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Decalotype Semi-Bold" charset="1" panose="00000700000000000000"/>
      <p:regular r:id="rId19"/>
    </p:embeddedFont>
    <p:embeddedFont>
      <p:font typeface="Decalotype Light" charset="1" panose="00000400000000000000"/>
      <p:regular r:id="rId20"/>
    </p:embeddedFont>
    <p:embeddedFont>
      <p:font typeface="Decalotype Medium" charset="1" panose="00000600000000000000"/>
      <p:regular r:id="rId21"/>
    </p:embeddedFont>
    <p:embeddedFont>
      <p:font typeface="Arimo Bold" charset="1" panose="020B0704020202020204"/>
      <p:regular r:id="rId22"/>
    </p:embeddedFont>
    <p:embeddedFont>
      <p:font typeface="Abril Fatface" charset="1" panose="02000503000000020003"/>
      <p:regular r:id="rId23"/>
    </p:embeddedFont>
    <p:embeddedFont>
      <p:font typeface="DejaVu Serif Bold" charset="1" panose="02060803050605020204"/>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jpeg" Type="http://schemas.openxmlformats.org/officeDocument/2006/relationships/image"/><Relationship Id="rId7" Target="../media/image17.jpeg" Type="http://schemas.openxmlformats.org/officeDocument/2006/relationships/image"/><Relationship Id="rId8" Target="../media/image1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2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4.png" Type="http://schemas.openxmlformats.org/officeDocument/2006/relationships/image"/><Relationship Id="rId7" Target="../media/image15.svg" Type="http://schemas.openxmlformats.org/officeDocument/2006/relationships/image"/><Relationship Id="rId8" Target="../media/image2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7.jpeg" Type="http://schemas.openxmlformats.org/officeDocument/2006/relationships/image"/><Relationship Id="rId5" Target="slide3.xml" Type="http://schemas.openxmlformats.org/officeDocument/2006/relationships/slid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jpeg" Type="http://schemas.openxmlformats.org/officeDocument/2006/relationships/image"/><Relationship Id="rId7" Target="../media/image3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60198" y="-173092"/>
            <a:ext cx="26409507" cy="10148041"/>
            <a:chOff x="0" y="0"/>
            <a:chExt cx="35212676" cy="13530721"/>
          </a:xfrm>
        </p:grpSpPr>
        <p:sp>
          <p:nvSpPr>
            <p:cNvPr name="TextBox 4" id="4"/>
            <p:cNvSpPr txBox="true"/>
            <p:nvPr/>
          </p:nvSpPr>
          <p:spPr>
            <a:xfrm rot="0">
              <a:off x="0" y="-95250"/>
              <a:ext cx="22904908" cy="3143250"/>
            </a:xfrm>
            <a:prstGeom prst="rect">
              <a:avLst/>
            </a:prstGeom>
          </p:spPr>
          <p:txBody>
            <a:bodyPr anchor="t" rtlCol="false" tIns="0" lIns="0" bIns="0" rIns="0">
              <a:spAutoFit/>
            </a:bodyPr>
            <a:lstStyle/>
            <a:p>
              <a:pPr algn="l">
                <a:lnSpc>
                  <a:spcPts val="18900"/>
                </a:lnSpc>
              </a:pPr>
              <a:r>
                <a:rPr lang="en-US" sz="15000" b="true">
                  <a:solidFill>
                    <a:srgbClr val="FFD93B"/>
                  </a:solidFill>
                  <a:latin typeface="Decalotype Semi-Bold"/>
                  <a:ea typeface="Decalotype Semi-Bold"/>
                  <a:cs typeface="Decalotype Semi-Bold"/>
                  <a:sym typeface="Decalotype Semi-Bold"/>
                </a:rPr>
                <a:t>Akıllı Stres Topu Projesi</a:t>
              </a:r>
            </a:p>
          </p:txBody>
        </p:sp>
        <p:sp>
          <p:nvSpPr>
            <p:cNvPr name="TextBox 5" id="5"/>
            <p:cNvSpPr txBox="true"/>
            <p:nvPr/>
          </p:nvSpPr>
          <p:spPr>
            <a:xfrm rot="0">
              <a:off x="16287892" y="12640664"/>
              <a:ext cx="18924784" cy="890057"/>
            </a:xfrm>
            <a:prstGeom prst="rect">
              <a:avLst/>
            </a:prstGeom>
          </p:spPr>
          <p:txBody>
            <a:bodyPr anchor="t" rtlCol="false" tIns="0" lIns="0" bIns="0" rIns="0">
              <a:spAutoFit/>
            </a:bodyPr>
            <a:lstStyle/>
            <a:p>
              <a:pPr algn="l">
                <a:lnSpc>
                  <a:spcPts val="5600"/>
                </a:lnSpc>
                <a:spcBef>
                  <a:spcPct val="0"/>
                </a:spcBef>
              </a:pPr>
              <a:r>
                <a:rPr lang="en-US" sz="4000">
                  <a:solidFill>
                    <a:srgbClr val="FFFFFF"/>
                  </a:solidFill>
                  <a:latin typeface="Decalotype Light"/>
                  <a:ea typeface="Decalotype Light"/>
                  <a:cs typeface="Decalotype Light"/>
                  <a:sym typeface="Decalotype Light"/>
                </a:rPr>
                <a:t>Alper KIRBAŞ 19230000203</a:t>
              </a:r>
            </a:p>
          </p:txBody>
        </p:sp>
      </p:grpSp>
      <p:sp>
        <p:nvSpPr>
          <p:cNvPr name="Freeform 6" id="6"/>
          <p:cNvSpPr/>
          <p:nvPr/>
        </p:nvSpPr>
        <p:spPr>
          <a:xfrm flipH="false" flipV="false" rot="0">
            <a:off x="3026471" y="2339454"/>
            <a:ext cx="12235057" cy="6918846"/>
          </a:xfrm>
          <a:custGeom>
            <a:avLst/>
            <a:gdLst/>
            <a:ahLst/>
            <a:cxnLst/>
            <a:rect r="r" b="b" t="t" l="l"/>
            <a:pathLst>
              <a:path h="6918846" w="12235057">
                <a:moveTo>
                  <a:pt x="0" y="0"/>
                </a:moveTo>
                <a:lnTo>
                  <a:pt x="12235058" y="0"/>
                </a:lnTo>
                <a:lnTo>
                  <a:pt x="12235058" y="6918846"/>
                </a:lnTo>
                <a:lnTo>
                  <a:pt x="0" y="6918846"/>
                </a:lnTo>
                <a:lnTo>
                  <a:pt x="0" y="0"/>
                </a:lnTo>
                <a:close/>
              </a:path>
            </a:pathLst>
          </a:custGeom>
          <a:blipFill>
            <a:blip r:embed="rId4"/>
            <a:stretch>
              <a:fillRect l="-14507" t="-25665" r="-15883"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919424">
            <a:off x="-3092098" y="-484610"/>
            <a:ext cx="13092980" cy="10364742"/>
          </a:xfrm>
          <a:custGeom>
            <a:avLst/>
            <a:gdLst/>
            <a:ahLst/>
            <a:cxnLst/>
            <a:rect r="r" b="b" t="t" l="l"/>
            <a:pathLst>
              <a:path h="10364742" w="13092980">
                <a:moveTo>
                  <a:pt x="0" y="0"/>
                </a:moveTo>
                <a:lnTo>
                  <a:pt x="13092981" y="0"/>
                </a:lnTo>
                <a:lnTo>
                  <a:pt x="13092981" y="10364742"/>
                </a:lnTo>
                <a:lnTo>
                  <a:pt x="0" y="10364742"/>
                </a:lnTo>
                <a:lnTo>
                  <a:pt x="0" y="0"/>
                </a:lnTo>
                <a:close/>
              </a:path>
            </a:pathLst>
          </a:custGeom>
          <a:blipFill>
            <a:blip r:embed="rId2">
              <a:extLst>
                <a:ext uri="{96DAC541-7B7A-43D3-8B79-37D633B846F1}">
                  <asvg:svgBlip xmlns:asvg="http://schemas.microsoft.com/office/drawing/2016/SVG/main" r:embed="rId3"/>
                </a:ext>
              </a:extLst>
            </a:blip>
            <a:stretch>
              <a:fillRect l="-24886" t="0" r="-16017" b="0"/>
            </a:stretch>
          </a:blipFill>
        </p:spPr>
      </p:sp>
      <p:grpSp>
        <p:nvGrpSpPr>
          <p:cNvPr name="Group 3" id="3"/>
          <p:cNvGrpSpPr/>
          <p:nvPr/>
        </p:nvGrpSpPr>
        <p:grpSpPr>
          <a:xfrm rot="-235346">
            <a:off x="6781464" y="-2234013"/>
            <a:ext cx="16386106" cy="14982537"/>
            <a:chOff x="0" y="0"/>
            <a:chExt cx="986089" cy="901625"/>
          </a:xfrm>
        </p:grpSpPr>
        <p:sp>
          <p:nvSpPr>
            <p:cNvPr name="Freeform 4" id="4"/>
            <p:cNvSpPr/>
            <p:nvPr/>
          </p:nvSpPr>
          <p:spPr>
            <a:xfrm flipH="false" flipV="false" rot="0">
              <a:off x="0" y="0"/>
              <a:ext cx="986089" cy="901625"/>
            </a:xfrm>
            <a:custGeom>
              <a:avLst/>
              <a:gdLst/>
              <a:ahLst/>
              <a:cxnLst/>
              <a:rect r="r" b="b" t="t" l="l"/>
              <a:pathLst>
                <a:path h="901625" w="986089">
                  <a:moveTo>
                    <a:pt x="203200" y="0"/>
                  </a:moveTo>
                  <a:lnTo>
                    <a:pt x="986089" y="0"/>
                  </a:lnTo>
                  <a:lnTo>
                    <a:pt x="782889" y="901625"/>
                  </a:lnTo>
                  <a:lnTo>
                    <a:pt x="0" y="901625"/>
                  </a:lnTo>
                  <a:lnTo>
                    <a:pt x="203200" y="0"/>
                  </a:lnTo>
                  <a:close/>
                </a:path>
              </a:pathLst>
            </a:custGeom>
            <a:solidFill>
              <a:srgbClr val="13305A"/>
            </a:solidFill>
          </p:spPr>
        </p:sp>
        <p:sp>
          <p:nvSpPr>
            <p:cNvPr name="TextBox 5" id="5"/>
            <p:cNvSpPr txBox="true"/>
            <p:nvPr/>
          </p:nvSpPr>
          <p:spPr>
            <a:xfrm>
              <a:off x="101600" y="-47625"/>
              <a:ext cx="782889" cy="949250"/>
            </a:xfrm>
            <a:prstGeom prst="rect">
              <a:avLst/>
            </a:prstGeom>
          </p:spPr>
          <p:txBody>
            <a:bodyPr anchor="ctr" rtlCol="false" tIns="50800" lIns="50800" bIns="50800" rIns="50800"/>
            <a:lstStyle/>
            <a:p>
              <a:pPr algn="ctr">
                <a:lnSpc>
                  <a:spcPts val="3359"/>
                </a:lnSpc>
              </a:pPr>
            </a:p>
          </p:txBody>
        </p:sp>
      </p:grpSp>
      <p:sp>
        <p:nvSpPr>
          <p:cNvPr name="TextBox 6" id="6"/>
          <p:cNvSpPr txBox="true"/>
          <p:nvPr/>
        </p:nvSpPr>
        <p:spPr>
          <a:xfrm rot="0">
            <a:off x="247983" y="135392"/>
            <a:ext cx="11265850" cy="1276350"/>
          </a:xfrm>
          <a:prstGeom prst="rect">
            <a:avLst/>
          </a:prstGeom>
        </p:spPr>
        <p:txBody>
          <a:bodyPr anchor="t" rtlCol="false" tIns="0" lIns="0" bIns="0" rIns="0">
            <a:spAutoFit/>
          </a:bodyPr>
          <a:lstStyle/>
          <a:p>
            <a:pPr algn="l" marL="0" indent="0" lvl="0">
              <a:lnSpc>
                <a:spcPts val="10109"/>
              </a:lnSpc>
              <a:spcBef>
                <a:spcPct val="0"/>
              </a:spcBef>
            </a:pPr>
            <a:r>
              <a:rPr lang="en-US" b="true" sz="8424">
                <a:solidFill>
                  <a:srgbClr val="FFD93B"/>
                </a:solidFill>
                <a:latin typeface="Decalotype Medium"/>
                <a:ea typeface="Decalotype Medium"/>
                <a:cs typeface="Decalotype Medium"/>
                <a:sym typeface="Decalotype Medium"/>
              </a:rPr>
              <a:t>Sistemin Mevcut Kısıtları </a:t>
            </a:r>
          </a:p>
        </p:txBody>
      </p:sp>
      <p:sp>
        <p:nvSpPr>
          <p:cNvPr name="Freeform 7" id="7"/>
          <p:cNvSpPr/>
          <p:nvPr/>
        </p:nvSpPr>
        <p:spPr>
          <a:xfrm flipH="false" flipV="false" rot="0">
            <a:off x="3454393" y="3424872"/>
            <a:ext cx="11301259" cy="6372266"/>
          </a:xfrm>
          <a:custGeom>
            <a:avLst/>
            <a:gdLst/>
            <a:ahLst/>
            <a:cxnLst/>
            <a:rect r="r" b="b" t="t" l="l"/>
            <a:pathLst>
              <a:path h="6372266" w="11301259">
                <a:moveTo>
                  <a:pt x="0" y="0"/>
                </a:moveTo>
                <a:lnTo>
                  <a:pt x="11301259" y="0"/>
                </a:lnTo>
                <a:lnTo>
                  <a:pt x="11301259" y="6372267"/>
                </a:lnTo>
                <a:lnTo>
                  <a:pt x="0" y="6372267"/>
                </a:lnTo>
                <a:lnTo>
                  <a:pt x="0" y="0"/>
                </a:lnTo>
                <a:close/>
              </a:path>
            </a:pathLst>
          </a:custGeom>
          <a:blipFill>
            <a:blip r:embed="rId4"/>
            <a:stretch>
              <a:fillRect l="-120" t="0" r="-120" b="0"/>
            </a:stretch>
          </a:blipFill>
        </p:spPr>
      </p:sp>
      <p:sp>
        <p:nvSpPr>
          <p:cNvPr name="TextBox 8" id="8"/>
          <p:cNvSpPr txBox="true"/>
          <p:nvPr/>
        </p:nvSpPr>
        <p:spPr>
          <a:xfrm rot="0">
            <a:off x="0" y="1402217"/>
            <a:ext cx="18288000" cy="1409700"/>
          </a:xfrm>
          <a:prstGeom prst="rect">
            <a:avLst/>
          </a:prstGeom>
        </p:spPr>
        <p:txBody>
          <a:bodyPr anchor="t" rtlCol="false" tIns="0" lIns="0" bIns="0" rIns="0">
            <a:spAutoFit/>
          </a:bodyPr>
          <a:lstStyle/>
          <a:p>
            <a:pPr algn="ctr">
              <a:lnSpc>
                <a:spcPts val="3720"/>
              </a:lnSpc>
              <a:spcBef>
                <a:spcPct val="0"/>
              </a:spcBef>
            </a:pPr>
            <a:r>
              <a:rPr lang="en-US" b="true" sz="3100">
                <a:solidFill>
                  <a:srgbClr val="FFD93B"/>
                </a:solidFill>
                <a:latin typeface="Decalotype Medium"/>
                <a:ea typeface="Decalotype Medium"/>
                <a:cs typeface="Decalotype Medium"/>
                <a:sym typeface="Decalotype Medium"/>
              </a:rPr>
              <a:t>Devre şahsına münhasır entegrelerden oluştuğu için ayrı ayrı Volt ve Amper ile beslenmektedir . Buda yapım ve  maliyetin artması anlamına gelmektedir. Ayrıca sim modülü IMEI kaydı bitmiş ise veya Sım kartın sms hakkı biterse Sms yollamakta zorlanabilmektedir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1009650" y="5929312"/>
            <a:ext cx="12884725" cy="0"/>
          </a:xfrm>
          <a:prstGeom prst="line">
            <a:avLst/>
          </a:prstGeom>
          <a:ln cap="rnd" w="28575">
            <a:solidFill>
              <a:srgbClr val="848383"/>
            </a:solidFill>
            <a:prstDash val="sysDot"/>
            <a:headEnd type="none" len="sm" w="sm"/>
            <a:tailEnd type="none" len="sm" w="sm"/>
          </a:ln>
        </p:spPr>
      </p:sp>
      <p:sp>
        <p:nvSpPr>
          <p:cNvPr name="Freeform 3" id="3"/>
          <p:cNvSpPr/>
          <p:nvPr/>
        </p:nvSpPr>
        <p:spPr>
          <a:xfrm flipH="false" flipV="false" rot="-247742">
            <a:off x="-603364" y="-7210103"/>
            <a:ext cx="19073093" cy="10715611"/>
          </a:xfrm>
          <a:custGeom>
            <a:avLst/>
            <a:gdLst/>
            <a:ahLst/>
            <a:cxnLst/>
            <a:rect r="r" b="b" t="t" l="l"/>
            <a:pathLst>
              <a:path h="10715611" w="19073093">
                <a:moveTo>
                  <a:pt x="0" y="0"/>
                </a:moveTo>
                <a:lnTo>
                  <a:pt x="19073094" y="0"/>
                </a:lnTo>
                <a:lnTo>
                  <a:pt x="19073094" y="10715611"/>
                </a:lnTo>
                <a:lnTo>
                  <a:pt x="0" y="107156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0">
            <a:off x="1009650" y="5741314"/>
            <a:ext cx="365175" cy="375998"/>
          </a:xfrm>
          <a:prstGeom prst="rect">
            <a:avLst/>
          </a:prstGeom>
          <a:solidFill>
            <a:srgbClr val="FFD93B"/>
          </a:solidFill>
        </p:spPr>
      </p:sp>
      <p:sp>
        <p:nvSpPr>
          <p:cNvPr name="AutoShape 5" id="5"/>
          <p:cNvSpPr/>
          <p:nvPr/>
        </p:nvSpPr>
        <p:spPr>
          <a:xfrm rot="0">
            <a:off x="5317258" y="5741314"/>
            <a:ext cx="365175" cy="375998"/>
          </a:xfrm>
          <a:prstGeom prst="rect">
            <a:avLst/>
          </a:prstGeom>
          <a:solidFill>
            <a:srgbClr val="FFD93B"/>
          </a:solidFill>
        </p:spPr>
      </p:sp>
      <p:sp>
        <p:nvSpPr>
          <p:cNvPr name="AutoShape 6" id="6"/>
          <p:cNvSpPr/>
          <p:nvPr/>
        </p:nvSpPr>
        <p:spPr>
          <a:xfrm rot="0">
            <a:off x="9605817" y="5741314"/>
            <a:ext cx="365175" cy="375998"/>
          </a:xfrm>
          <a:prstGeom prst="rect">
            <a:avLst/>
          </a:prstGeom>
          <a:solidFill>
            <a:srgbClr val="FFD93B"/>
          </a:solidFill>
        </p:spPr>
      </p:sp>
      <p:sp>
        <p:nvSpPr>
          <p:cNvPr name="AutoShape 7" id="7"/>
          <p:cNvSpPr/>
          <p:nvPr/>
        </p:nvSpPr>
        <p:spPr>
          <a:xfrm rot="0">
            <a:off x="13894375" y="5741314"/>
            <a:ext cx="365175" cy="375998"/>
          </a:xfrm>
          <a:prstGeom prst="rect">
            <a:avLst/>
          </a:prstGeom>
          <a:solidFill>
            <a:srgbClr val="FFD93B"/>
          </a:solidFill>
        </p:spPr>
      </p:sp>
      <p:sp>
        <p:nvSpPr>
          <p:cNvPr name="TextBox 8" id="8"/>
          <p:cNvSpPr txBox="true"/>
          <p:nvPr/>
        </p:nvSpPr>
        <p:spPr>
          <a:xfrm rot="0">
            <a:off x="1028700" y="1019175"/>
            <a:ext cx="16230600" cy="1524000"/>
          </a:xfrm>
          <a:prstGeom prst="rect">
            <a:avLst/>
          </a:prstGeom>
        </p:spPr>
        <p:txBody>
          <a:bodyPr anchor="t" rtlCol="false" tIns="0" lIns="0" bIns="0" rIns="0">
            <a:spAutoFit/>
          </a:bodyPr>
          <a:lstStyle/>
          <a:p>
            <a:pPr algn="l" marL="0" indent="0" lvl="0">
              <a:lnSpc>
                <a:spcPts val="11999"/>
              </a:lnSpc>
              <a:spcBef>
                <a:spcPct val="0"/>
              </a:spcBef>
            </a:pPr>
            <a:r>
              <a:rPr lang="en-US" b="true" sz="9999">
                <a:solidFill>
                  <a:srgbClr val="FFD93B"/>
                </a:solidFill>
                <a:latin typeface="Decalotype Medium"/>
                <a:ea typeface="Decalotype Medium"/>
                <a:cs typeface="Decalotype Medium"/>
                <a:sym typeface="Decalotype Medium"/>
              </a:rPr>
              <a:t>Gelecek Çalışma Önerileri</a:t>
            </a:r>
          </a:p>
        </p:txBody>
      </p:sp>
      <p:grpSp>
        <p:nvGrpSpPr>
          <p:cNvPr name="Group 9" id="9"/>
          <p:cNvGrpSpPr/>
          <p:nvPr/>
        </p:nvGrpSpPr>
        <p:grpSpPr>
          <a:xfrm rot="0">
            <a:off x="1009650" y="6212464"/>
            <a:ext cx="3364925" cy="2314194"/>
            <a:chOff x="0" y="0"/>
            <a:chExt cx="4486566" cy="3085592"/>
          </a:xfrm>
        </p:grpSpPr>
        <p:sp>
          <p:nvSpPr>
            <p:cNvPr name="TextBox 10" id="10"/>
            <p:cNvSpPr txBox="true"/>
            <p:nvPr/>
          </p:nvSpPr>
          <p:spPr>
            <a:xfrm rot="0">
              <a:off x="0" y="-9525"/>
              <a:ext cx="4486566" cy="1254125"/>
            </a:xfrm>
            <a:prstGeom prst="rect">
              <a:avLst/>
            </a:prstGeom>
          </p:spPr>
          <p:txBody>
            <a:bodyPr anchor="t" rtlCol="false" tIns="0" lIns="0" bIns="0" rIns="0">
              <a:spAutoFit/>
            </a:bodyPr>
            <a:lstStyle/>
            <a:p>
              <a:pPr algn="l" marL="0" indent="0" lvl="0">
                <a:lnSpc>
                  <a:spcPts val="3720"/>
                </a:lnSpc>
                <a:spcBef>
                  <a:spcPct val="0"/>
                </a:spcBef>
              </a:pPr>
              <a:r>
                <a:rPr lang="en-US" b="true" sz="3100">
                  <a:solidFill>
                    <a:srgbClr val="000000"/>
                  </a:solidFill>
                  <a:latin typeface="Decalotype Medium"/>
                  <a:ea typeface="Decalotype Medium"/>
                  <a:cs typeface="Decalotype Medium"/>
                  <a:sym typeface="Decalotype Medium"/>
                </a:rPr>
                <a:t>SMS yerine Mail yollamak</a:t>
              </a:r>
            </a:p>
          </p:txBody>
        </p:sp>
        <p:sp>
          <p:nvSpPr>
            <p:cNvPr name="TextBox 11" id="11"/>
            <p:cNvSpPr txBox="true"/>
            <p:nvPr/>
          </p:nvSpPr>
          <p:spPr>
            <a:xfrm rot="0">
              <a:off x="0" y="1442847"/>
              <a:ext cx="4486566" cy="1642745"/>
            </a:xfrm>
            <a:prstGeom prst="rect">
              <a:avLst/>
            </a:prstGeom>
          </p:spPr>
          <p:txBody>
            <a:bodyPr anchor="t" rtlCol="false" tIns="0" lIns="0" bIns="0" rIns="0">
              <a:spAutoFit/>
            </a:bodyPr>
            <a:lstStyle/>
            <a:p>
              <a:pPr algn="l">
                <a:lnSpc>
                  <a:spcPts val="3359"/>
                </a:lnSpc>
              </a:pPr>
              <a:r>
                <a:rPr lang="en-US" sz="2400">
                  <a:solidFill>
                    <a:srgbClr val="000000"/>
                  </a:solidFill>
                  <a:latin typeface="Decalotype Light"/>
                  <a:ea typeface="Decalotype Light"/>
                  <a:cs typeface="Decalotype Light"/>
                  <a:sym typeface="Decalotype Light"/>
                </a:rPr>
                <a:t>yazılımda yapılacak bir değişiklikle sağlanabilir maliyet ve iş yükünü azaltır</a:t>
              </a:r>
            </a:p>
          </p:txBody>
        </p:sp>
      </p:grpSp>
      <p:grpSp>
        <p:nvGrpSpPr>
          <p:cNvPr name="Group 12" id="12"/>
          <p:cNvGrpSpPr/>
          <p:nvPr/>
        </p:nvGrpSpPr>
        <p:grpSpPr>
          <a:xfrm rot="0">
            <a:off x="5185268" y="6150742"/>
            <a:ext cx="3364925" cy="1847469"/>
            <a:chOff x="0" y="0"/>
            <a:chExt cx="4486566" cy="2463292"/>
          </a:xfrm>
        </p:grpSpPr>
        <p:sp>
          <p:nvSpPr>
            <p:cNvPr name="TextBox 13" id="13"/>
            <p:cNvSpPr txBox="true"/>
            <p:nvPr/>
          </p:nvSpPr>
          <p:spPr>
            <a:xfrm rot="0">
              <a:off x="0" y="-9525"/>
              <a:ext cx="4486566" cy="631825"/>
            </a:xfrm>
            <a:prstGeom prst="rect">
              <a:avLst/>
            </a:prstGeom>
          </p:spPr>
          <p:txBody>
            <a:bodyPr anchor="t" rtlCol="false" tIns="0" lIns="0" bIns="0" rIns="0">
              <a:spAutoFit/>
            </a:bodyPr>
            <a:lstStyle/>
            <a:p>
              <a:pPr algn="l" marL="0" indent="0" lvl="0">
                <a:lnSpc>
                  <a:spcPts val="3720"/>
                </a:lnSpc>
                <a:spcBef>
                  <a:spcPct val="0"/>
                </a:spcBef>
              </a:pPr>
              <a:r>
                <a:rPr lang="en-US" b="true" sz="3100">
                  <a:solidFill>
                    <a:srgbClr val="000000"/>
                  </a:solidFill>
                  <a:latin typeface="Decalotype Medium"/>
                  <a:ea typeface="Decalotype Medium"/>
                  <a:cs typeface="Decalotype Medium"/>
                  <a:sym typeface="Decalotype Medium"/>
                </a:rPr>
                <a:t>Led gösterge eklemek</a:t>
              </a:r>
            </a:p>
          </p:txBody>
        </p:sp>
        <p:sp>
          <p:nvSpPr>
            <p:cNvPr name="TextBox 14" id="14"/>
            <p:cNvSpPr txBox="true"/>
            <p:nvPr/>
          </p:nvSpPr>
          <p:spPr>
            <a:xfrm rot="0">
              <a:off x="0" y="820547"/>
              <a:ext cx="4486566" cy="1642745"/>
            </a:xfrm>
            <a:prstGeom prst="rect">
              <a:avLst/>
            </a:prstGeom>
          </p:spPr>
          <p:txBody>
            <a:bodyPr anchor="t" rtlCol="false" tIns="0" lIns="0" bIns="0" rIns="0">
              <a:spAutoFit/>
            </a:bodyPr>
            <a:lstStyle/>
            <a:p>
              <a:pPr algn="l">
                <a:lnSpc>
                  <a:spcPts val="3359"/>
                </a:lnSpc>
              </a:pPr>
              <a:r>
                <a:rPr lang="en-US" sz="2400">
                  <a:solidFill>
                    <a:srgbClr val="000000"/>
                  </a:solidFill>
                  <a:latin typeface="Decalotype Light"/>
                  <a:ea typeface="Decalotype Light"/>
                  <a:cs typeface="Decalotype Light"/>
                  <a:sym typeface="Decalotype Light"/>
                </a:rPr>
                <a:t>Okuma yazma bilmeyen bireyler için görsel manada daha anlaşılır bir görsel oluşur</a:t>
              </a:r>
            </a:p>
          </p:txBody>
        </p:sp>
      </p:grpSp>
      <p:grpSp>
        <p:nvGrpSpPr>
          <p:cNvPr name="Group 15" id="15"/>
          <p:cNvGrpSpPr/>
          <p:nvPr/>
        </p:nvGrpSpPr>
        <p:grpSpPr>
          <a:xfrm rot="0">
            <a:off x="13710677" y="6212464"/>
            <a:ext cx="3364925" cy="2314194"/>
            <a:chOff x="0" y="0"/>
            <a:chExt cx="4486566" cy="3085592"/>
          </a:xfrm>
        </p:grpSpPr>
        <p:sp>
          <p:nvSpPr>
            <p:cNvPr name="TextBox 16" id="16"/>
            <p:cNvSpPr txBox="true"/>
            <p:nvPr/>
          </p:nvSpPr>
          <p:spPr>
            <a:xfrm rot="0">
              <a:off x="0" y="-9525"/>
              <a:ext cx="4486566" cy="1254125"/>
            </a:xfrm>
            <a:prstGeom prst="rect">
              <a:avLst/>
            </a:prstGeom>
          </p:spPr>
          <p:txBody>
            <a:bodyPr anchor="t" rtlCol="false" tIns="0" lIns="0" bIns="0" rIns="0">
              <a:spAutoFit/>
            </a:bodyPr>
            <a:lstStyle/>
            <a:p>
              <a:pPr algn="l" marL="0" indent="0" lvl="0">
                <a:lnSpc>
                  <a:spcPts val="3720"/>
                </a:lnSpc>
                <a:spcBef>
                  <a:spcPct val="0"/>
                </a:spcBef>
              </a:pPr>
              <a:r>
                <a:rPr lang="en-US" b="true" sz="3100">
                  <a:solidFill>
                    <a:srgbClr val="000000"/>
                  </a:solidFill>
                  <a:latin typeface="Decalotype Medium"/>
                  <a:ea typeface="Decalotype Medium"/>
                  <a:cs typeface="Decalotype Medium"/>
                  <a:sym typeface="Decalotype Medium"/>
                </a:rPr>
                <a:t>Çalışma prensip örneği</a:t>
              </a:r>
            </a:p>
          </p:txBody>
        </p:sp>
        <p:sp>
          <p:nvSpPr>
            <p:cNvPr name="TextBox 17" id="17"/>
            <p:cNvSpPr txBox="true"/>
            <p:nvPr/>
          </p:nvSpPr>
          <p:spPr>
            <a:xfrm rot="0">
              <a:off x="0" y="1442847"/>
              <a:ext cx="4486566" cy="1642745"/>
            </a:xfrm>
            <a:prstGeom prst="rect">
              <a:avLst/>
            </a:prstGeom>
          </p:spPr>
          <p:txBody>
            <a:bodyPr anchor="t" rtlCol="false" tIns="0" lIns="0" bIns="0" rIns="0">
              <a:spAutoFit/>
            </a:bodyPr>
            <a:lstStyle/>
            <a:p>
              <a:pPr algn="l">
                <a:lnSpc>
                  <a:spcPts val="3359"/>
                </a:lnSpc>
              </a:pPr>
              <a:r>
                <a:rPr lang="en-US" sz="2400">
                  <a:solidFill>
                    <a:srgbClr val="000000"/>
                  </a:solidFill>
                  <a:latin typeface="Decalotype Light"/>
                  <a:ea typeface="Decalotype Light"/>
                  <a:cs typeface="Decalotype Light"/>
                  <a:sym typeface="Decalotype Light"/>
                </a:rPr>
                <a:t>Proje bu formu ile Esp-32 üzerine uğraşanlar için harika bir çalışma örneğidir</a:t>
              </a:r>
            </a:p>
          </p:txBody>
        </p:sp>
      </p:grpSp>
      <p:grpSp>
        <p:nvGrpSpPr>
          <p:cNvPr name="Group 18" id="18"/>
          <p:cNvGrpSpPr/>
          <p:nvPr/>
        </p:nvGrpSpPr>
        <p:grpSpPr>
          <a:xfrm rot="0">
            <a:off x="9360886" y="6212464"/>
            <a:ext cx="3364925" cy="3571494"/>
            <a:chOff x="0" y="0"/>
            <a:chExt cx="4486566" cy="4761992"/>
          </a:xfrm>
        </p:grpSpPr>
        <p:sp>
          <p:nvSpPr>
            <p:cNvPr name="TextBox 19" id="19"/>
            <p:cNvSpPr txBox="true"/>
            <p:nvPr/>
          </p:nvSpPr>
          <p:spPr>
            <a:xfrm rot="0">
              <a:off x="0" y="-9525"/>
              <a:ext cx="4486566" cy="1254125"/>
            </a:xfrm>
            <a:prstGeom prst="rect">
              <a:avLst/>
            </a:prstGeom>
          </p:spPr>
          <p:txBody>
            <a:bodyPr anchor="t" rtlCol="false" tIns="0" lIns="0" bIns="0" rIns="0">
              <a:spAutoFit/>
            </a:bodyPr>
            <a:lstStyle/>
            <a:p>
              <a:pPr algn="l" marL="0" indent="0" lvl="0">
                <a:lnSpc>
                  <a:spcPts val="3720"/>
                </a:lnSpc>
                <a:spcBef>
                  <a:spcPct val="0"/>
                </a:spcBef>
              </a:pPr>
              <a:r>
                <a:rPr lang="en-US" b="true" sz="3100">
                  <a:solidFill>
                    <a:srgbClr val="000000"/>
                  </a:solidFill>
                  <a:latin typeface="Decalotype Medium"/>
                  <a:ea typeface="Decalotype Medium"/>
                  <a:cs typeface="Decalotype Medium"/>
                  <a:sym typeface="Decalotype Medium"/>
                </a:rPr>
                <a:t>G/kuvveti basınç ölçeri</a:t>
              </a:r>
            </a:p>
          </p:txBody>
        </p:sp>
        <p:sp>
          <p:nvSpPr>
            <p:cNvPr name="TextBox 20" id="20"/>
            <p:cNvSpPr txBox="true"/>
            <p:nvPr/>
          </p:nvSpPr>
          <p:spPr>
            <a:xfrm rot="0">
              <a:off x="0" y="1442847"/>
              <a:ext cx="4486566" cy="3319145"/>
            </a:xfrm>
            <a:prstGeom prst="rect">
              <a:avLst/>
            </a:prstGeom>
          </p:spPr>
          <p:txBody>
            <a:bodyPr anchor="t" rtlCol="false" tIns="0" lIns="0" bIns="0" rIns="0">
              <a:spAutoFit/>
            </a:bodyPr>
            <a:lstStyle/>
            <a:p>
              <a:pPr algn="l">
                <a:lnSpc>
                  <a:spcPts val="3359"/>
                </a:lnSpc>
              </a:pPr>
              <a:r>
                <a:rPr lang="en-US" sz="2400">
                  <a:solidFill>
                    <a:srgbClr val="000000"/>
                  </a:solidFill>
                  <a:latin typeface="Decalotype Light"/>
                  <a:ea typeface="Decalotype Light"/>
                  <a:cs typeface="Decalotype Light"/>
                  <a:sym typeface="Decalotype Light"/>
                </a:rPr>
                <a:t>yine yazılım ve proje şemasında yapılacak değişiklikler ile pilotların G kuvvetine maruz kaldıkları an güç basınç değerlerini ölçmede kullanılabilir</a:t>
              </a:r>
            </a:p>
          </p:txBody>
        </p:sp>
      </p:grpSp>
      <p:sp>
        <p:nvSpPr>
          <p:cNvPr name="Freeform 21" id="21"/>
          <p:cNvSpPr/>
          <p:nvPr/>
        </p:nvSpPr>
        <p:spPr>
          <a:xfrm flipH="false" flipV="false" rot="0">
            <a:off x="0" y="9783958"/>
            <a:ext cx="18288000" cy="526854"/>
          </a:xfrm>
          <a:custGeom>
            <a:avLst/>
            <a:gdLst/>
            <a:ahLst/>
            <a:cxnLst/>
            <a:rect r="r" b="b" t="t" l="l"/>
            <a:pathLst>
              <a:path h="526854" w="18288000">
                <a:moveTo>
                  <a:pt x="0" y="0"/>
                </a:moveTo>
                <a:lnTo>
                  <a:pt x="18288000" y="0"/>
                </a:lnTo>
                <a:lnTo>
                  <a:pt x="18288000" y="526855"/>
                </a:lnTo>
                <a:lnTo>
                  <a:pt x="0" y="526855"/>
                </a:lnTo>
                <a:lnTo>
                  <a:pt x="0" y="0"/>
                </a:lnTo>
                <a:close/>
              </a:path>
            </a:pathLst>
          </a:custGeom>
          <a:blipFill>
            <a:blip r:embed="rId4">
              <a:extLst>
                <a:ext uri="{96DAC541-7B7A-43D3-8B79-37D633B846F1}">
                  <asvg:svgBlip xmlns:asvg="http://schemas.microsoft.com/office/drawing/2016/SVG/main" r:embed="rId5"/>
                </a:ext>
              </a:extLst>
            </a:blip>
            <a:stretch>
              <a:fillRect l="0" t="-1020897" r="0" b="-831633"/>
            </a:stretch>
          </a:blipFill>
        </p:spPr>
      </p:sp>
    </p:spTree>
  </p:cSld>
  <p:clrMapOvr>
    <a:masterClrMapping/>
  </p:clrMapOvr>
</p:sld>
</file>

<file path=ppt/slides/slide12.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125518" y="-9525"/>
            <a:ext cx="16258210" cy="1285875"/>
          </a:xfrm>
          <a:prstGeom prst="rect">
            <a:avLst/>
          </a:prstGeom>
        </p:spPr>
        <p:txBody>
          <a:bodyPr anchor="t" rtlCol="false" tIns="0" lIns="0" bIns="0" rIns="0">
            <a:spAutoFit/>
          </a:bodyPr>
          <a:lstStyle/>
          <a:p>
            <a:pPr algn="l" marL="0" indent="0" lvl="0">
              <a:lnSpc>
                <a:spcPts val="10080"/>
              </a:lnSpc>
            </a:pPr>
            <a:r>
              <a:rPr lang="en-US" b="true" sz="8400">
                <a:solidFill>
                  <a:srgbClr val="5BD38B"/>
                </a:solidFill>
                <a:latin typeface="Decalotype Medium"/>
                <a:ea typeface="Decalotype Medium"/>
                <a:cs typeface="Decalotype Medium"/>
                <a:sym typeface="Decalotype Medium"/>
              </a:rPr>
              <a:t>Kaynakça ve Referans</a:t>
            </a:r>
          </a:p>
        </p:txBody>
      </p:sp>
      <p:sp>
        <p:nvSpPr>
          <p:cNvPr name="TextBox 3" id="3"/>
          <p:cNvSpPr txBox="true"/>
          <p:nvPr/>
        </p:nvSpPr>
        <p:spPr>
          <a:xfrm rot="0">
            <a:off x="125518" y="1563432"/>
            <a:ext cx="17461359" cy="2343150"/>
          </a:xfrm>
          <a:prstGeom prst="rect">
            <a:avLst/>
          </a:prstGeom>
        </p:spPr>
        <p:txBody>
          <a:bodyPr anchor="t" rtlCol="false" tIns="0" lIns="0" bIns="0" rIns="0">
            <a:spAutoFit/>
          </a:bodyPr>
          <a:lstStyle/>
          <a:p>
            <a:pPr algn="ctr">
              <a:lnSpc>
                <a:spcPts val="3720"/>
              </a:lnSpc>
              <a:spcBef>
                <a:spcPct val="0"/>
              </a:spcBef>
            </a:pPr>
            <a:r>
              <a:rPr lang="en-US" b="true" sz="3100">
                <a:solidFill>
                  <a:srgbClr val="FFD93B"/>
                </a:solidFill>
                <a:latin typeface="Decalotype Medium"/>
                <a:ea typeface="Decalotype Medium"/>
                <a:cs typeface="Decalotype Medium"/>
                <a:sym typeface="Decalotype Medium"/>
              </a:rPr>
              <a:t>https://www.alldatasheet.com/view.jsp?Searchword=Esp32%20datasheet&amp;gad_source=1&amp;gad_campaignid=1820008784&amp;gbraid=0AAAAADcdDU-rpVJv8eCtuBMJzNhk-s_ir&amp;gclid=CjwKCAiA3fnJBhAgEiwAyqmY5ZU0JsbUokJrACuzF4HhWmUswIENaB5vdhgyLJUKEbOsTJLPCoCuvhoC1-gQAvD_BwE</a:t>
            </a:r>
          </a:p>
        </p:txBody>
      </p:sp>
      <p:sp>
        <p:nvSpPr>
          <p:cNvPr name="TextBox 4" id="4"/>
          <p:cNvSpPr txBox="true"/>
          <p:nvPr/>
        </p:nvSpPr>
        <p:spPr>
          <a:xfrm rot="0">
            <a:off x="-1264427" y="3863934"/>
            <a:ext cx="19038100" cy="2047875"/>
          </a:xfrm>
          <a:prstGeom prst="rect">
            <a:avLst/>
          </a:prstGeom>
        </p:spPr>
        <p:txBody>
          <a:bodyPr anchor="t" rtlCol="false" tIns="0" lIns="0" bIns="0" rIns="0">
            <a:spAutoFit/>
          </a:bodyPr>
          <a:lstStyle/>
          <a:p>
            <a:pPr algn="ctr">
              <a:lnSpc>
                <a:spcPts val="3239"/>
              </a:lnSpc>
              <a:spcBef>
                <a:spcPct val="0"/>
              </a:spcBef>
            </a:pPr>
            <a:r>
              <a:rPr lang="en-US" b="true" sz="2699">
                <a:solidFill>
                  <a:srgbClr val="FFD93B"/>
                </a:solidFill>
                <a:latin typeface="Decalotype Medium"/>
                <a:ea typeface="Decalotype Medium"/>
                <a:cs typeface="Decalotype Medium"/>
                <a:sym typeface="Decalotype Medium"/>
              </a:rPr>
              <a:t><![CDATA[https://gemini.google.com/app/0d451f8070b457c2?is_sa=1&is_sa=1&android-min-version=301356232&ios-min-version=322.0&campaign_id=bkws&utm_source=sem&utm_source=google&utm_medium=paid-media&utm_medium=cpc&utm_campaign=bkws&utm_campaign=2024trTR_gemfeb&pt=9008&mt=8&ct=p-growth-sem-bkws&gclsrc=aw.ds&gad_source=1&gad_campaignid=22165901653&gbraid=0AAAAApk5Bhn3Uee-loH2TNgPIC95xyr3S&gclid=CjwKCAiAwqHIBhAEEiwAx9cTeY2F4Tz4yVPgDU88RzPCLohM2voOm6ehkA5u4ym6tPYOHvRHbsOGLhoC1_8QAvD_BwE]]></a:t>
            </a:r>
          </a:p>
        </p:txBody>
      </p:sp>
      <p:sp>
        <p:nvSpPr>
          <p:cNvPr name="TextBox 5" id="5"/>
          <p:cNvSpPr txBox="true"/>
          <p:nvPr/>
        </p:nvSpPr>
        <p:spPr>
          <a:xfrm rot="0">
            <a:off x="3974261" y="6356172"/>
            <a:ext cx="9763873" cy="923925"/>
          </a:xfrm>
          <a:prstGeom prst="rect">
            <a:avLst/>
          </a:prstGeom>
        </p:spPr>
        <p:txBody>
          <a:bodyPr anchor="t" rtlCol="false" tIns="0" lIns="0" bIns="0" rIns="0">
            <a:spAutoFit/>
          </a:bodyPr>
          <a:lstStyle/>
          <a:p>
            <a:pPr algn="ctr">
              <a:lnSpc>
                <a:spcPts val="3600"/>
              </a:lnSpc>
              <a:spcBef>
                <a:spcPct val="0"/>
              </a:spcBef>
            </a:pPr>
            <a:r>
              <a:rPr lang="en-US" b="true" sz="3000">
                <a:solidFill>
                  <a:srgbClr val="FFD93B"/>
                </a:solidFill>
                <a:latin typeface="Decalotype Medium"/>
                <a:ea typeface="Decalotype Medium"/>
                <a:cs typeface="Decalotype Medium"/>
                <a:sym typeface="Decalotype Medium"/>
              </a:rPr>
              <a:t>https://www.acibadem.com.tr/ilgi-alani/eklem-nedir-eklem-hastaliklari-nelerdir/</a:t>
            </a:r>
          </a:p>
        </p:txBody>
      </p:sp>
      <p:sp>
        <p:nvSpPr>
          <p:cNvPr name="TextBox 6" id="6"/>
          <p:cNvSpPr txBox="true"/>
          <p:nvPr/>
        </p:nvSpPr>
        <p:spPr>
          <a:xfrm rot="0">
            <a:off x="3478007" y="7724460"/>
            <a:ext cx="9843046" cy="923925"/>
          </a:xfrm>
          <a:prstGeom prst="rect">
            <a:avLst/>
          </a:prstGeom>
        </p:spPr>
        <p:txBody>
          <a:bodyPr anchor="t" rtlCol="false" tIns="0" lIns="0" bIns="0" rIns="0">
            <a:spAutoFit/>
          </a:bodyPr>
          <a:lstStyle/>
          <a:p>
            <a:pPr algn="ctr">
              <a:lnSpc>
                <a:spcPts val="3600"/>
              </a:lnSpc>
              <a:spcBef>
                <a:spcPct val="0"/>
              </a:spcBef>
            </a:pPr>
            <a:r>
              <a:rPr lang="en-US" b="true" sz="3000">
                <a:solidFill>
                  <a:srgbClr val="FFD93B"/>
                </a:solidFill>
                <a:latin typeface="Decalotype Medium"/>
                <a:ea typeface="Decalotype Medium"/>
                <a:cs typeface="Decalotype Medium"/>
                <a:sym typeface="Decalotype Medium"/>
              </a:rPr>
              <a:t>https://science.howstuffworks.com/science-vs-myth/everyday-myths/question633.htm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5205" y="-149178"/>
            <a:ext cx="18818410" cy="10585355"/>
          </a:xfrm>
          <a:custGeom>
            <a:avLst/>
            <a:gdLst/>
            <a:ahLst/>
            <a:cxnLst/>
            <a:rect r="r" b="b" t="t" l="l"/>
            <a:pathLst>
              <a:path h="10585355" w="18818410">
                <a:moveTo>
                  <a:pt x="0" y="0"/>
                </a:moveTo>
                <a:lnTo>
                  <a:pt x="18818410" y="0"/>
                </a:lnTo>
                <a:lnTo>
                  <a:pt x="18818410" y="10585356"/>
                </a:lnTo>
                <a:lnTo>
                  <a:pt x="0" y="105853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236404" y="4782593"/>
            <a:ext cx="11815191" cy="1524000"/>
          </a:xfrm>
          <a:prstGeom prst="rect">
            <a:avLst/>
          </a:prstGeom>
        </p:spPr>
        <p:txBody>
          <a:bodyPr anchor="t" rtlCol="false" tIns="0" lIns="0" bIns="0" rIns="0">
            <a:spAutoFit/>
          </a:bodyPr>
          <a:lstStyle/>
          <a:p>
            <a:pPr algn="ctr" marL="0" indent="0" lvl="0">
              <a:lnSpc>
                <a:spcPts val="11999"/>
              </a:lnSpc>
              <a:spcBef>
                <a:spcPct val="0"/>
              </a:spcBef>
            </a:pPr>
            <a:r>
              <a:rPr lang="en-US" b="true" sz="9999">
                <a:solidFill>
                  <a:srgbClr val="FFD93B"/>
                </a:solidFill>
                <a:latin typeface="Decalotype Medium"/>
                <a:ea typeface="Decalotype Medium"/>
                <a:cs typeface="Decalotype Medium"/>
                <a:sym typeface="Decalotype Medium"/>
              </a:rPr>
              <a:t>Teşekkürler!</a:t>
            </a:r>
          </a:p>
        </p:txBody>
      </p:sp>
      <p:sp>
        <p:nvSpPr>
          <p:cNvPr name="TextBox 4" id="4"/>
          <p:cNvSpPr txBox="true"/>
          <p:nvPr/>
        </p:nvSpPr>
        <p:spPr>
          <a:xfrm rot="0">
            <a:off x="1558603" y="3055389"/>
            <a:ext cx="15170795" cy="1736729"/>
          </a:xfrm>
          <a:prstGeom prst="rect">
            <a:avLst/>
          </a:prstGeom>
        </p:spPr>
        <p:txBody>
          <a:bodyPr anchor="t" rtlCol="false" tIns="0" lIns="0" bIns="0" rIns="0">
            <a:spAutoFit/>
          </a:bodyPr>
          <a:lstStyle/>
          <a:p>
            <a:pPr algn="ctr">
              <a:lnSpc>
                <a:spcPts val="13999"/>
              </a:lnSpc>
            </a:pPr>
            <a:r>
              <a:rPr lang="en-US" sz="9999" b="true">
                <a:solidFill>
                  <a:srgbClr val="FFD93B"/>
                </a:solidFill>
                <a:latin typeface="Arimo Bold"/>
                <a:ea typeface="Arimo Bold"/>
                <a:cs typeface="Arimo Bold"/>
                <a:sym typeface="Arimo Bold"/>
              </a:rPr>
              <a:t>Beni dinlediğiniz için çok</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80171" y="459245"/>
            <a:ext cx="499019" cy="391862"/>
            <a:chOff x="0" y="0"/>
            <a:chExt cx="131429" cy="103207"/>
          </a:xfrm>
        </p:grpSpPr>
        <p:sp>
          <p:nvSpPr>
            <p:cNvPr name="Freeform 3" id="3"/>
            <p:cNvSpPr/>
            <p:nvPr/>
          </p:nvSpPr>
          <p:spPr>
            <a:xfrm flipH="false" flipV="false" rot="0">
              <a:off x="0" y="0"/>
              <a:ext cx="131429" cy="103207"/>
            </a:xfrm>
            <a:custGeom>
              <a:avLst/>
              <a:gdLst/>
              <a:ahLst/>
              <a:cxnLst/>
              <a:rect r="r" b="b" t="t" l="l"/>
              <a:pathLst>
                <a:path h="103207" w="131429">
                  <a:moveTo>
                    <a:pt x="0" y="0"/>
                  </a:moveTo>
                  <a:lnTo>
                    <a:pt x="131429" y="0"/>
                  </a:lnTo>
                  <a:lnTo>
                    <a:pt x="131429" y="103207"/>
                  </a:lnTo>
                  <a:lnTo>
                    <a:pt x="0" y="103207"/>
                  </a:lnTo>
                  <a:close/>
                </a:path>
              </a:pathLst>
            </a:custGeom>
            <a:solidFill>
              <a:srgbClr val="404040"/>
            </a:solidFill>
          </p:spPr>
        </p:sp>
        <p:sp>
          <p:nvSpPr>
            <p:cNvPr name="TextBox 4" id="4"/>
            <p:cNvSpPr txBox="true"/>
            <p:nvPr/>
          </p:nvSpPr>
          <p:spPr>
            <a:xfrm>
              <a:off x="0" y="-47625"/>
              <a:ext cx="131429" cy="150832"/>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280171" y="1652601"/>
            <a:ext cx="499019" cy="391862"/>
            <a:chOff x="0" y="0"/>
            <a:chExt cx="131429" cy="103207"/>
          </a:xfrm>
        </p:grpSpPr>
        <p:sp>
          <p:nvSpPr>
            <p:cNvPr name="Freeform 6" id="6"/>
            <p:cNvSpPr/>
            <p:nvPr/>
          </p:nvSpPr>
          <p:spPr>
            <a:xfrm flipH="false" flipV="false" rot="0">
              <a:off x="0" y="0"/>
              <a:ext cx="131429" cy="103207"/>
            </a:xfrm>
            <a:custGeom>
              <a:avLst/>
              <a:gdLst/>
              <a:ahLst/>
              <a:cxnLst/>
              <a:rect r="r" b="b" t="t" l="l"/>
              <a:pathLst>
                <a:path h="103207" w="131429">
                  <a:moveTo>
                    <a:pt x="0" y="0"/>
                  </a:moveTo>
                  <a:lnTo>
                    <a:pt x="131429" y="0"/>
                  </a:lnTo>
                  <a:lnTo>
                    <a:pt x="131429" y="103207"/>
                  </a:lnTo>
                  <a:lnTo>
                    <a:pt x="0" y="103207"/>
                  </a:lnTo>
                  <a:close/>
                </a:path>
              </a:pathLst>
            </a:custGeom>
            <a:solidFill>
              <a:srgbClr val="404040"/>
            </a:solidFill>
          </p:spPr>
        </p:sp>
        <p:sp>
          <p:nvSpPr>
            <p:cNvPr name="TextBox 7" id="7"/>
            <p:cNvSpPr txBox="true"/>
            <p:nvPr/>
          </p:nvSpPr>
          <p:spPr>
            <a:xfrm>
              <a:off x="0" y="-47625"/>
              <a:ext cx="131429" cy="150832"/>
            </a:xfrm>
            <a:prstGeom prst="rect">
              <a:avLst/>
            </a:prstGeom>
          </p:spPr>
          <p:txBody>
            <a:bodyPr anchor="ctr" rtlCol="false" tIns="50800" lIns="50800" bIns="50800" rIns="50800"/>
            <a:lstStyle/>
            <a:p>
              <a:pPr algn="ctr">
                <a:lnSpc>
                  <a:spcPts val="3359"/>
                </a:lnSpc>
              </a:pPr>
            </a:p>
          </p:txBody>
        </p:sp>
      </p:grpSp>
      <p:grpSp>
        <p:nvGrpSpPr>
          <p:cNvPr name="Group 8" id="8"/>
          <p:cNvGrpSpPr/>
          <p:nvPr/>
        </p:nvGrpSpPr>
        <p:grpSpPr>
          <a:xfrm rot="0">
            <a:off x="280171" y="2845956"/>
            <a:ext cx="499019" cy="391862"/>
            <a:chOff x="0" y="0"/>
            <a:chExt cx="131429" cy="103207"/>
          </a:xfrm>
        </p:grpSpPr>
        <p:sp>
          <p:nvSpPr>
            <p:cNvPr name="Freeform 9" id="9"/>
            <p:cNvSpPr/>
            <p:nvPr/>
          </p:nvSpPr>
          <p:spPr>
            <a:xfrm flipH="false" flipV="false" rot="0">
              <a:off x="0" y="0"/>
              <a:ext cx="131429" cy="103207"/>
            </a:xfrm>
            <a:custGeom>
              <a:avLst/>
              <a:gdLst/>
              <a:ahLst/>
              <a:cxnLst/>
              <a:rect r="r" b="b" t="t" l="l"/>
              <a:pathLst>
                <a:path h="103207" w="131429">
                  <a:moveTo>
                    <a:pt x="0" y="0"/>
                  </a:moveTo>
                  <a:lnTo>
                    <a:pt x="131429" y="0"/>
                  </a:lnTo>
                  <a:lnTo>
                    <a:pt x="131429" y="103207"/>
                  </a:lnTo>
                  <a:lnTo>
                    <a:pt x="0" y="103207"/>
                  </a:lnTo>
                  <a:close/>
                </a:path>
              </a:pathLst>
            </a:custGeom>
            <a:solidFill>
              <a:srgbClr val="404040"/>
            </a:solidFill>
          </p:spPr>
        </p:sp>
        <p:sp>
          <p:nvSpPr>
            <p:cNvPr name="TextBox 10" id="10"/>
            <p:cNvSpPr txBox="true"/>
            <p:nvPr/>
          </p:nvSpPr>
          <p:spPr>
            <a:xfrm>
              <a:off x="0" y="-47625"/>
              <a:ext cx="131429" cy="150832"/>
            </a:xfrm>
            <a:prstGeom prst="rect">
              <a:avLst/>
            </a:prstGeom>
          </p:spPr>
          <p:txBody>
            <a:bodyPr anchor="ctr" rtlCol="false" tIns="50800" lIns="50800" bIns="50800" rIns="50800"/>
            <a:lstStyle/>
            <a:p>
              <a:pPr algn="ctr">
                <a:lnSpc>
                  <a:spcPts val="3359"/>
                </a:lnSpc>
              </a:pPr>
            </a:p>
          </p:txBody>
        </p:sp>
      </p:grpSp>
      <p:sp>
        <p:nvSpPr>
          <p:cNvPr name="Freeform 11" id="11"/>
          <p:cNvSpPr/>
          <p:nvPr/>
        </p:nvSpPr>
        <p:spPr>
          <a:xfrm flipH="false" flipV="false" rot="0">
            <a:off x="0" y="4195749"/>
            <a:ext cx="9231566" cy="5071069"/>
          </a:xfrm>
          <a:custGeom>
            <a:avLst/>
            <a:gdLst/>
            <a:ahLst/>
            <a:cxnLst/>
            <a:rect r="r" b="b" t="t" l="l"/>
            <a:pathLst>
              <a:path h="5071069" w="9231566">
                <a:moveTo>
                  <a:pt x="0" y="0"/>
                </a:moveTo>
                <a:lnTo>
                  <a:pt x="9231566" y="0"/>
                </a:lnTo>
                <a:lnTo>
                  <a:pt x="9231566" y="5071069"/>
                </a:lnTo>
                <a:lnTo>
                  <a:pt x="0" y="5071069"/>
                </a:lnTo>
                <a:lnTo>
                  <a:pt x="0" y="0"/>
                </a:lnTo>
                <a:close/>
              </a:path>
            </a:pathLst>
          </a:custGeom>
          <a:blipFill>
            <a:blip r:embed="rId2"/>
            <a:stretch>
              <a:fillRect l="-335" t="0" r="-335" b="-3584"/>
            </a:stretch>
          </a:blipFill>
        </p:spPr>
      </p:sp>
      <p:sp>
        <p:nvSpPr>
          <p:cNvPr name="Freeform 12" id="12"/>
          <p:cNvSpPr/>
          <p:nvPr/>
        </p:nvSpPr>
        <p:spPr>
          <a:xfrm flipH="false" flipV="false" rot="0">
            <a:off x="9393510" y="4195749"/>
            <a:ext cx="9571092" cy="5071069"/>
          </a:xfrm>
          <a:custGeom>
            <a:avLst/>
            <a:gdLst/>
            <a:ahLst/>
            <a:cxnLst/>
            <a:rect r="r" b="b" t="t" l="l"/>
            <a:pathLst>
              <a:path h="5071069" w="9571092">
                <a:moveTo>
                  <a:pt x="0" y="0"/>
                </a:moveTo>
                <a:lnTo>
                  <a:pt x="9571092" y="0"/>
                </a:lnTo>
                <a:lnTo>
                  <a:pt x="9571092" y="5071069"/>
                </a:lnTo>
                <a:lnTo>
                  <a:pt x="0" y="5071069"/>
                </a:lnTo>
                <a:lnTo>
                  <a:pt x="0" y="0"/>
                </a:lnTo>
                <a:close/>
              </a:path>
            </a:pathLst>
          </a:custGeom>
          <a:blipFill>
            <a:blip r:embed="rId3"/>
            <a:stretch>
              <a:fillRect l="0" t="-6149" r="0" b="-6149"/>
            </a:stretch>
          </a:blipFill>
        </p:spPr>
      </p:sp>
      <p:sp>
        <p:nvSpPr>
          <p:cNvPr name="TextBox 13" id="13"/>
          <p:cNvSpPr txBox="true"/>
          <p:nvPr/>
        </p:nvSpPr>
        <p:spPr>
          <a:xfrm rot="0">
            <a:off x="779190" y="-481026"/>
            <a:ext cx="17228639" cy="4676775"/>
          </a:xfrm>
          <a:prstGeom prst="rect">
            <a:avLst/>
          </a:prstGeom>
        </p:spPr>
        <p:txBody>
          <a:bodyPr anchor="t" rtlCol="false" tIns="0" lIns="0" bIns="0" rIns="0">
            <a:spAutoFit/>
          </a:bodyPr>
          <a:lstStyle/>
          <a:p>
            <a:pPr algn="ctr">
              <a:lnSpc>
                <a:spcPts val="3720"/>
              </a:lnSpc>
            </a:pPr>
          </a:p>
          <a:p>
            <a:pPr algn="ctr">
              <a:lnSpc>
                <a:spcPts val="3720"/>
              </a:lnSpc>
            </a:pPr>
          </a:p>
          <a:p>
            <a:pPr algn="ctr">
              <a:lnSpc>
                <a:spcPts val="3720"/>
              </a:lnSpc>
            </a:pPr>
          </a:p>
          <a:p>
            <a:pPr algn="ctr">
              <a:lnSpc>
                <a:spcPts val="3720"/>
              </a:lnSpc>
            </a:pPr>
          </a:p>
          <a:p>
            <a:pPr algn="ctr">
              <a:lnSpc>
                <a:spcPts val="3720"/>
              </a:lnSpc>
            </a:pPr>
          </a:p>
          <a:p>
            <a:pPr algn="ctr">
              <a:lnSpc>
                <a:spcPts val="3720"/>
              </a:lnSpc>
            </a:pPr>
          </a:p>
          <a:p>
            <a:pPr algn="ctr">
              <a:lnSpc>
                <a:spcPts val="3720"/>
              </a:lnSpc>
            </a:pPr>
          </a:p>
          <a:p>
            <a:pPr algn="ctr">
              <a:lnSpc>
                <a:spcPts val="3720"/>
              </a:lnSpc>
            </a:pPr>
            <a:r>
              <a:rPr lang="en-US" sz="3100" b="true">
                <a:solidFill>
                  <a:srgbClr val="000000"/>
                </a:solidFill>
                <a:latin typeface="Decalotype Medium"/>
                <a:ea typeface="Decalotype Medium"/>
                <a:cs typeface="Decalotype Medium"/>
                <a:sym typeface="Decalotype Medium"/>
              </a:rPr>
              <a:t>Eklem ağrıları ve fonksiyon kayıpları, iş gücü kaybına ve sağlık harcamalarına yol açarak önemli bir sosyoekonomik yüktür.</a:t>
            </a:r>
          </a:p>
          <a:p>
            <a:pPr algn="ctr">
              <a:lnSpc>
                <a:spcPts val="3720"/>
              </a:lnSpc>
              <a:spcBef>
                <a:spcPct val="0"/>
              </a:spcBef>
            </a:pPr>
          </a:p>
        </p:txBody>
      </p:sp>
      <p:sp>
        <p:nvSpPr>
          <p:cNvPr name="TextBox 14" id="14"/>
          <p:cNvSpPr txBox="true"/>
          <p:nvPr/>
        </p:nvSpPr>
        <p:spPr>
          <a:xfrm rot="0">
            <a:off x="280171" y="374857"/>
            <a:ext cx="15486605" cy="942975"/>
          </a:xfrm>
          <a:prstGeom prst="rect">
            <a:avLst/>
          </a:prstGeom>
        </p:spPr>
        <p:txBody>
          <a:bodyPr anchor="t" rtlCol="false" tIns="0" lIns="0" bIns="0" rIns="0">
            <a:spAutoFit/>
          </a:bodyPr>
          <a:lstStyle/>
          <a:p>
            <a:pPr algn="ctr">
              <a:lnSpc>
                <a:spcPts val="3720"/>
              </a:lnSpc>
              <a:spcBef>
                <a:spcPct val="0"/>
              </a:spcBef>
            </a:pPr>
            <a:r>
              <a:rPr lang="en-US" b="true" sz="3100">
                <a:solidFill>
                  <a:srgbClr val="000000"/>
                </a:solidFill>
                <a:latin typeface="Decalotype Medium"/>
                <a:ea typeface="Decalotype Medium"/>
                <a:cs typeface="Decalotype Medium"/>
                <a:sym typeface="Decalotype Medium"/>
              </a:rPr>
              <a:t>Eklem problemleri, yaşam kalitesini düşüren ve hareket özgürlüğünü kısıtlayan en yaygın sağlık sorunları arasındadır.</a:t>
            </a:r>
          </a:p>
        </p:txBody>
      </p:sp>
      <p:sp>
        <p:nvSpPr>
          <p:cNvPr name="TextBox 15" id="15"/>
          <p:cNvSpPr txBox="true"/>
          <p:nvPr/>
        </p:nvSpPr>
        <p:spPr>
          <a:xfrm rot="0">
            <a:off x="919017" y="1643076"/>
            <a:ext cx="15118110" cy="476250"/>
          </a:xfrm>
          <a:prstGeom prst="rect">
            <a:avLst/>
          </a:prstGeom>
        </p:spPr>
        <p:txBody>
          <a:bodyPr anchor="t" rtlCol="false" tIns="0" lIns="0" bIns="0" rIns="0">
            <a:spAutoFit/>
          </a:bodyPr>
          <a:lstStyle/>
          <a:p>
            <a:pPr algn="ctr">
              <a:lnSpc>
                <a:spcPts val="3720"/>
              </a:lnSpc>
              <a:spcBef>
                <a:spcPct val="0"/>
              </a:spcBef>
            </a:pPr>
            <a:r>
              <a:rPr lang="en-US" b="true" sz="3100">
                <a:solidFill>
                  <a:srgbClr val="000000"/>
                </a:solidFill>
                <a:latin typeface="Decalotype Medium"/>
                <a:ea typeface="Decalotype Medium"/>
                <a:cs typeface="Decalotype Medium"/>
                <a:sym typeface="Decalotype Medium"/>
              </a:rPr>
              <a:t>Spor , Ağır iş gibi yaşam tarzı , eklem rahatsızlıklarının genç yaşlarda bile artmasına neden olmaktadır.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2568220" y="-2451489"/>
            <a:ext cx="10190791" cy="12738489"/>
          </a:xfrm>
          <a:custGeom>
            <a:avLst/>
            <a:gdLst/>
            <a:ahLst/>
            <a:cxnLst/>
            <a:rect r="r" b="b" t="t" l="l"/>
            <a:pathLst>
              <a:path h="12738489" w="10190791">
                <a:moveTo>
                  <a:pt x="0" y="0"/>
                </a:moveTo>
                <a:lnTo>
                  <a:pt x="10190791" y="0"/>
                </a:lnTo>
                <a:lnTo>
                  <a:pt x="10190791" y="12738489"/>
                </a:lnTo>
                <a:lnTo>
                  <a:pt x="0" y="127384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3915891" y="-1225744"/>
            <a:ext cx="10190791" cy="12738489"/>
          </a:xfrm>
          <a:custGeom>
            <a:avLst/>
            <a:gdLst/>
            <a:ahLst/>
            <a:cxnLst/>
            <a:rect r="r" b="b" t="t" l="l"/>
            <a:pathLst>
              <a:path h="12738489" w="10190791">
                <a:moveTo>
                  <a:pt x="10190791" y="0"/>
                </a:moveTo>
                <a:lnTo>
                  <a:pt x="0" y="0"/>
                </a:lnTo>
                <a:lnTo>
                  <a:pt x="0" y="12738488"/>
                </a:lnTo>
                <a:lnTo>
                  <a:pt x="10190791" y="12738488"/>
                </a:lnTo>
                <a:lnTo>
                  <a:pt x="10190791"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386537" y="1873551"/>
            <a:ext cx="8779286" cy="6356201"/>
          </a:xfrm>
          <a:custGeom>
            <a:avLst/>
            <a:gdLst/>
            <a:ahLst/>
            <a:cxnLst/>
            <a:rect r="r" b="b" t="t" l="l"/>
            <a:pathLst>
              <a:path h="6356201" w="8779286">
                <a:moveTo>
                  <a:pt x="0" y="0"/>
                </a:moveTo>
                <a:lnTo>
                  <a:pt x="8779286" y="0"/>
                </a:lnTo>
                <a:lnTo>
                  <a:pt x="8779286" y="6356200"/>
                </a:lnTo>
                <a:lnTo>
                  <a:pt x="0" y="6356200"/>
                </a:lnTo>
                <a:lnTo>
                  <a:pt x="0" y="0"/>
                </a:lnTo>
                <a:close/>
              </a:path>
            </a:pathLst>
          </a:custGeom>
          <a:blipFill>
            <a:blip r:embed="rId6"/>
            <a:stretch>
              <a:fillRect l="-10538" t="0" r="-22305" b="0"/>
            </a:stretch>
          </a:blipFill>
        </p:spPr>
      </p:sp>
      <p:sp>
        <p:nvSpPr>
          <p:cNvPr name="TextBox 5" id="5"/>
          <p:cNvSpPr txBox="true"/>
          <p:nvPr/>
        </p:nvSpPr>
        <p:spPr>
          <a:xfrm rot="0">
            <a:off x="487468" y="664364"/>
            <a:ext cx="10567970" cy="1524000"/>
          </a:xfrm>
          <a:prstGeom prst="rect">
            <a:avLst/>
          </a:prstGeom>
        </p:spPr>
        <p:txBody>
          <a:bodyPr anchor="t" rtlCol="false" tIns="0" lIns="0" bIns="0" rIns="0">
            <a:spAutoFit/>
          </a:bodyPr>
          <a:lstStyle/>
          <a:p>
            <a:pPr algn="l" marL="0" indent="0" lvl="0">
              <a:lnSpc>
                <a:spcPts val="11999"/>
              </a:lnSpc>
              <a:spcBef>
                <a:spcPct val="0"/>
              </a:spcBef>
            </a:pPr>
            <a:r>
              <a:rPr lang="en-US" b="true" sz="9999">
                <a:solidFill>
                  <a:srgbClr val="FFD93B"/>
                </a:solidFill>
                <a:latin typeface="Decalotype Semi-Bold"/>
                <a:ea typeface="Decalotype Semi-Bold"/>
                <a:cs typeface="Decalotype Semi-Bold"/>
                <a:sym typeface="Decalotype Semi-Bold"/>
              </a:rPr>
              <a:t>Projenin amacı :</a:t>
            </a:r>
          </a:p>
        </p:txBody>
      </p:sp>
      <p:sp>
        <p:nvSpPr>
          <p:cNvPr name="TextBox 6" id="6"/>
          <p:cNvSpPr txBox="true"/>
          <p:nvPr/>
        </p:nvSpPr>
        <p:spPr>
          <a:xfrm rot="0">
            <a:off x="120072" y="2295525"/>
            <a:ext cx="9144000" cy="6962775"/>
          </a:xfrm>
          <a:prstGeom prst="rect">
            <a:avLst/>
          </a:prstGeom>
        </p:spPr>
        <p:txBody>
          <a:bodyPr anchor="t" rtlCol="false" tIns="0" lIns="0" bIns="0" rIns="0">
            <a:spAutoFit/>
          </a:bodyPr>
          <a:lstStyle/>
          <a:p>
            <a:pPr algn="ctr">
              <a:lnSpc>
                <a:spcPts val="5519"/>
              </a:lnSpc>
              <a:spcBef>
                <a:spcPct val="0"/>
              </a:spcBef>
            </a:pPr>
            <a:r>
              <a:rPr lang="en-US" b="true" sz="4599">
                <a:solidFill>
                  <a:srgbClr val="FFD93B"/>
                </a:solidFill>
                <a:latin typeface="Decalotype Medium"/>
                <a:ea typeface="Decalotype Medium"/>
                <a:cs typeface="Decalotype Medium"/>
                <a:sym typeface="Decalotype Medium"/>
              </a:rPr>
              <a:t>Bu proje Esp-32 470 kullanarak , eklem problemi yaşayan insanlar için , temelde egzersiz yapıp sonrasında yapılan egzersizdeki datayı kişiye yol gösterici olarak iletmeyi hedefleyen bir projedir.Kişiye bu datayı Sms üzerinden yollayan bu projemiz , biyomedikal alanda bir ürün olup aynı zamanda sağlık personeline de gerekli ipucuyu sağlamayı hedeflemektedir.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0902" y="-30616"/>
            <a:ext cx="14450163" cy="10317616"/>
            <a:chOff x="0" y="0"/>
            <a:chExt cx="3805804" cy="2717397"/>
          </a:xfrm>
        </p:grpSpPr>
        <p:sp>
          <p:nvSpPr>
            <p:cNvPr name="Freeform 3" id="3"/>
            <p:cNvSpPr/>
            <p:nvPr/>
          </p:nvSpPr>
          <p:spPr>
            <a:xfrm flipH="false" flipV="false" rot="0">
              <a:off x="0" y="0"/>
              <a:ext cx="3805805" cy="2717397"/>
            </a:xfrm>
            <a:custGeom>
              <a:avLst/>
              <a:gdLst/>
              <a:ahLst/>
              <a:cxnLst/>
              <a:rect r="r" b="b" t="t" l="l"/>
              <a:pathLst>
                <a:path h="2717397" w="3805805">
                  <a:moveTo>
                    <a:pt x="0" y="0"/>
                  </a:moveTo>
                  <a:lnTo>
                    <a:pt x="3805805" y="0"/>
                  </a:lnTo>
                  <a:lnTo>
                    <a:pt x="3805805" y="2717397"/>
                  </a:lnTo>
                  <a:lnTo>
                    <a:pt x="0" y="2717397"/>
                  </a:lnTo>
                  <a:close/>
                </a:path>
              </a:pathLst>
            </a:custGeom>
            <a:solidFill>
              <a:srgbClr val="000000"/>
            </a:solidFill>
          </p:spPr>
        </p:sp>
        <p:sp>
          <p:nvSpPr>
            <p:cNvPr name="TextBox 4" id="4"/>
            <p:cNvSpPr txBox="true"/>
            <p:nvPr/>
          </p:nvSpPr>
          <p:spPr>
            <a:xfrm>
              <a:off x="0" y="-47625"/>
              <a:ext cx="3805804" cy="2765022"/>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10259641" y="0"/>
            <a:ext cx="8028359" cy="10287000"/>
          </a:xfrm>
          <a:custGeom>
            <a:avLst/>
            <a:gdLst/>
            <a:ahLst/>
            <a:cxnLst/>
            <a:rect r="r" b="b" t="t" l="l"/>
            <a:pathLst>
              <a:path h="10287000" w="8028359">
                <a:moveTo>
                  <a:pt x="0" y="0"/>
                </a:moveTo>
                <a:lnTo>
                  <a:pt x="8028359" y="0"/>
                </a:lnTo>
                <a:lnTo>
                  <a:pt x="8028359" y="10287000"/>
                </a:lnTo>
                <a:lnTo>
                  <a:pt x="0" y="10287000"/>
                </a:lnTo>
                <a:lnTo>
                  <a:pt x="0" y="0"/>
                </a:lnTo>
                <a:close/>
              </a:path>
            </a:pathLst>
          </a:custGeom>
          <a:blipFill>
            <a:blip r:embed="rId2"/>
            <a:stretch>
              <a:fillRect l="-300" t="-3254" r="0" b="-1116"/>
            </a:stretch>
          </a:blipFill>
        </p:spPr>
      </p:sp>
      <p:sp>
        <p:nvSpPr>
          <p:cNvPr name="TextBox 6" id="6"/>
          <p:cNvSpPr txBox="true"/>
          <p:nvPr/>
        </p:nvSpPr>
        <p:spPr>
          <a:xfrm rot="0">
            <a:off x="416164" y="121603"/>
            <a:ext cx="9740354" cy="1604644"/>
          </a:xfrm>
          <a:prstGeom prst="rect">
            <a:avLst/>
          </a:prstGeom>
        </p:spPr>
        <p:txBody>
          <a:bodyPr anchor="t" rtlCol="false" tIns="0" lIns="0" bIns="0" rIns="0">
            <a:spAutoFit/>
          </a:bodyPr>
          <a:lstStyle/>
          <a:p>
            <a:pPr algn="ctr">
              <a:lnSpc>
                <a:spcPts val="12880"/>
              </a:lnSpc>
            </a:pPr>
            <a:r>
              <a:rPr lang="en-US" sz="9200" b="true">
                <a:solidFill>
                  <a:srgbClr val="FFFFFF"/>
                </a:solidFill>
                <a:latin typeface="Arimo Bold"/>
                <a:ea typeface="Arimo Bold"/>
                <a:cs typeface="Arimo Bold"/>
                <a:sym typeface="Arimo Bold"/>
              </a:rPr>
              <a:t>Proje elemanları :</a:t>
            </a:r>
          </a:p>
        </p:txBody>
      </p:sp>
      <p:sp>
        <p:nvSpPr>
          <p:cNvPr name="TextBox 7" id="7"/>
          <p:cNvSpPr txBox="true"/>
          <p:nvPr/>
        </p:nvSpPr>
        <p:spPr>
          <a:xfrm rot="0">
            <a:off x="377320" y="1871274"/>
            <a:ext cx="3625602" cy="589915"/>
          </a:xfrm>
          <a:prstGeom prst="rect">
            <a:avLst/>
          </a:prstGeom>
        </p:spPr>
        <p:txBody>
          <a:bodyPr anchor="t" rtlCol="false" tIns="0" lIns="0" bIns="0" rIns="0">
            <a:spAutoFit/>
          </a:bodyPr>
          <a:lstStyle/>
          <a:p>
            <a:pPr algn="ctr">
              <a:lnSpc>
                <a:spcPts val="4759"/>
              </a:lnSpc>
            </a:pPr>
            <a:r>
              <a:rPr lang="en-US" sz="3399">
                <a:solidFill>
                  <a:srgbClr val="FFFFFF"/>
                </a:solidFill>
                <a:latin typeface="Abril Fatface"/>
                <a:ea typeface="Abril Fatface"/>
                <a:cs typeface="Abril Fatface"/>
                <a:sym typeface="Abril Fatface"/>
              </a:rPr>
              <a:t>1 adet Breadboard</a:t>
            </a:r>
          </a:p>
        </p:txBody>
      </p:sp>
      <p:sp>
        <p:nvSpPr>
          <p:cNvPr name="TextBox 8" id="8"/>
          <p:cNvSpPr txBox="true"/>
          <p:nvPr/>
        </p:nvSpPr>
        <p:spPr>
          <a:xfrm rot="0">
            <a:off x="377320" y="2604064"/>
            <a:ext cx="5045273" cy="589915"/>
          </a:xfrm>
          <a:prstGeom prst="rect">
            <a:avLst/>
          </a:prstGeom>
        </p:spPr>
        <p:txBody>
          <a:bodyPr anchor="t" rtlCol="false" tIns="0" lIns="0" bIns="0" rIns="0">
            <a:spAutoFit/>
          </a:bodyPr>
          <a:lstStyle/>
          <a:p>
            <a:pPr algn="ctr">
              <a:lnSpc>
                <a:spcPts val="4759"/>
              </a:lnSpc>
            </a:pPr>
            <a:r>
              <a:rPr lang="en-US" sz="3399">
                <a:solidFill>
                  <a:srgbClr val="FFFFFF"/>
                </a:solidFill>
                <a:latin typeface="Abril Fatface"/>
                <a:ea typeface="Abril Fatface"/>
                <a:cs typeface="Abril Fatface"/>
                <a:sym typeface="Abril Fatface"/>
              </a:rPr>
              <a:t>1 adet FSR basınç sensörü</a:t>
            </a:r>
          </a:p>
        </p:txBody>
      </p:sp>
      <p:sp>
        <p:nvSpPr>
          <p:cNvPr name="TextBox 9" id="9"/>
          <p:cNvSpPr txBox="true"/>
          <p:nvPr/>
        </p:nvSpPr>
        <p:spPr>
          <a:xfrm rot="0">
            <a:off x="377320" y="3336854"/>
            <a:ext cx="4313486" cy="589915"/>
          </a:xfrm>
          <a:prstGeom prst="rect">
            <a:avLst/>
          </a:prstGeom>
        </p:spPr>
        <p:txBody>
          <a:bodyPr anchor="t" rtlCol="false" tIns="0" lIns="0" bIns="0" rIns="0">
            <a:spAutoFit/>
          </a:bodyPr>
          <a:lstStyle/>
          <a:p>
            <a:pPr algn="ctr">
              <a:lnSpc>
                <a:spcPts val="4759"/>
              </a:lnSpc>
            </a:pPr>
            <a:r>
              <a:rPr lang="en-US" sz="3399">
                <a:solidFill>
                  <a:srgbClr val="FFFFFF"/>
                </a:solidFill>
                <a:latin typeface="Abril Fatface"/>
                <a:ea typeface="Abril Fatface"/>
                <a:cs typeface="Abril Fatface"/>
                <a:sym typeface="Abril Fatface"/>
              </a:rPr>
              <a:t>14 adet Jumper kablo </a:t>
            </a:r>
          </a:p>
        </p:txBody>
      </p:sp>
      <p:sp>
        <p:nvSpPr>
          <p:cNvPr name="TextBox 10" id="10"/>
          <p:cNvSpPr txBox="true"/>
          <p:nvPr/>
        </p:nvSpPr>
        <p:spPr>
          <a:xfrm rot="0">
            <a:off x="416164" y="4069644"/>
            <a:ext cx="4499670" cy="589915"/>
          </a:xfrm>
          <a:prstGeom prst="rect">
            <a:avLst/>
          </a:prstGeom>
        </p:spPr>
        <p:txBody>
          <a:bodyPr anchor="t" rtlCol="false" tIns="0" lIns="0" bIns="0" rIns="0">
            <a:spAutoFit/>
          </a:bodyPr>
          <a:lstStyle/>
          <a:p>
            <a:pPr algn="ctr">
              <a:lnSpc>
                <a:spcPts val="4759"/>
              </a:lnSpc>
            </a:pPr>
            <a:r>
              <a:rPr lang="en-US" sz="3399">
                <a:solidFill>
                  <a:srgbClr val="FFFFFF"/>
                </a:solidFill>
                <a:latin typeface="Abril Fatface"/>
                <a:ea typeface="Abril Fatface"/>
                <a:cs typeface="Abril Fatface"/>
                <a:sym typeface="Abril Fatface"/>
              </a:rPr>
              <a:t>2 adet 5V2A Regülatör </a:t>
            </a:r>
          </a:p>
        </p:txBody>
      </p:sp>
      <p:sp>
        <p:nvSpPr>
          <p:cNvPr name="TextBox 11" id="11"/>
          <p:cNvSpPr txBox="true"/>
          <p:nvPr/>
        </p:nvSpPr>
        <p:spPr>
          <a:xfrm rot="0">
            <a:off x="416164" y="4795134"/>
            <a:ext cx="5091112" cy="589915"/>
          </a:xfrm>
          <a:prstGeom prst="rect">
            <a:avLst/>
          </a:prstGeom>
        </p:spPr>
        <p:txBody>
          <a:bodyPr anchor="t" rtlCol="false" tIns="0" lIns="0" bIns="0" rIns="0">
            <a:spAutoFit/>
          </a:bodyPr>
          <a:lstStyle/>
          <a:p>
            <a:pPr algn="ctr">
              <a:lnSpc>
                <a:spcPts val="4759"/>
              </a:lnSpc>
            </a:pPr>
            <a:r>
              <a:rPr lang="en-US" sz="3399">
                <a:solidFill>
                  <a:srgbClr val="FFFFFF"/>
                </a:solidFill>
                <a:latin typeface="Abril Fatface"/>
                <a:ea typeface="Abril Fatface"/>
                <a:cs typeface="Abril Fatface"/>
                <a:sym typeface="Abril Fatface"/>
              </a:rPr>
              <a:t>2 adet 10 uF Kondansatör </a:t>
            </a:r>
          </a:p>
        </p:txBody>
      </p:sp>
      <p:sp>
        <p:nvSpPr>
          <p:cNvPr name="TextBox 12" id="12"/>
          <p:cNvSpPr txBox="true"/>
          <p:nvPr/>
        </p:nvSpPr>
        <p:spPr>
          <a:xfrm rot="0">
            <a:off x="388780" y="5518399"/>
            <a:ext cx="3773835" cy="589915"/>
          </a:xfrm>
          <a:prstGeom prst="rect">
            <a:avLst/>
          </a:prstGeom>
        </p:spPr>
        <p:txBody>
          <a:bodyPr anchor="t" rtlCol="false" tIns="0" lIns="0" bIns="0" rIns="0">
            <a:spAutoFit/>
          </a:bodyPr>
          <a:lstStyle/>
          <a:p>
            <a:pPr algn="ctr">
              <a:lnSpc>
                <a:spcPts val="4759"/>
              </a:lnSpc>
            </a:pPr>
            <a:r>
              <a:rPr lang="en-US" sz="3399">
                <a:solidFill>
                  <a:srgbClr val="FFFFFF"/>
                </a:solidFill>
                <a:latin typeface="Abril Fatface"/>
                <a:ea typeface="Abril Fatface"/>
                <a:cs typeface="Abril Fatface"/>
                <a:sym typeface="Abril Fatface"/>
              </a:rPr>
              <a:t>2 adet Güç kaynağı </a:t>
            </a:r>
          </a:p>
        </p:txBody>
      </p:sp>
      <p:sp>
        <p:nvSpPr>
          <p:cNvPr name="TextBox 13" id="13"/>
          <p:cNvSpPr txBox="true"/>
          <p:nvPr/>
        </p:nvSpPr>
        <p:spPr>
          <a:xfrm rot="0">
            <a:off x="416164" y="6251189"/>
            <a:ext cx="3906292" cy="589915"/>
          </a:xfrm>
          <a:prstGeom prst="rect">
            <a:avLst/>
          </a:prstGeom>
        </p:spPr>
        <p:txBody>
          <a:bodyPr anchor="t" rtlCol="false" tIns="0" lIns="0" bIns="0" rIns="0">
            <a:spAutoFit/>
          </a:bodyPr>
          <a:lstStyle/>
          <a:p>
            <a:pPr algn="ctr">
              <a:lnSpc>
                <a:spcPts val="4759"/>
              </a:lnSpc>
            </a:pPr>
            <a:r>
              <a:rPr lang="en-US" sz="3399">
                <a:solidFill>
                  <a:srgbClr val="FFFFFF"/>
                </a:solidFill>
                <a:latin typeface="Abril Fatface"/>
                <a:ea typeface="Abril Fatface"/>
                <a:cs typeface="Abril Fatface"/>
                <a:sym typeface="Abril Fatface"/>
              </a:rPr>
              <a:t>1 adet Esp-32 s3 470</a:t>
            </a:r>
          </a:p>
        </p:txBody>
      </p:sp>
      <p:sp>
        <p:nvSpPr>
          <p:cNvPr name="TextBox 14" id="14"/>
          <p:cNvSpPr txBox="true"/>
          <p:nvPr/>
        </p:nvSpPr>
        <p:spPr>
          <a:xfrm rot="0">
            <a:off x="416164" y="6983979"/>
            <a:ext cx="3319016" cy="589915"/>
          </a:xfrm>
          <a:prstGeom prst="rect">
            <a:avLst/>
          </a:prstGeom>
        </p:spPr>
        <p:txBody>
          <a:bodyPr anchor="t" rtlCol="false" tIns="0" lIns="0" bIns="0" rIns="0">
            <a:spAutoFit/>
          </a:bodyPr>
          <a:lstStyle/>
          <a:p>
            <a:pPr algn="ctr">
              <a:lnSpc>
                <a:spcPts val="4759"/>
              </a:lnSpc>
            </a:pPr>
            <a:r>
              <a:rPr lang="en-US" sz="3399">
                <a:solidFill>
                  <a:srgbClr val="FFFFFF"/>
                </a:solidFill>
                <a:latin typeface="Abril Fatface"/>
                <a:ea typeface="Abril Fatface"/>
                <a:cs typeface="Abril Fatface"/>
                <a:sym typeface="Abril Fatface"/>
              </a:rPr>
              <a:t>1 adet sünger top</a:t>
            </a:r>
          </a:p>
        </p:txBody>
      </p:sp>
      <p:sp>
        <p:nvSpPr>
          <p:cNvPr name="TextBox 15" id="15"/>
          <p:cNvSpPr txBox="true"/>
          <p:nvPr/>
        </p:nvSpPr>
        <p:spPr>
          <a:xfrm rot="0">
            <a:off x="377320" y="7707245"/>
            <a:ext cx="2888159" cy="589915"/>
          </a:xfrm>
          <a:prstGeom prst="rect">
            <a:avLst/>
          </a:prstGeom>
        </p:spPr>
        <p:txBody>
          <a:bodyPr anchor="t" rtlCol="false" tIns="0" lIns="0" bIns="0" rIns="0">
            <a:spAutoFit/>
          </a:bodyPr>
          <a:lstStyle/>
          <a:p>
            <a:pPr algn="ctr">
              <a:lnSpc>
                <a:spcPts val="4759"/>
              </a:lnSpc>
            </a:pPr>
            <a:r>
              <a:rPr lang="en-US" sz="3399">
                <a:solidFill>
                  <a:srgbClr val="FFFFFF"/>
                </a:solidFill>
                <a:latin typeface="Abril Fatface"/>
                <a:ea typeface="Abril Fatface"/>
                <a:cs typeface="Abril Fatface"/>
                <a:sym typeface="Abril Fatface"/>
              </a:rPr>
              <a:t>1 adet sim kart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1647892" y="1737456"/>
            <a:ext cx="11504274" cy="13726533"/>
            <a:chOff x="0" y="0"/>
            <a:chExt cx="15339032" cy="18302044"/>
          </a:xfrm>
        </p:grpSpPr>
        <p:sp>
          <p:nvSpPr>
            <p:cNvPr name="Freeform 3" id="3"/>
            <p:cNvSpPr/>
            <p:nvPr/>
          </p:nvSpPr>
          <p:spPr>
            <a:xfrm flipH="false" flipV="false" rot="0">
              <a:off x="4275267" y="0"/>
              <a:ext cx="11063765" cy="13829707"/>
            </a:xfrm>
            <a:custGeom>
              <a:avLst/>
              <a:gdLst/>
              <a:ahLst/>
              <a:cxnLst/>
              <a:rect r="r" b="b" t="t" l="l"/>
              <a:pathLst>
                <a:path h="13829707" w="11063765">
                  <a:moveTo>
                    <a:pt x="0" y="0"/>
                  </a:moveTo>
                  <a:lnTo>
                    <a:pt x="11063765" y="0"/>
                  </a:lnTo>
                  <a:lnTo>
                    <a:pt x="11063765" y="13829707"/>
                  </a:lnTo>
                  <a:lnTo>
                    <a:pt x="0" y="138297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9038807"/>
              <a:ext cx="7410589" cy="9263237"/>
            </a:xfrm>
            <a:custGeom>
              <a:avLst/>
              <a:gdLst/>
              <a:ahLst/>
              <a:cxnLst/>
              <a:rect r="r" b="b" t="t" l="l"/>
              <a:pathLst>
                <a:path h="9263237" w="7410589">
                  <a:moveTo>
                    <a:pt x="0" y="0"/>
                  </a:moveTo>
                  <a:lnTo>
                    <a:pt x="7410589" y="0"/>
                  </a:lnTo>
                  <a:lnTo>
                    <a:pt x="7410589" y="9263237"/>
                  </a:lnTo>
                  <a:lnTo>
                    <a:pt x="0" y="9263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5" id="5"/>
          <p:cNvSpPr/>
          <p:nvPr/>
        </p:nvSpPr>
        <p:spPr>
          <a:xfrm flipH="false" flipV="false" rot="0">
            <a:off x="-3026544" y="-1612812"/>
            <a:ext cx="5557942" cy="6947427"/>
          </a:xfrm>
          <a:custGeom>
            <a:avLst/>
            <a:gdLst/>
            <a:ahLst/>
            <a:cxnLst/>
            <a:rect r="r" b="b" t="t" l="l"/>
            <a:pathLst>
              <a:path h="6947427" w="5557942">
                <a:moveTo>
                  <a:pt x="0" y="0"/>
                </a:moveTo>
                <a:lnTo>
                  <a:pt x="5557942" y="0"/>
                </a:lnTo>
                <a:lnTo>
                  <a:pt x="5557942" y="6947427"/>
                </a:lnTo>
                <a:lnTo>
                  <a:pt x="0" y="69474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0" y="4536392"/>
            <a:ext cx="8625912" cy="5750608"/>
          </a:xfrm>
          <a:custGeom>
            <a:avLst/>
            <a:gdLst/>
            <a:ahLst/>
            <a:cxnLst/>
            <a:rect r="r" b="b" t="t" l="l"/>
            <a:pathLst>
              <a:path h="5750608" w="8625912">
                <a:moveTo>
                  <a:pt x="0" y="0"/>
                </a:moveTo>
                <a:lnTo>
                  <a:pt x="8625912" y="0"/>
                </a:lnTo>
                <a:lnTo>
                  <a:pt x="8625912" y="5750608"/>
                </a:lnTo>
                <a:lnTo>
                  <a:pt x="0" y="5750608"/>
                </a:lnTo>
                <a:lnTo>
                  <a:pt x="0" y="0"/>
                </a:lnTo>
                <a:close/>
              </a:path>
            </a:pathLst>
          </a:custGeom>
          <a:blipFill>
            <a:blip r:embed="rId6"/>
            <a:stretch>
              <a:fillRect l="0" t="0" r="0" b="0"/>
            </a:stretch>
          </a:blipFill>
        </p:spPr>
      </p:sp>
      <p:sp>
        <p:nvSpPr>
          <p:cNvPr name="Freeform 7" id="7"/>
          <p:cNvSpPr/>
          <p:nvPr/>
        </p:nvSpPr>
        <p:spPr>
          <a:xfrm flipH="false" flipV="false" rot="0">
            <a:off x="10539898" y="4272536"/>
            <a:ext cx="7748102" cy="6014464"/>
          </a:xfrm>
          <a:custGeom>
            <a:avLst/>
            <a:gdLst/>
            <a:ahLst/>
            <a:cxnLst/>
            <a:rect r="r" b="b" t="t" l="l"/>
            <a:pathLst>
              <a:path h="6014464" w="7748102">
                <a:moveTo>
                  <a:pt x="0" y="0"/>
                </a:moveTo>
                <a:lnTo>
                  <a:pt x="7748102" y="0"/>
                </a:lnTo>
                <a:lnTo>
                  <a:pt x="7748102" y="6014464"/>
                </a:lnTo>
                <a:lnTo>
                  <a:pt x="0" y="6014464"/>
                </a:lnTo>
                <a:lnTo>
                  <a:pt x="0" y="0"/>
                </a:lnTo>
                <a:close/>
              </a:path>
            </a:pathLst>
          </a:custGeom>
          <a:blipFill>
            <a:blip r:embed="rId7"/>
            <a:stretch>
              <a:fillRect l="0" t="0" r="0" b="0"/>
            </a:stretch>
          </a:blipFill>
        </p:spPr>
      </p:sp>
      <p:sp>
        <p:nvSpPr>
          <p:cNvPr name="Freeform 8" id="8"/>
          <p:cNvSpPr/>
          <p:nvPr/>
        </p:nvSpPr>
        <p:spPr>
          <a:xfrm flipH="false" flipV="false" rot="0">
            <a:off x="4506647" y="240775"/>
            <a:ext cx="9795183" cy="2993362"/>
          </a:xfrm>
          <a:custGeom>
            <a:avLst/>
            <a:gdLst/>
            <a:ahLst/>
            <a:cxnLst/>
            <a:rect r="r" b="b" t="t" l="l"/>
            <a:pathLst>
              <a:path h="2993362" w="9795183">
                <a:moveTo>
                  <a:pt x="0" y="0"/>
                </a:moveTo>
                <a:lnTo>
                  <a:pt x="9795183" y="0"/>
                </a:lnTo>
                <a:lnTo>
                  <a:pt x="9795183" y="2993362"/>
                </a:lnTo>
                <a:lnTo>
                  <a:pt x="0" y="2993362"/>
                </a:lnTo>
                <a:lnTo>
                  <a:pt x="0" y="0"/>
                </a:lnTo>
                <a:close/>
              </a:path>
            </a:pathLst>
          </a:custGeom>
          <a:blipFill>
            <a:blip r:embed="rId8"/>
            <a:stretch>
              <a:fillRect l="0" t="-10228" r="0" b="-12483"/>
            </a:stretch>
          </a:blipFill>
        </p:spPr>
      </p:sp>
      <p:sp>
        <p:nvSpPr>
          <p:cNvPr name="TextBox 9" id="9"/>
          <p:cNvSpPr txBox="true"/>
          <p:nvPr/>
        </p:nvSpPr>
        <p:spPr>
          <a:xfrm rot="0">
            <a:off x="501457" y="1404399"/>
            <a:ext cx="4309914" cy="589915"/>
          </a:xfrm>
          <a:prstGeom prst="rect">
            <a:avLst/>
          </a:prstGeom>
        </p:spPr>
        <p:txBody>
          <a:bodyPr anchor="t" rtlCol="false" tIns="0" lIns="0" bIns="0" rIns="0">
            <a:spAutoFit/>
          </a:bodyPr>
          <a:lstStyle/>
          <a:p>
            <a:pPr algn="ctr">
              <a:lnSpc>
                <a:spcPts val="4759"/>
              </a:lnSpc>
              <a:spcBef>
                <a:spcPct val="0"/>
              </a:spcBef>
            </a:pPr>
            <a:r>
              <a:rPr lang="en-US" sz="3399">
                <a:solidFill>
                  <a:srgbClr val="FFFFFF"/>
                </a:solidFill>
                <a:latin typeface="Abril Fatface"/>
                <a:ea typeface="Abril Fatface"/>
                <a:cs typeface="Abril Fatface"/>
                <a:sym typeface="Abril Fatface"/>
              </a:rPr>
              <a:t>Datasheet Göstergesi:</a:t>
            </a:r>
          </a:p>
        </p:txBody>
      </p:sp>
      <p:sp>
        <p:nvSpPr>
          <p:cNvPr name="TextBox 10" id="10"/>
          <p:cNvSpPr txBox="true"/>
          <p:nvPr/>
        </p:nvSpPr>
        <p:spPr>
          <a:xfrm rot="0">
            <a:off x="251425" y="3723562"/>
            <a:ext cx="4559945" cy="589915"/>
          </a:xfrm>
          <a:prstGeom prst="rect">
            <a:avLst/>
          </a:prstGeom>
        </p:spPr>
        <p:txBody>
          <a:bodyPr anchor="t" rtlCol="false" tIns="0" lIns="0" bIns="0" rIns="0">
            <a:spAutoFit/>
          </a:bodyPr>
          <a:lstStyle/>
          <a:p>
            <a:pPr algn="ctr">
              <a:lnSpc>
                <a:spcPts val="4759"/>
              </a:lnSpc>
              <a:spcBef>
                <a:spcPct val="0"/>
              </a:spcBef>
            </a:pPr>
            <a:r>
              <a:rPr lang="en-US" sz="3399">
                <a:solidFill>
                  <a:srgbClr val="FFFFFF"/>
                </a:solidFill>
                <a:latin typeface="Abril Fatface"/>
                <a:ea typeface="Abril Fatface"/>
                <a:cs typeface="Abril Fatface"/>
                <a:sym typeface="Abril Fatface"/>
              </a:rPr>
              <a:t>SIM800L DATASHEET:</a:t>
            </a:r>
          </a:p>
        </p:txBody>
      </p:sp>
      <p:sp>
        <p:nvSpPr>
          <p:cNvPr name="TextBox 11" id="11"/>
          <p:cNvSpPr txBox="true"/>
          <p:nvPr/>
        </p:nvSpPr>
        <p:spPr>
          <a:xfrm rot="0">
            <a:off x="10539898" y="3466705"/>
            <a:ext cx="4048274" cy="589915"/>
          </a:xfrm>
          <a:prstGeom prst="rect">
            <a:avLst/>
          </a:prstGeom>
        </p:spPr>
        <p:txBody>
          <a:bodyPr anchor="t" rtlCol="false" tIns="0" lIns="0" bIns="0" rIns="0">
            <a:spAutoFit/>
          </a:bodyPr>
          <a:lstStyle/>
          <a:p>
            <a:pPr algn="ctr">
              <a:lnSpc>
                <a:spcPts val="4759"/>
              </a:lnSpc>
            </a:pPr>
            <a:r>
              <a:rPr lang="en-US" sz="3399">
                <a:solidFill>
                  <a:srgbClr val="FFFFFF"/>
                </a:solidFill>
                <a:latin typeface="Abril Fatface"/>
                <a:ea typeface="Abril Fatface"/>
                <a:cs typeface="Abril Fatface"/>
                <a:sym typeface="Abril Fatface"/>
              </a:rPr>
              <a:t>ESP-32DATASHEET: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34977" y="6219041"/>
            <a:ext cx="6767862" cy="6767862"/>
          </a:xfrm>
          <a:custGeom>
            <a:avLst/>
            <a:gdLst/>
            <a:ahLst/>
            <a:cxnLst/>
            <a:rect r="r" b="b" t="t" l="l"/>
            <a:pathLst>
              <a:path h="6767862" w="6767862">
                <a:moveTo>
                  <a:pt x="0" y="0"/>
                </a:moveTo>
                <a:lnTo>
                  <a:pt x="6767862" y="0"/>
                </a:lnTo>
                <a:lnTo>
                  <a:pt x="6767862" y="6767862"/>
                </a:lnTo>
                <a:lnTo>
                  <a:pt x="0" y="67678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769602" y="-3044493"/>
            <a:ext cx="6767862" cy="6767862"/>
          </a:xfrm>
          <a:custGeom>
            <a:avLst/>
            <a:gdLst/>
            <a:ahLst/>
            <a:cxnLst/>
            <a:rect r="r" b="b" t="t" l="l"/>
            <a:pathLst>
              <a:path h="6767862" w="6767862">
                <a:moveTo>
                  <a:pt x="0" y="0"/>
                </a:moveTo>
                <a:lnTo>
                  <a:pt x="6767862" y="0"/>
                </a:lnTo>
                <a:lnTo>
                  <a:pt x="6767862" y="6767862"/>
                </a:lnTo>
                <a:lnTo>
                  <a:pt x="0" y="67678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19780" y="3723369"/>
            <a:ext cx="6356958" cy="6356958"/>
          </a:xfrm>
          <a:custGeom>
            <a:avLst/>
            <a:gdLst/>
            <a:ahLst/>
            <a:cxnLst/>
            <a:rect r="r" b="b" t="t" l="l"/>
            <a:pathLst>
              <a:path h="6356958" w="6356958">
                <a:moveTo>
                  <a:pt x="0" y="0"/>
                </a:moveTo>
                <a:lnTo>
                  <a:pt x="6356959" y="0"/>
                </a:lnTo>
                <a:lnTo>
                  <a:pt x="6356959" y="6356958"/>
                </a:lnTo>
                <a:lnTo>
                  <a:pt x="0" y="6356958"/>
                </a:lnTo>
                <a:lnTo>
                  <a:pt x="0" y="0"/>
                </a:lnTo>
                <a:close/>
              </a:path>
            </a:pathLst>
          </a:custGeom>
          <a:blipFill>
            <a:blip r:embed="rId4"/>
            <a:stretch>
              <a:fillRect l="0" t="0" r="0" b="0"/>
            </a:stretch>
          </a:blipFill>
        </p:spPr>
      </p:sp>
      <p:sp>
        <p:nvSpPr>
          <p:cNvPr name="TextBox 5" id="5"/>
          <p:cNvSpPr txBox="true"/>
          <p:nvPr/>
        </p:nvSpPr>
        <p:spPr>
          <a:xfrm rot="0">
            <a:off x="3463297" y="430627"/>
            <a:ext cx="4687044" cy="476250"/>
          </a:xfrm>
          <a:prstGeom prst="rect">
            <a:avLst/>
          </a:prstGeom>
        </p:spPr>
        <p:txBody>
          <a:bodyPr anchor="t" rtlCol="false" tIns="0" lIns="0" bIns="0" rIns="0">
            <a:spAutoFit/>
          </a:bodyPr>
          <a:lstStyle/>
          <a:p>
            <a:pPr algn="ctr">
              <a:lnSpc>
                <a:spcPts val="3720"/>
              </a:lnSpc>
              <a:spcBef>
                <a:spcPct val="0"/>
              </a:spcBef>
            </a:pPr>
            <a:r>
              <a:rPr lang="en-US" b="true" sz="3100">
                <a:solidFill>
                  <a:srgbClr val="000000"/>
                </a:solidFill>
                <a:latin typeface="Decalotype Medium"/>
                <a:ea typeface="Decalotype Medium"/>
                <a:cs typeface="Decalotype Medium"/>
                <a:sym typeface="Decalotype Medium"/>
              </a:rPr>
              <a:t>BASINÇ BİLGİSİNİ ALMA SÜRECİ:</a:t>
            </a:r>
          </a:p>
        </p:txBody>
      </p:sp>
      <p:sp>
        <p:nvSpPr>
          <p:cNvPr name="TextBox 6" id="6"/>
          <p:cNvSpPr txBox="true"/>
          <p:nvPr/>
        </p:nvSpPr>
        <p:spPr>
          <a:xfrm rot="0">
            <a:off x="3199407" y="1028700"/>
            <a:ext cx="13496543" cy="1228725"/>
          </a:xfrm>
          <a:prstGeom prst="rect">
            <a:avLst/>
          </a:prstGeom>
        </p:spPr>
        <p:txBody>
          <a:bodyPr anchor="t" rtlCol="false" tIns="0" lIns="0" bIns="0" rIns="0">
            <a:spAutoFit/>
          </a:bodyPr>
          <a:lstStyle/>
          <a:p>
            <a:pPr algn="ctr">
              <a:lnSpc>
                <a:spcPts val="3240"/>
              </a:lnSpc>
              <a:spcBef>
                <a:spcPct val="0"/>
              </a:spcBef>
            </a:pPr>
            <a:r>
              <a:rPr lang="en-US" b="true" sz="2700">
                <a:solidFill>
                  <a:srgbClr val="000000"/>
                </a:solidFill>
                <a:latin typeface="Decalotype Medium"/>
                <a:ea typeface="Decalotype Medium"/>
                <a:cs typeface="Decalotype Medium"/>
                <a:sym typeface="Decalotype Medium"/>
              </a:rPr>
              <a:t>Basınç Uygulandığında: Sensörün aktif alanına bir kuvvet uygulandığında (sıkıştırma veya baskı), üst katmandaki karbon parçacıklar alt katmandaki gümüş elektrot izlerine doğru itilir ve temas yüzeyini artırır.</a:t>
            </a:r>
          </a:p>
        </p:txBody>
      </p:sp>
      <p:sp>
        <p:nvSpPr>
          <p:cNvPr name="TextBox 7" id="7"/>
          <p:cNvSpPr txBox="true"/>
          <p:nvPr/>
        </p:nvSpPr>
        <p:spPr>
          <a:xfrm rot="0">
            <a:off x="3199407" y="2257425"/>
            <a:ext cx="12976065" cy="1638300"/>
          </a:xfrm>
          <a:prstGeom prst="rect">
            <a:avLst/>
          </a:prstGeom>
        </p:spPr>
        <p:txBody>
          <a:bodyPr anchor="t" rtlCol="false" tIns="0" lIns="0" bIns="0" rIns="0">
            <a:spAutoFit/>
          </a:bodyPr>
          <a:lstStyle/>
          <a:p>
            <a:pPr algn="ctr">
              <a:lnSpc>
                <a:spcPts val="3240"/>
              </a:lnSpc>
              <a:spcBef>
                <a:spcPct val="0"/>
              </a:spcBef>
            </a:pPr>
            <a:r>
              <a:rPr lang="en-US" b="true" sz="2700">
                <a:solidFill>
                  <a:srgbClr val="000000"/>
                </a:solidFill>
                <a:latin typeface="Decalotype Medium"/>
                <a:ea typeface="Decalotype Medium"/>
                <a:cs typeface="Decalotype Medium"/>
                <a:sym typeface="Decalotype Medium"/>
              </a:rPr>
              <a:t>Direnç Değişimi: Temas alanı arttıkça ve iletken yollar oluşmaya başladıkça, sensörün elektriksel direnci hızla azalır. Uygulanan kuvvet ne kadar büyükse, temas o kadar iyi olur ve direnç o kadar düşük (iletkenlik o kadar yüksek) olur. Bu ters orantılı değişim, FSR'nin kuvveti algılamasını sağlayan temel prensiptir.</a:t>
            </a:r>
          </a:p>
        </p:txBody>
      </p:sp>
      <p:sp>
        <p:nvSpPr>
          <p:cNvPr name="TextBox 8" id="8"/>
          <p:cNvSpPr txBox="true"/>
          <p:nvPr/>
        </p:nvSpPr>
        <p:spPr>
          <a:xfrm rot="0">
            <a:off x="7830445" y="5143500"/>
            <a:ext cx="8865505" cy="819150"/>
          </a:xfrm>
          <a:prstGeom prst="rect">
            <a:avLst/>
          </a:prstGeom>
        </p:spPr>
        <p:txBody>
          <a:bodyPr anchor="t" rtlCol="false" tIns="0" lIns="0" bIns="0" rIns="0">
            <a:spAutoFit/>
          </a:bodyPr>
          <a:lstStyle/>
          <a:p>
            <a:pPr algn="ctr">
              <a:lnSpc>
                <a:spcPts val="3240"/>
              </a:lnSpc>
              <a:spcBef>
                <a:spcPct val="0"/>
              </a:spcBef>
            </a:pPr>
            <a:r>
              <a:rPr lang="en-US" b="true" sz="2700">
                <a:solidFill>
                  <a:srgbClr val="000000"/>
                </a:solidFill>
                <a:latin typeface="Decalotype Medium"/>
                <a:ea typeface="Decalotype Medium"/>
                <a:cs typeface="Decalotype Medium"/>
                <a:sym typeface="Decalotype Medium"/>
              </a:rPr>
              <a:t>Bu sayede stres topuna yapılan baskı sayesinde direnç gibi davranan FSR BASINÇ SENSÖRÜ aldığı datayı ESP 32'ye aktarır.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7118014" y="102945"/>
            <a:ext cx="6289462" cy="7861827"/>
          </a:xfrm>
          <a:custGeom>
            <a:avLst/>
            <a:gdLst/>
            <a:ahLst/>
            <a:cxnLst/>
            <a:rect r="r" b="b" t="t" l="l"/>
            <a:pathLst>
              <a:path h="7861827" w="6289462">
                <a:moveTo>
                  <a:pt x="0" y="0"/>
                </a:moveTo>
                <a:lnTo>
                  <a:pt x="6289462" y="0"/>
                </a:lnTo>
                <a:lnTo>
                  <a:pt x="6289462" y="7861827"/>
                </a:lnTo>
                <a:lnTo>
                  <a:pt x="0" y="78618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041212" y="-3766016"/>
            <a:ext cx="8297824" cy="10372280"/>
          </a:xfrm>
          <a:custGeom>
            <a:avLst/>
            <a:gdLst/>
            <a:ahLst/>
            <a:cxnLst/>
            <a:rect r="r" b="b" t="t" l="l"/>
            <a:pathLst>
              <a:path h="10372280" w="8297824">
                <a:moveTo>
                  <a:pt x="0" y="0"/>
                </a:moveTo>
                <a:lnTo>
                  <a:pt x="8297824" y="0"/>
                </a:lnTo>
                <a:lnTo>
                  <a:pt x="8297824" y="10372280"/>
                </a:lnTo>
                <a:lnTo>
                  <a:pt x="0" y="103722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063384" y="4339200"/>
            <a:ext cx="5557942" cy="6947427"/>
          </a:xfrm>
          <a:custGeom>
            <a:avLst/>
            <a:gdLst/>
            <a:ahLst/>
            <a:cxnLst/>
            <a:rect r="r" b="b" t="t" l="l"/>
            <a:pathLst>
              <a:path h="6947427" w="5557942">
                <a:moveTo>
                  <a:pt x="0" y="0"/>
                </a:moveTo>
                <a:lnTo>
                  <a:pt x="5557942" y="0"/>
                </a:lnTo>
                <a:lnTo>
                  <a:pt x="5557942" y="6947428"/>
                </a:lnTo>
                <a:lnTo>
                  <a:pt x="0" y="69474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227176" y="-7125883"/>
            <a:ext cx="8297824" cy="10372280"/>
          </a:xfrm>
          <a:custGeom>
            <a:avLst/>
            <a:gdLst/>
            <a:ahLst/>
            <a:cxnLst/>
            <a:rect r="r" b="b" t="t" l="l"/>
            <a:pathLst>
              <a:path h="10372280" w="8297824">
                <a:moveTo>
                  <a:pt x="0" y="0"/>
                </a:moveTo>
                <a:lnTo>
                  <a:pt x="8297824" y="0"/>
                </a:lnTo>
                <a:lnTo>
                  <a:pt x="8297824" y="10372280"/>
                </a:lnTo>
                <a:lnTo>
                  <a:pt x="0" y="103722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0883191" y="2244315"/>
            <a:ext cx="6716860" cy="6716860"/>
          </a:xfrm>
          <a:custGeom>
            <a:avLst/>
            <a:gdLst/>
            <a:ahLst/>
            <a:cxnLst/>
            <a:rect r="r" b="b" t="t" l="l"/>
            <a:pathLst>
              <a:path h="6716860" w="6716860">
                <a:moveTo>
                  <a:pt x="0" y="0"/>
                </a:moveTo>
                <a:lnTo>
                  <a:pt x="6716859" y="0"/>
                </a:lnTo>
                <a:lnTo>
                  <a:pt x="6716859" y="6716860"/>
                </a:lnTo>
                <a:lnTo>
                  <a:pt x="0" y="6716860"/>
                </a:lnTo>
                <a:lnTo>
                  <a:pt x="0" y="0"/>
                </a:lnTo>
                <a:close/>
              </a:path>
            </a:pathLst>
          </a:custGeom>
          <a:blipFill>
            <a:blip r:embed="rId8"/>
            <a:stretch>
              <a:fillRect l="0" t="0" r="0" b="0"/>
            </a:stretch>
          </a:blipFill>
        </p:spPr>
      </p:sp>
      <p:sp>
        <p:nvSpPr>
          <p:cNvPr name="TextBox 7" id="7"/>
          <p:cNvSpPr txBox="true"/>
          <p:nvPr/>
        </p:nvSpPr>
        <p:spPr>
          <a:xfrm rot="0">
            <a:off x="292850" y="529314"/>
            <a:ext cx="9663731" cy="6076950"/>
          </a:xfrm>
          <a:prstGeom prst="rect">
            <a:avLst/>
          </a:prstGeom>
        </p:spPr>
        <p:txBody>
          <a:bodyPr anchor="t" rtlCol="false" tIns="0" lIns="0" bIns="0" rIns="0">
            <a:spAutoFit/>
          </a:bodyPr>
          <a:lstStyle/>
          <a:p>
            <a:pPr algn="ctr">
              <a:lnSpc>
                <a:spcPts val="3720"/>
              </a:lnSpc>
            </a:pPr>
            <a:r>
              <a:rPr lang="en-US" b="true" sz="3100">
                <a:solidFill>
                  <a:srgbClr val="FFD93B"/>
                </a:solidFill>
                <a:latin typeface="Decalotype Medium"/>
                <a:ea typeface="Decalotype Medium"/>
                <a:cs typeface="Decalotype Medium"/>
                <a:sym typeface="Decalotype Medium"/>
              </a:rPr>
              <a:t>ESP32-S3-DevKit-LiPo-470 Tanıtımı ve Teknik Avantajları</a:t>
            </a:r>
          </a:p>
          <a:p>
            <a:pPr algn="ctr">
              <a:lnSpc>
                <a:spcPts val="3720"/>
              </a:lnSpc>
            </a:pPr>
            <a:r>
              <a:rPr lang="en-US" b="true" sz="3100">
                <a:solidFill>
                  <a:srgbClr val="FFD93B"/>
                </a:solidFill>
                <a:latin typeface="Decalotype Medium"/>
                <a:ea typeface="Decalotype Medium"/>
                <a:cs typeface="Decalotype Medium"/>
                <a:sym typeface="Decalotype Medium"/>
              </a:rPr>
              <a:t>ESP32-S3-DevKit-LiPo-470, gelişmiş bir IoT geliştirme kartıdır ve güçlü çift çekirdekli Xtensa LX7 işlemcisi ile 2.4 GHz Wi-Fi ve Bluetooth 5 (LE) bağlantısını birleştirir.</a:t>
            </a:r>
          </a:p>
          <a:p>
            <a:pPr algn="ctr">
              <a:lnSpc>
                <a:spcPts val="3720"/>
              </a:lnSpc>
            </a:pPr>
            <a:r>
              <a:rPr lang="en-US" b="true" sz="3100">
                <a:solidFill>
                  <a:srgbClr val="FFD93B"/>
                </a:solidFill>
                <a:latin typeface="Decalotype Medium"/>
                <a:ea typeface="Decalotype Medium"/>
                <a:cs typeface="Decalotype Medium"/>
                <a:sym typeface="Decalotype Medium"/>
              </a:rPr>
              <a:t>Teknik Avantaj: Kart, dahili LiPo (Lityum Polimer) batarya şarj desteği sunarak, projelerinizin mobil ve kesintisiz çalışmasına olanak tanır, bu da onu pil gerektiren taşınabilir IoT uygulamaları için ideal kılar.</a:t>
            </a:r>
          </a:p>
          <a:p>
            <a:pPr algn="ctr">
              <a:lnSpc>
                <a:spcPts val="3720"/>
              </a:lnSpc>
            </a:pPr>
            <a:r>
              <a:rPr lang="en-US" b="true" sz="3100">
                <a:solidFill>
                  <a:srgbClr val="FFD93B"/>
                </a:solidFill>
                <a:latin typeface="Decalotype Medium"/>
                <a:ea typeface="Decalotype Medium"/>
                <a:cs typeface="Decalotype Medium"/>
                <a:sym typeface="Decalotype Medium"/>
              </a:rPr>
              <a:t>Bu kart, yüksek performanslı bilgi işlem yeteneklerini ve yapay zeka (AI) uygulamaları için hızlandırma özelliklerini uzun menzilli kablosuz bağlantı ile birleştirerek, karmaşık IoT projelerinizi kolayca hayata geçirmenizi sağlar.</a:t>
            </a:r>
          </a:p>
          <a:p>
            <a:pPr algn="ctr">
              <a:lnSpc>
                <a:spcPts val="3720"/>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23841"/>
            <a:ext cx="18508162" cy="10410841"/>
          </a:xfrm>
          <a:custGeom>
            <a:avLst/>
            <a:gdLst/>
            <a:ahLst/>
            <a:cxnLst/>
            <a:rect r="r" b="b" t="t" l="l"/>
            <a:pathLst>
              <a:path h="10410841" w="18508162">
                <a:moveTo>
                  <a:pt x="0" y="0"/>
                </a:moveTo>
                <a:lnTo>
                  <a:pt x="18508162" y="0"/>
                </a:lnTo>
                <a:lnTo>
                  <a:pt x="18508162" y="10410841"/>
                </a:lnTo>
                <a:lnTo>
                  <a:pt x="0" y="104108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784627" y="1191383"/>
            <a:ext cx="11301259" cy="5650629"/>
          </a:xfrm>
          <a:custGeom>
            <a:avLst/>
            <a:gdLst/>
            <a:ahLst/>
            <a:cxnLst/>
            <a:rect r="r" b="b" t="t" l="l"/>
            <a:pathLst>
              <a:path h="5650629" w="11301259">
                <a:moveTo>
                  <a:pt x="0" y="0"/>
                </a:moveTo>
                <a:lnTo>
                  <a:pt x="11301259" y="0"/>
                </a:lnTo>
                <a:lnTo>
                  <a:pt x="11301259" y="5650629"/>
                </a:lnTo>
                <a:lnTo>
                  <a:pt x="0" y="5650629"/>
                </a:lnTo>
                <a:lnTo>
                  <a:pt x="0" y="0"/>
                </a:lnTo>
                <a:close/>
              </a:path>
            </a:pathLst>
          </a:custGeom>
          <a:blipFill>
            <a:blip r:embed="rId4"/>
            <a:stretch>
              <a:fillRect l="0" t="0" r="0" b="0"/>
            </a:stretch>
          </a:blipFill>
        </p:spPr>
      </p:sp>
      <p:grpSp>
        <p:nvGrpSpPr>
          <p:cNvPr name="Group 4" id="4"/>
          <p:cNvGrpSpPr/>
          <p:nvPr/>
        </p:nvGrpSpPr>
        <p:grpSpPr>
          <a:xfrm rot="0">
            <a:off x="783769" y="18272517"/>
            <a:ext cx="9982200" cy="11526774"/>
            <a:chOff x="0" y="0"/>
            <a:chExt cx="13309600" cy="15369032"/>
          </a:xfrm>
        </p:grpSpPr>
        <p:sp>
          <p:nvSpPr>
            <p:cNvPr name="TextBox 5" id="5"/>
            <p:cNvSpPr txBox="true"/>
            <p:nvPr/>
          </p:nvSpPr>
          <p:spPr>
            <a:xfrm rot="0">
              <a:off x="0" y="-9525"/>
              <a:ext cx="13309600" cy="14144625"/>
            </a:xfrm>
            <a:prstGeom prst="rect">
              <a:avLst/>
            </a:prstGeom>
          </p:spPr>
          <p:txBody>
            <a:bodyPr anchor="t" rtlCol="false" tIns="0" lIns="0" bIns="0" rIns="0">
              <a:spAutoFit/>
            </a:bodyPr>
            <a:lstStyle/>
            <a:p>
              <a:pPr algn="ctr">
                <a:lnSpc>
                  <a:spcPts val="11999"/>
                </a:lnSpc>
              </a:pPr>
              <a:r>
                <a:rPr lang="en-US" sz="9999" b="true">
                  <a:solidFill>
                    <a:srgbClr val="FFD93B"/>
                  </a:solidFill>
                  <a:latin typeface="Decalotype Medium"/>
                  <a:ea typeface="Decalotype Medium"/>
                  <a:cs typeface="Decalotype Medium"/>
                  <a:sym typeface="Decalotype Medium"/>
                </a:rPr>
                <a:t>ESP32-S3-DevKit-LiPo-470 Tanıtımı ve Teknik Avantajları</a:t>
              </a:r>
            </a:p>
            <a:p>
              <a:pPr algn="ctr">
                <a:lnSpc>
                  <a:spcPts val="11999"/>
                </a:lnSpc>
              </a:pPr>
              <a:r>
                <a:rPr lang="en-US" sz="9999" b="true">
                  <a:solidFill>
                    <a:srgbClr val="FFD93B"/>
                  </a:solidFill>
                  <a:latin typeface="Decalotype Medium"/>
                  <a:ea typeface="Decalotype Medium"/>
                  <a:cs typeface="Decalotype Medium"/>
                  <a:sym typeface="Decalotype Medium"/>
                </a:rPr>
                <a:t>Teknik  dahili LiPo (Lityum Polimer) batarya</a:t>
              </a:r>
            </a:p>
            <a:p>
              <a:pPr algn="ctr" marL="0" indent="0" lvl="0">
                <a:lnSpc>
                  <a:spcPts val="11999"/>
                </a:lnSpc>
                <a:spcBef>
                  <a:spcPct val="0"/>
                </a:spcBef>
              </a:pPr>
            </a:p>
          </p:txBody>
        </p:sp>
        <p:sp>
          <p:nvSpPr>
            <p:cNvPr name="TextBox 6" id="6"/>
            <p:cNvSpPr txBox="true"/>
            <p:nvPr/>
          </p:nvSpPr>
          <p:spPr>
            <a:xfrm rot="0">
              <a:off x="0" y="14692757"/>
              <a:ext cx="13309600" cy="676275"/>
            </a:xfrm>
            <a:prstGeom prst="rect">
              <a:avLst/>
            </a:prstGeom>
          </p:spPr>
          <p:txBody>
            <a:bodyPr anchor="t" rtlCol="false" tIns="0" lIns="0" bIns="0" rIns="0">
              <a:spAutoFit/>
            </a:bodyPr>
            <a:lstStyle/>
            <a:p>
              <a:pPr algn="ctr">
                <a:lnSpc>
                  <a:spcPts val="4200"/>
                </a:lnSpc>
              </a:pPr>
              <a:r>
                <a:rPr lang="en-US" sz="3000">
                  <a:solidFill>
                    <a:srgbClr val="FFFFFF"/>
                  </a:solidFill>
                  <a:latin typeface="Decalotype Light"/>
                  <a:ea typeface="Decalotype Light"/>
                  <a:cs typeface="Decalotype Light"/>
                  <a:sym typeface="Decalotype Light"/>
                  <a:hlinkClick r:id="rId5" action="ppaction://hlinksldjump"/>
                </a:rPr>
                <a:t>Gündem Sayfasına Dön</a:t>
              </a:r>
            </a:p>
          </p:txBody>
        </p:sp>
      </p:grpSp>
      <p:sp>
        <p:nvSpPr>
          <p:cNvPr name="TextBox 7" id="7"/>
          <p:cNvSpPr txBox="true"/>
          <p:nvPr/>
        </p:nvSpPr>
        <p:spPr>
          <a:xfrm rot="0">
            <a:off x="-1293608" y="-14470"/>
            <a:ext cx="11611106" cy="1205853"/>
          </a:xfrm>
          <a:prstGeom prst="rect">
            <a:avLst/>
          </a:prstGeom>
        </p:spPr>
        <p:txBody>
          <a:bodyPr anchor="t" rtlCol="false" tIns="0" lIns="0" bIns="0" rIns="0">
            <a:spAutoFit/>
          </a:bodyPr>
          <a:lstStyle/>
          <a:p>
            <a:pPr algn="ctr">
              <a:lnSpc>
                <a:spcPts val="9660"/>
              </a:lnSpc>
            </a:pPr>
            <a:r>
              <a:rPr lang="en-US" sz="6900" b="true">
                <a:solidFill>
                  <a:srgbClr val="FFFFFF"/>
                </a:solidFill>
                <a:latin typeface="Arimo Bold"/>
                <a:ea typeface="Arimo Bold"/>
                <a:cs typeface="Arimo Bold"/>
                <a:sym typeface="Arimo Bold"/>
              </a:rPr>
              <a:t>SIM800L’nin Görevi:</a:t>
            </a:r>
          </a:p>
        </p:txBody>
      </p:sp>
      <p:sp>
        <p:nvSpPr>
          <p:cNvPr name="TextBox 8" id="8"/>
          <p:cNvSpPr txBox="true"/>
          <p:nvPr/>
        </p:nvSpPr>
        <p:spPr>
          <a:xfrm rot="0">
            <a:off x="214314" y="7349920"/>
            <a:ext cx="9684809" cy="2343150"/>
          </a:xfrm>
          <a:prstGeom prst="rect">
            <a:avLst/>
          </a:prstGeom>
        </p:spPr>
        <p:txBody>
          <a:bodyPr anchor="t" rtlCol="false" tIns="0" lIns="0" bIns="0" rIns="0">
            <a:spAutoFit/>
          </a:bodyPr>
          <a:lstStyle/>
          <a:p>
            <a:pPr algn="ctr">
              <a:lnSpc>
                <a:spcPts val="3720"/>
              </a:lnSpc>
              <a:spcBef>
                <a:spcPct val="0"/>
              </a:spcBef>
            </a:pPr>
            <a:r>
              <a:rPr lang="en-US" b="true" sz="3100">
                <a:solidFill>
                  <a:srgbClr val="FFFFFF"/>
                </a:solidFill>
                <a:latin typeface="Decalotype Medium"/>
                <a:ea typeface="Decalotype Medium"/>
                <a:cs typeface="Decalotype Medium"/>
                <a:sym typeface="Decalotype Medium"/>
              </a:rPr>
              <a:t>Esp-32 den işlenmiş bilgiyi, jumper sayesinde alan sım800L ise üzerine lehim vasıtası ile yerleştirilmiş antenle tarama yaparak alt kısmına yerleştirilen sim kart ile de eldeki datayı aktarımı sağlamaktadır. Bu noktada Esp 32 ile Sım800L’nin bağlantısına ve Sım modülüne verilecek voltajda hassas davranılmalıdır.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true" flipV="false" rot="0">
            <a:off x="-5174056" y="2508221"/>
            <a:ext cx="12864194" cy="12864194"/>
          </a:xfrm>
          <a:custGeom>
            <a:avLst/>
            <a:gdLst/>
            <a:ahLst/>
            <a:cxnLst/>
            <a:rect r="r" b="b" t="t" l="l"/>
            <a:pathLst>
              <a:path h="12864194" w="12864194">
                <a:moveTo>
                  <a:pt x="12864194" y="0"/>
                </a:moveTo>
                <a:lnTo>
                  <a:pt x="0" y="0"/>
                </a:lnTo>
                <a:lnTo>
                  <a:pt x="0" y="12864194"/>
                </a:lnTo>
                <a:lnTo>
                  <a:pt x="12864194" y="12864194"/>
                </a:lnTo>
                <a:lnTo>
                  <a:pt x="128641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1855903" y="-9149260"/>
            <a:ext cx="12864194" cy="12864194"/>
          </a:xfrm>
          <a:custGeom>
            <a:avLst/>
            <a:gdLst/>
            <a:ahLst/>
            <a:cxnLst/>
            <a:rect r="r" b="b" t="t" l="l"/>
            <a:pathLst>
              <a:path h="12864194" w="12864194">
                <a:moveTo>
                  <a:pt x="12864194" y="0"/>
                </a:moveTo>
                <a:lnTo>
                  <a:pt x="0" y="0"/>
                </a:lnTo>
                <a:lnTo>
                  <a:pt x="0" y="12864193"/>
                </a:lnTo>
                <a:lnTo>
                  <a:pt x="12864194" y="12864193"/>
                </a:lnTo>
                <a:lnTo>
                  <a:pt x="1286419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28700" y="4482336"/>
            <a:ext cx="6588554" cy="4935056"/>
          </a:xfrm>
          <a:custGeom>
            <a:avLst/>
            <a:gdLst/>
            <a:ahLst/>
            <a:cxnLst/>
            <a:rect r="r" b="b" t="t" l="l"/>
            <a:pathLst>
              <a:path h="4935056" w="6588554">
                <a:moveTo>
                  <a:pt x="0" y="0"/>
                </a:moveTo>
                <a:lnTo>
                  <a:pt x="6588554" y="0"/>
                </a:lnTo>
                <a:lnTo>
                  <a:pt x="6588554" y="4935056"/>
                </a:lnTo>
                <a:lnTo>
                  <a:pt x="0" y="4935056"/>
                </a:lnTo>
                <a:lnTo>
                  <a:pt x="0" y="0"/>
                </a:lnTo>
                <a:close/>
              </a:path>
            </a:pathLst>
          </a:custGeom>
          <a:blipFill>
            <a:blip r:embed="rId6"/>
            <a:stretch>
              <a:fillRect l="0" t="0" r="0" b="0"/>
            </a:stretch>
          </a:blipFill>
        </p:spPr>
      </p:sp>
      <p:sp>
        <p:nvSpPr>
          <p:cNvPr name="Freeform 5" id="5"/>
          <p:cNvSpPr/>
          <p:nvPr/>
        </p:nvSpPr>
        <p:spPr>
          <a:xfrm flipH="false" flipV="false" rot="0">
            <a:off x="8218682" y="4457883"/>
            <a:ext cx="8249451" cy="4959509"/>
          </a:xfrm>
          <a:custGeom>
            <a:avLst/>
            <a:gdLst/>
            <a:ahLst/>
            <a:cxnLst/>
            <a:rect r="r" b="b" t="t" l="l"/>
            <a:pathLst>
              <a:path h="4959509" w="8249451">
                <a:moveTo>
                  <a:pt x="0" y="0"/>
                </a:moveTo>
                <a:lnTo>
                  <a:pt x="8249451" y="0"/>
                </a:lnTo>
                <a:lnTo>
                  <a:pt x="8249451" y="4959509"/>
                </a:lnTo>
                <a:lnTo>
                  <a:pt x="0" y="4959509"/>
                </a:lnTo>
                <a:lnTo>
                  <a:pt x="0" y="0"/>
                </a:lnTo>
                <a:close/>
              </a:path>
            </a:pathLst>
          </a:custGeom>
          <a:blipFill>
            <a:blip r:embed="rId7"/>
            <a:stretch>
              <a:fillRect l="0" t="-10781" r="0" b="-2014"/>
            </a:stretch>
          </a:blipFill>
        </p:spPr>
      </p:sp>
      <p:sp>
        <p:nvSpPr>
          <p:cNvPr name="TextBox 6" id="6"/>
          <p:cNvSpPr txBox="true"/>
          <p:nvPr/>
        </p:nvSpPr>
        <p:spPr>
          <a:xfrm rot="0">
            <a:off x="699298" y="231105"/>
            <a:ext cx="11347847" cy="1057275"/>
          </a:xfrm>
          <a:prstGeom prst="rect">
            <a:avLst/>
          </a:prstGeom>
        </p:spPr>
        <p:txBody>
          <a:bodyPr anchor="t" rtlCol="false" tIns="0" lIns="0" bIns="0" rIns="0">
            <a:spAutoFit/>
          </a:bodyPr>
          <a:lstStyle/>
          <a:p>
            <a:pPr algn="ctr">
              <a:lnSpc>
                <a:spcPts val="8400"/>
              </a:lnSpc>
            </a:pPr>
            <a:r>
              <a:rPr lang="en-US" b="true" sz="6000">
                <a:solidFill>
                  <a:srgbClr val="FFD93B"/>
                </a:solidFill>
                <a:latin typeface="Arimo Bold"/>
                <a:ea typeface="Arimo Bold"/>
                <a:cs typeface="Arimo Bold"/>
                <a:sym typeface="Arimo Bold"/>
              </a:rPr>
              <a:t>Günlük kullanım alanları nedir?</a:t>
            </a:r>
          </a:p>
        </p:txBody>
      </p:sp>
      <p:sp>
        <p:nvSpPr>
          <p:cNvPr name="TextBox 7" id="7"/>
          <p:cNvSpPr txBox="true"/>
          <p:nvPr/>
        </p:nvSpPr>
        <p:spPr>
          <a:xfrm rot="0">
            <a:off x="-139750" y="1962638"/>
            <a:ext cx="17399050" cy="1590675"/>
          </a:xfrm>
          <a:prstGeom prst="rect">
            <a:avLst/>
          </a:prstGeom>
        </p:spPr>
        <p:txBody>
          <a:bodyPr anchor="t" rtlCol="false" tIns="0" lIns="0" bIns="0" rIns="0">
            <a:spAutoFit/>
          </a:bodyPr>
          <a:lstStyle/>
          <a:p>
            <a:pPr algn="ctr">
              <a:lnSpc>
                <a:spcPts val="4200"/>
              </a:lnSpc>
            </a:pPr>
            <a:r>
              <a:rPr lang="en-US" b="true" sz="3000">
                <a:solidFill>
                  <a:srgbClr val="B4E2D6"/>
                </a:solidFill>
                <a:latin typeface="DejaVu Serif Bold"/>
                <a:ea typeface="DejaVu Serif Bold"/>
                <a:cs typeface="DejaVu Serif Bold"/>
                <a:sym typeface="DejaVu Serif Bold"/>
              </a:rPr>
              <a:t>Eklem ağrısı olanlar ,Kırık Çatlak kemik tespiti yaparken, günlük yaptığı el egzersizlerini belli bir sistemde tutmak isteyenler bu ürünü rahatlıkla tercih edebilir.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DAG7fTxKux4</dc:identifier>
  <dcterms:modified xsi:type="dcterms:W3CDTF">2011-08-01T06:04:30Z</dcterms:modified>
  <cp:revision>1</cp:revision>
  <dc:title>Siyah Beyaz Şık ve Profesyonel Temel Sade Sunum</dc:title>
</cp:coreProperties>
</file>