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</p:sldIdLst>
  <p:sldSz cx="18288000" cy="10287000"/>
  <p:notesSz cx="6858000" cy="9144000"/>
  <p:embeddedFontLst>
    <p:embeddedFont>
      <p:font typeface="Horizon" charset="-94"/>
      <p:regular r:id="rId16"/>
    </p:embeddedFont>
    <p:embeddedFont>
      <p:font typeface="Garet" charset="-94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-71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unity.home-assistant.io/t/relay-turning-on-continuously-water-pump/603357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esp32io.com/tutorials/esp32-ultrasonic-sensor-relay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heengineeringprojects.com/2012/10/introduction-to-relay.html" TargetMode="External"/><Relationship Id="rId5" Type="http://schemas.openxmlformats.org/officeDocument/2006/relationships/hyperlink" Target="https://howtomechatronics.com/tutorials/arduino/ultrasonic-sensor-hc-sr04/" TargetMode="External"/><Relationship Id="rId4" Type="http://schemas.openxmlformats.org/officeDocument/2006/relationships/image" Target="../media/image2.svg"/><Relationship Id="rId9" Type="http://schemas.openxmlformats.org/officeDocument/2006/relationships/hyperlink" Target="https://www.blynk.io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43066" y="1488962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7" y="0"/>
                </a:lnTo>
                <a:lnTo>
                  <a:pt x="7309077" y="7309076"/>
                </a:lnTo>
                <a:lnTo>
                  <a:pt x="0" y="7309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0"/>
            <a:ext cx="6913992" cy="12291542"/>
          </a:xfrm>
          <a:custGeom>
            <a:avLst/>
            <a:gdLst/>
            <a:ahLst/>
            <a:cxnLst/>
            <a:rect l="l" t="t" r="r" b="b"/>
            <a:pathLst>
              <a:path w="6913992" h="12291542">
                <a:moveTo>
                  <a:pt x="6913992" y="0"/>
                </a:moveTo>
                <a:lnTo>
                  <a:pt x="0" y="0"/>
                </a:lnTo>
                <a:lnTo>
                  <a:pt x="0" y="12291542"/>
                </a:lnTo>
                <a:lnTo>
                  <a:pt x="6913992" y="12291542"/>
                </a:lnTo>
                <a:lnTo>
                  <a:pt x="691399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759525" y="776230"/>
            <a:ext cx="9657314" cy="312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tr-TR" sz="5562" dirty="0" smtClean="0">
                <a:solidFill>
                  <a:srgbClr val="F3F3F7"/>
                </a:solidFill>
                <a:latin typeface="Horizon"/>
                <a:ea typeface="Horizon"/>
                <a:cs typeface="Horizon"/>
                <a:sym typeface="Horizon"/>
              </a:rPr>
              <a:t>Esp32 tabanlı akıllı suluk sistemi</a:t>
            </a:r>
            <a:endParaRPr lang="en-US" sz="5562" dirty="0">
              <a:solidFill>
                <a:srgbClr val="F3F3F7"/>
              </a:solidFill>
              <a:latin typeface="Horizon"/>
              <a:ea typeface="Horizon"/>
              <a:cs typeface="Horizon"/>
              <a:sym typeface="Horizon"/>
            </a:endParaRPr>
          </a:p>
          <a:p>
            <a:pPr algn="l">
              <a:lnSpc>
                <a:spcPts val="6063"/>
              </a:lnSpc>
            </a:pPr>
            <a:endParaRPr lang="en-US" sz="5562" dirty="0">
              <a:solidFill>
                <a:srgbClr val="F3F3F7"/>
              </a:solidFill>
              <a:latin typeface="Horizon"/>
              <a:ea typeface="Horizon"/>
              <a:cs typeface="Horizon"/>
              <a:sym typeface="Horizon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864221" y="4705674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7" y="0"/>
                </a:lnTo>
                <a:lnTo>
                  <a:pt x="7309077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9144000" y="6933148"/>
            <a:ext cx="9144000" cy="5081603"/>
          </a:xfrm>
          <a:custGeom>
            <a:avLst/>
            <a:gdLst/>
            <a:ahLst/>
            <a:cxnLst/>
            <a:rect l="l" t="t" r="r" b="b"/>
            <a:pathLst>
              <a:path w="9144000" h="5081603">
                <a:moveTo>
                  <a:pt x="9144000" y="0"/>
                </a:moveTo>
                <a:lnTo>
                  <a:pt x="0" y="0"/>
                </a:lnTo>
                <a:lnTo>
                  <a:pt x="0" y="5081603"/>
                </a:lnTo>
                <a:lnTo>
                  <a:pt x="9144000" y="5081603"/>
                </a:lnTo>
                <a:lnTo>
                  <a:pt x="914400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078354" y="4086007"/>
            <a:ext cx="7785868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3"/>
              </a:lnSpc>
            </a:pPr>
            <a:r>
              <a:rPr lang="en-US" sz="2509" spc="582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ANLIK</a:t>
            </a:r>
            <a:r>
              <a:rPr lang="tr-TR" sz="2509" spc="582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 SU SEVİYESİ TAKİBİ BELİRLENEN SEVİYE ALTINDA </a:t>
            </a:r>
            <a:r>
              <a:rPr lang="en-US" sz="2509" spc="582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AKILLI </a:t>
            </a:r>
            <a:r>
              <a:rPr lang="en-US" sz="2509" spc="582" dirty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ÇÖZÜM</a:t>
            </a:r>
          </a:p>
          <a:p>
            <a:pPr algn="l">
              <a:lnSpc>
                <a:spcPts val="3713"/>
              </a:lnSpc>
            </a:pPr>
            <a:endParaRPr lang="en-US" sz="2509" spc="582" dirty="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7331" y="2175412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7" y="0"/>
                </a:lnTo>
                <a:lnTo>
                  <a:pt x="7309077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877973" flipH="1" flipV="1">
            <a:off x="-3603142" y="4383290"/>
            <a:ext cx="8815875" cy="11329638"/>
          </a:xfrm>
          <a:custGeom>
            <a:avLst/>
            <a:gdLst/>
            <a:ahLst/>
            <a:cxnLst/>
            <a:rect l="l" t="t" r="r" b="b"/>
            <a:pathLst>
              <a:path w="8815875" h="11329638">
                <a:moveTo>
                  <a:pt x="8815875" y="11329638"/>
                </a:moveTo>
                <a:lnTo>
                  <a:pt x="0" y="11329638"/>
                </a:lnTo>
                <a:lnTo>
                  <a:pt x="0" y="0"/>
                </a:lnTo>
                <a:lnTo>
                  <a:pt x="8815875" y="0"/>
                </a:lnTo>
                <a:lnTo>
                  <a:pt x="8815875" y="11329638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61211" y="-3357022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7" y="0"/>
                </a:lnTo>
                <a:lnTo>
                  <a:pt x="7309077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63556" y="3019183"/>
            <a:ext cx="6606265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3204" lvl="1" indent="-371602" algn="l">
              <a:lnSpc>
                <a:spcPts val="4819"/>
              </a:lnSpc>
              <a:buFont typeface="Arial"/>
              <a:buChar char="•"/>
            </a:pPr>
            <a:r>
              <a:rPr lang="en-US" sz="3442" dirty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Donanım maliyeti: </a:t>
            </a:r>
            <a:r>
              <a:rPr lang="en-US" sz="3442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yaklaşık</a:t>
            </a:r>
            <a:r>
              <a:rPr lang="tr-TR" sz="3442" dirty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 </a:t>
            </a:r>
            <a:r>
              <a:rPr lang="tr-TR" sz="3442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500</a:t>
            </a:r>
            <a:r>
              <a:rPr lang="en-US" sz="3442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 </a:t>
            </a:r>
            <a:r>
              <a:rPr lang="en-US" sz="3442" dirty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TL</a:t>
            </a:r>
          </a:p>
          <a:p>
            <a:pPr marL="743204" lvl="1" indent="-371602" algn="l">
              <a:lnSpc>
                <a:spcPts val="4819"/>
              </a:lnSpc>
              <a:buFont typeface="Arial"/>
              <a:buChar char="•"/>
            </a:pPr>
            <a:r>
              <a:rPr lang="en-US" sz="3442" dirty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Yazılım ve bulut altyapısı ücretsiz</a:t>
            </a:r>
          </a:p>
          <a:p>
            <a:pPr algn="l">
              <a:lnSpc>
                <a:spcPts val="4819"/>
              </a:lnSpc>
            </a:pPr>
            <a:endParaRPr lang="en-US" sz="3442" dirty="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71434" y="757313"/>
            <a:ext cx="10367606" cy="82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5571" b="1" dirty="0" smtClean="0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MALİYET</a:t>
            </a:r>
            <a:endParaRPr lang="en-US" sz="5571" b="1" dirty="0">
              <a:solidFill>
                <a:srgbClr val="FFFFFF"/>
              </a:solidFill>
              <a:latin typeface="Horizon"/>
              <a:ea typeface="Horizon"/>
              <a:cs typeface="Horizon"/>
              <a:sym typeface="Horizo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9843" y="4157092"/>
            <a:ext cx="16026714" cy="8681137"/>
          </a:xfrm>
          <a:custGeom>
            <a:avLst/>
            <a:gdLst/>
            <a:ahLst/>
            <a:cxnLst/>
            <a:rect l="l" t="t" r="r" b="b"/>
            <a:pathLst>
              <a:path w="16026714" h="8681137">
                <a:moveTo>
                  <a:pt x="0" y="0"/>
                </a:moveTo>
                <a:lnTo>
                  <a:pt x="16026714" y="0"/>
                </a:lnTo>
                <a:lnTo>
                  <a:pt x="16026714" y="8681137"/>
                </a:lnTo>
                <a:lnTo>
                  <a:pt x="0" y="86811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425083"/>
            <a:ext cx="13144500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36"/>
              </a:lnSpc>
            </a:pPr>
            <a:r>
              <a:rPr lang="tr-TR" sz="7200" dirty="0" smtClean="0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Bağlantı şemaları</a:t>
            </a:r>
            <a:endParaRPr lang="en-US" sz="7200" dirty="0" smtClean="0">
              <a:solidFill>
                <a:srgbClr val="FFFFFF"/>
              </a:solidFill>
              <a:latin typeface="Horizon"/>
              <a:ea typeface="Horizon"/>
              <a:cs typeface="Horizon"/>
              <a:sym typeface="Horizon"/>
            </a:endParaRPr>
          </a:p>
          <a:p>
            <a:pPr algn="l">
              <a:lnSpc>
                <a:spcPts val="8136"/>
              </a:lnSpc>
            </a:pPr>
            <a:endParaRPr lang="en-US" sz="7200" dirty="0">
              <a:solidFill>
                <a:srgbClr val="FFFFFF"/>
              </a:solidFill>
              <a:latin typeface="Horizon"/>
              <a:ea typeface="Horizon"/>
              <a:cs typeface="Horizon"/>
              <a:sym typeface="Horizon"/>
            </a:endParaRPr>
          </a:p>
          <a:p>
            <a:pPr algn="l">
              <a:lnSpc>
                <a:spcPts val="8136"/>
              </a:lnSpc>
            </a:pPr>
            <a:endParaRPr lang="en-US" sz="7200" dirty="0">
              <a:solidFill>
                <a:srgbClr val="FFFFFF"/>
              </a:solidFill>
              <a:latin typeface="Horizon"/>
              <a:ea typeface="Horizon"/>
              <a:cs typeface="Horizon"/>
              <a:sym typeface="Horizon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3654538" y="5835082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85761" y="-367463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7" y="0"/>
                </a:lnTo>
                <a:lnTo>
                  <a:pt x="7309077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3287075"/>
            <a:ext cx="708660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3375975"/>
            <a:ext cx="65532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941614"/>
            <a:ext cx="5962650" cy="33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44752" y="2977923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7" y="0"/>
                </a:lnTo>
                <a:lnTo>
                  <a:pt x="7309077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66149" y="-2165577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1068" y="863501"/>
            <a:ext cx="8578037" cy="60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7"/>
              </a:lnSpc>
            </a:pPr>
            <a:r>
              <a:rPr lang="en-US" sz="3821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KULLANIM KOLAYLIĞI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1314" y="2103913"/>
            <a:ext cx="6942773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9483" lvl="1" indent="-309741" algn="l">
              <a:lnSpc>
                <a:spcPts val="4017"/>
              </a:lnSpc>
              <a:buFont typeface="Arial"/>
              <a:buChar char="•"/>
            </a:pPr>
            <a:r>
              <a:rPr lang="en-US" sz="2869" dirty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Teknik bilgi gerektirmez</a:t>
            </a:r>
          </a:p>
          <a:p>
            <a:pPr marL="619483" lvl="1" indent="-309741" algn="l">
              <a:lnSpc>
                <a:spcPts val="4017"/>
              </a:lnSpc>
              <a:buFont typeface="Arial"/>
              <a:buChar char="•"/>
            </a:pPr>
            <a:r>
              <a:rPr lang="en-US" sz="2869" dirty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Mobil uygulama üzerinden kontrol</a:t>
            </a:r>
          </a:p>
          <a:p>
            <a:pPr marL="619483" lvl="1" indent="-309741" algn="l">
              <a:lnSpc>
                <a:spcPts val="4017"/>
              </a:lnSpc>
              <a:buFont typeface="Arial"/>
              <a:buChar char="•"/>
            </a:pPr>
            <a:r>
              <a:rPr lang="en-US" sz="2869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Anlık güncellenen</a:t>
            </a:r>
            <a:r>
              <a:rPr lang="tr-TR" sz="2869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 su seviyesi </a:t>
            </a:r>
          </a:p>
          <a:p>
            <a:pPr marL="619483" lvl="1" indent="-309741" algn="l">
              <a:lnSpc>
                <a:spcPts val="4017"/>
              </a:lnSpc>
              <a:buFont typeface="Arial"/>
              <a:buChar char="•"/>
            </a:pPr>
            <a:r>
              <a:rPr lang="tr-TR" sz="2869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Su bitti mi diye düşündürmez </a:t>
            </a:r>
            <a:endParaRPr lang="en-US" sz="2869" dirty="0">
              <a:solidFill>
                <a:srgbClr val="FFFFFF"/>
              </a:solidFill>
              <a:latin typeface="+mj-lt"/>
              <a:ea typeface="Garet"/>
              <a:cs typeface="Garet"/>
              <a:sym typeface="Gare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988272" y="880486"/>
            <a:ext cx="8578037" cy="560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7"/>
              </a:lnSpc>
            </a:pPr>
            <a:r>
              <a:rPr lang="tr-TR" sz="3821" dirty="0" smtClean="0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Satış fiyatı</a:t>
            </a:r>
            <a:endParaRPr lang="en-US" sz="3821" dirty="0">
              <a:solidFill>
                <a:srgbClr val="FFFFFF"/>
              </a:solidFill>
              <a:latin typeface="Horizon"/>
              <a:ea typeface="Horizon"/>
              <a:cs typeface="Horizon"/>
              <a:sym typeface="Horizo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159240" y="2103913"/>
            <a:ext cx="9128760" cy="981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9483" lvl="1" indent="-309741" algn="l">
              <a:lnSpc>
                <a:spcPts val="4017"/>
              </a:lnSpc>
              <a:buFont typeface="Arial"/>
              <a:buChar char="•"/>
            </a:pPr>
            <a:r>
              <a:rPr lang="tr-TR" sz="2869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Biraz daha geliştirip üstüne düşünüldükten sonra ortalama 3000 TL fiyat aralığında satış fiyatı olur.</a:t>
            </a:r>
            <a:endParaRPr lang="en-US" sz="2869" dirty="0" smtClean="0">
              <a:solidFill>
                <a:srgbClr val="FFFFFF"/>
              </a:solidFill>
              <a:latin typeface="+mj-lt"/>
              <a:ea typeface="Garet"/>
              <a:cs typeface="Garet"/>
              <a:sym typeface="Gare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17839" y="5070825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7" y="0"/>
                </a:lnTo>
                <a:lnTo>
                  <a:pt x="7309077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7782476" cy="12379902"/>
          </a:xfrm>
          <a:custGeom>
            <a:avLst/>
            <a:gdLst/>
            <a:ahLst/>
            <a:cxnLst/>
            <a:rect l="l" t="t" r="r" b="b"/>
            <a:pathLst>
              <a:path w="7782476" h="12379902">
                <a:moveTo>
                  <a:pt x="0" y="0"/>
                </a:moveTo>
                <a:lnTo>
                  <a:pt x="7782476" y="0"/>
                </a:lnTo>
                <a:lnTo>
                  <a:pt x="7782476" y="12379902"/>
                </a:lnTo>
                <a:lnTo>
                  <a:pt x="0" y="123799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485707" y="2516842"/>
            <a:ext cx="7691907" cy="1206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45"/>
              </a:lnSpc>
            </a:pPr>
            <a:r>
              <a:rPr lang="en-US" sz="4274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DİNLEDİĞİNİZ İÇİN TEŞEKKÜRLER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485707" y="6500011"/>
            <a:ext cx="5683088" cy="903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3"/>
              </a:lnSpc>
            </a:pPr>
            <a:r>
              <a:rPr lang="tr-TR" sz="2509" spc="582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BARAN SAVCI</a:t>
            </a:r>
            <a:endParaRPr lang="en-US" sz="2509" spc="582" dirty="0">
              <a:solidFill>
                <a:srgbClr val="FFFFFF"/>
              </a:solidFill>
              <a:latin typeface="+mj-lt"/>
              <a:ea typeface="Garet"/>
              <a:cs typeface="Garet"/>
              <a:sym typeface="Garet"/>
            </a:endParaRPr>
          </a:p>
          <a:p>
            <a:pPr algn="l">
              <a:lnSpc>
                <a:spcPts val="3713"/>
              </a:lnSpc>
            </a:pPr>
            <a:r>
              <a:rPr lang="en-US" sz="2509" spc="582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192</a:t>
            </a:r>
            <a:r>
              <a:rPr lang="tr-TR" sz="2509" spc="582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3</a:t>
            </a:r>
            <a:r>
              <a:rPr lang="en-US" sz="2509" spc="582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0000</a:t>
            </a:r>
            <a:r>
              <a:rPr lang="tr-TR" sz="2509" spc="582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211</a:t>
            </a:r>
            <a:endParaRPr lang="en-US" sz="2509" spc="582" dirty="0">
              <a:solidFill>
                <a:srgbClr val="FFFFFF"/>
              </a:solidFill>
              <a:latin typeface="+mj-lt"/>
              <a:ea typeface="Garet"/>
              <a:cs typeface="Garet"/>
              <a:sym typeface="Garet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144536" y="-2501909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636402" y="3558889"/>
            <a:ext cx="9694548" cy="6782194"/>
          </a:xfrm>
          <a:custGeom>
            <a:avLst/>
            <a:gdLst/>
            <a:ahLst/>
            <a:cxnLst/>
            <a:rect l="l" t="t" r="r" b="b"/>
            <a:pathLst>
              <a:path w="9694548" h="6782194">
                <a:moveTo>
                  <a:pt x="9694548" y="0"/>
                </a:moveTo>
                <a:lnTo>
                  <a:pt x="0" y="0"/>
                </a:lnTo>
                <a:lnTo>
                  <a:pt x="0" y="6782194"/>
                </a:lnTo>
                <a:lnTo>
                  <a:pt x="9694548" y="6782194"/>
                </a:lnTo>
                <a:lnTo>
                  <a:pt x="969454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82358" y="1370310"/>
            <a:ext cx="6996578" cy="754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01"/>
              </a:lnSpc>
            </a:pPr>
            <a:r>
              <a:rPr lang="en-US" sz="4780" dirty="0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KAYNAKÇA </a:t>
            </a:r>
          </a:p>
        </p:txBody>
      </p:sp>
      <p:sp>
        <p:nvSpPr>
          <p:cNvPr id="4" name="Freeform 4"/>
          <p:cNvSpPr/>
          <p:nvPr/>
        </p:nvSpPr>
        <p:spPr>
          <a:xfrm>
            <a:off x="-2528429" y="7262454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6"/>
                </a:lnTo>
                <a:lnTo>
                  <a:pt x="0" y="73090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82358" y="2192611"/>
            <a:ext cx="9529648" cy="1886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9"/>
              </a:lnSpc>
            </a:pPr>
            <a:r>
              <a:rPr lang="tr-TR" sz="2040" spc="473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Baran SAVCI</a:t>
            </a:r>
            <a:endParaRPr lang="en-US" sz="2040" spc="473" dirty="0">
              <a:solidFill>
                <a:srgbClr val="FFFFFF"/>
              </a:solidFill>
              <a:latin typeface="+mj-lt"/>
              <a:ea typeface="Garet"/>
              <a:cs typeface="Garet"/>
              <a:sym typeface="Garet"/>
            </a:endParaRPr>
          </a:p>
          <a:p>
            <a:pPr algn="l">
              <a:lnSpc>
                <a:spcPts val="3019"/>
              </a:lnSpc>
            </a:pPr>
            <a:r>
              <a:rPr lang="en-US" sz="2040" spc="473" dirty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AVM Sensör – Sistem Analizi ve Tasarımı Dersi Proje Raporu</a:t>
            </a:r>
          </a:p>
          <a:p>
            <a:pPr algn="l">
              <a:lnSpc>
                <a:spcPts val="3019"/>
              </a:lnSpc>
            </a:pPr>
            <a:r>
              <a:rPr lang="en-US" sz="2040" spc="473" dirty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 Ege Üniversitesi, Ege Meslek Yüksekokulu,</a:t>
            </a:r>
          </a:p>
          <a:p>
            <a:pPr algn="l">
              <a:lnSpc>
                <a:spcPts val="3019"/>
              </a:lnSpc>
            </a:pPr>
            <a:r>
              <a:rPr lang="en-US" sz="2040" spc="473" dirty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 Elektronik Haberleşme Teknolojileri Programı, 2025.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88513" y="4958587"/>
            <a:ext cx="4821102" cy="5332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fontAlgn="base"/>
            <a:r>
              <a:rPr lang="tr-TR" dirty="0" smtClean="0">
                <a:latin typeface="+mj-lt"/>
                <a:hlinkClick r:id="rId5"/>
              </a:rPr>
              <a:t>https</a:t>
            </a:r>
            <a:r>
              <a:rPr lang="tr-TR" dirty="0">
                <a:latin typeface="+mj-lt"/>
                <a:hlinkClick r:id="rId5"/>
              </a:rPr>
              <a:t>://howtomechatronics.com/tutorials/arduino/ultrasonic-sensor-hc-sr04/</a:t>
            </a:r>
            <a:endParaRPr lang="tr-TR" dirty="0">
              <a:latin typeface="+mj-lt"/>
            </a:endParaRPr>
          </a:p>
          <a:p>
            <a:pPr lvl="0" fontAlgn="base"/>
            <a:r>
              <a:rPr lang="tr-TR" dirty="0" smtClean="0">
                <a:latin typeface="+mj-lt"/>
                <a:hlinkClick r:id="rId6"/>
              </a:rPr>
              <a:t>https</a:t>
            </a:r>
            <a:r>
              <a:rPr lang="tr-TR" dirty="0">
                <a:latin typeface="+mj-lt"/>
                <a:hlinkClick r:id="rId6"/>
              </a:rPr>
              <a:t>://www.theengineeringprojects.com/2012/10/introduction-to-relay.html</a:t>
            </a:r>
            <a:endParaRPr lang="tr-TR" dirty="0">
              <a:latin typeface="+mj-lt"/>
            </a:endParaRPr>
          </a:p>
          <a:p>
            <a:pPr lvl="0" fontAlgn="base"/>
            <a:r>
              <a:rPr lang="tr-TR" dirty="0">
                <a:latin typeface="+mj-lt"/>
                <a:hlinkClick r:id="rId7"/>
              </a:rPr>
              <a:t>https://esp32io.com/tutorials/esp32-ultrasonic-sensor-relay</a:t>
            </a:r>
            <a:endParaRPr lang="tr-TR" dirty="0">
              <a:latin typeface="+mj-lt"/>
            </a:endParaRPr>
          </a:p>
          <a:p>
            <a:pPr lvl="0" fontAlgn="base"/>
            <a:r>
              <a:rPr lang="tr-TR" dirty="0">
                <a:latin typeface="+mj-lt"/>
                <a:hlinkClick r:id="rId8"/>
              </a:rPr>
              <a:t>https://community.home-assistant.io/t/relay-turning-on-continuously-water-pump/603357</a:t>
            </a:r>
            <a:endParaRPr lang="tr-TR" dirty="0">
              <a:latin typeface="+mj-lt"/>
            </a:endParaRPr>
          </a:p>
          <a:p>
            <a:pPr lvl="0" fontAlgn="base"/>
            <a:r>
              <a:rPr lang="tr-TR" dirty="0">
                <a:latin typeface="+mj-lt"/>
                <a:hlinkClick r:id="rId9"/>
              </a:rPr>
              <a:t>https://www.blynk.io/</a:t>
            </a:r>
            <a:endParaRPr lang="tr-TR" dirty="0">
              <a:latin typeface="+mj-lt"/>
            </a:endParaRPr>
          </a:p>
          <a:p>
            <a:pPr lvl="0" fontAlgn="base"/>
            <a:r>
              <a:rPr lang="tr-TR" dirty="0">
                <a:latin typeface="+mj-lt"/>
              </a:rPr>
              <a:t> Espressif Systems, </a:t>
            </a:r>
            <a:r>
              <a:rPr lang="tr-TR" i="1" dirty="0">
                <a:latin typeface="+mj-lt"/>
              </a:rPr>
              <a:t>ESP32 Technical Reference Manual</a:t>
            </a:r>
            <a:r>
              <a:rPr lang="tr-TR" dirty="0">
                <a:latin typeface="+mj-lt"/>
              </a:rPr>
              <a:t>, 2024.</a:t>
            </a:r>
          </a:p>
          <a:p>
            <a:pPr lvl="0" fontAlgn="base"/>
            <a:r>
              <a:rPr lang="tr-TR" dirty="0">
                <a:latin typeface="+mj-lt"/>
              </a:rPr>
              <a:t>HC-SR04 Datasheet, Elecfreaks, 2023.</a:t>
            </a:r>
          </a:p>
          <a:p>
            <a:pPr lvl="0" fontAlgn="base"/>
            <a:r>
              <a:rPr lang="tr-TR" dirty="0">
                <a:latin typeface="+mj-lt"/>
              </a:rPr>
              <a:t>Blynk IoT Documentation, 2024.</a:t>
            </a:r>
          </a:p>
          <a:p>
            <a:pPr lvl="0" fontAlgn="base"/>
            <a:r>
              <a:rPr lang="tr-TR" dirty="0">
                <a:latin typeface="+mj-lt"/>
              </a:rPr>
              <a:t>T. Adiono et al., “IoT-Based Water Level Monitoring Using Ultrasonic Sensors,” </a:t>
            </a:r>
            <a:r>
              <a:rPr lang="tr-TR" i="1" dirty="0">
                <a:latin typeface="+mj-lt"/>
              </a:rPr>
              <a:t>IEEE IoT Conf.</a:t>
            </a:r>
            <a:r>
              <a:rPr lang="tr-TR" dirty="0">
                <a:latin typeface="+mj-lt"/>
              </a:rPr>
              <a:t>, 2022.</a:t>
            </a:r>
          </a:p>
          <a:p>
            <a:pPr lvl="0" fontAlgn="base"/>
            <a:r>
              <a:rPr lang="tr-TR" dirty="0">
                <a:latin typeface="+mj-lt"/>
              </a:rPr>
              <a:t>Arduino.cc, </a:t>
            </a:r>
            <a:r>
              <a:rPr lang="tr-TR" i="1" dirty="0">
                <a:latin typeface="+mj-lt"/>
              </a:rPr>
              <a:t>PulseIn() Function Reference</a:t>
            </a:r>
            <a:r>
              <a:rPr lang="tr-TR" dirty="0">
                <a:latin typeface="+mj-lt"/>
              </a:rPr>
              <a:t>, 2024.</a:t>
            </a:r>
          </a:p>
          <a:p>
            <a:pPr algn="l">
              <a:lnSpc>
                <a:spcPts val="2691"/>
              </a:lnSpc>
            </a:pPr>
            <a:endParaRPr lang="en-US" sz="1818" spc="421" dirty="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71397" y="2663686"/>
            <a:ext cx="8831508" cy="1269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su seviyesini otomatik olarak ölçen ve kontrol eden bir sistem geliştirmeyi amaçlamaktadır. Kullanıcı konforunu artırmak için enerji verimliliği ve otomasyon sağlanması hedeflenmektedir.</a:t>
            </a:r>
            <a:endParaRPr lang="en-US" sz="2400" dirty="0">
              <a:solidFill>
                <a:srgbClr val="FFFFFF"/>
              </a:solidFill>
              <a:latin typeface="+mj-lt"/>
              <a:ea typeface="Garet"/>
              <a:cs typeface="Garet"/>
              <a:sym typeface="Garet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782715" y="990600"/>
            <a:ext cx="11008873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3"/>
              </a:lnSpc>
            </a:pPr>
            <a:r>
              <a:rPr lang="tr-TR" sz="5799" dirty="0" smtClean="0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 TEMEL HEDEFİ </a:t>
            </a:r>
            <a:endParaRPr lang="en-US" sz="5799" dirty="0">
              <a:solidFill>
                <a:srgbClr val="FFFFFF"/>
              </a:solidFill>
              <a:latin typeface="Horizon"/>
              <a:ea typeface="Horizon"/>
              <a:cs typeface="Horizon"/>
              <a:sym typeface="Horizon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3504806"/>
            <a:ext cx="9694548" cy="6782194"/>
          </a:xfrm>
          <a:custGeom>
            <a:avLst/>
            <a:gdLst/>
            <a:ahLst/>
            <a:cxnLst/>
            <a:rect l="l" t="t" r="r" b="b"/>
            <a:pathLst>
              <a:path w="9694548" h="6782194">
                <a:moveTo>
                  <a:pt x="0" y="0"/>
                </a:moveTo>
                <a:lnTo>
                  <a:pt x="9694548" y="0"/>
                </a:lnTo>
                <a:lnTo>
                  <a:pt x="9694548" y="6782194"/>
                </a:lnTo>
                <a:lnTo>
                  <a:pt x="0" y="6782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927126" y="6026792"/>
            <a:ext cx="6569401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3133"/>
              </a:lnSpc>
              <a:buFontTx/>
              <a:buChar char="-"/>
            </a:pPr>
            <a:r>
              <a:rPr lang="tr-TR" sz="2117" spc="61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Uzaktan su seviye takibi </a:t>
            </a:r>
          </a:p>
          <a:p>
            <a:pPr marL="342900" indent="-342900" algn="l">
              <a:lnSpc>
                <a:spcPts val="3133"/>
              </a:lnSpc>
              <a:buFontTx/>
              <a:buChar char="-"/>
            </a:pPr>
            <a:r>
              <a:rPr lang="tr-TR" sz="2117" spc="61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Hem manuel hem otomatik dolum olanağı</a:t>
            </a:r>
            <a:endParaRPr lang="en-US" sz="2117" spc="61" dirty="0">
              <a:solidFill>
                <a:srgbClr val="FFFFFF"/>
              </a:solidFill>
              <a:latin typeface="+mj-lt"/>
              <a:ea typeface="Garet"/>
              <a:cs typeface="Garet"/>
              <a:sym typeface="Garet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048366" y="6702759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6"/>
                </a:lnTo>
                <a:lnTo>
                  <a:pt x="0" y="73090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654538" y="211660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79393" y="5301768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6"/>
                </a:lnTo>
                <a:lnTo>
                  <a:pt x="0" y="7309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470785" y="-770438"/>
            <a:ext cx="8817215" cy="14025903"/>
          </a:xfrm>
          <a:custGeom>
            <a:avLst/>
            <a:gdLst/>
            <a:ahLst/>
            <a:cxnLst/>
            <a:rect l="l" t="t" r="r" b="b"/>
            <a:pathLst>
              <a:path w="8817215" h="14025903">
                <a:moveTo>
                  <a:pt x="8817215" y="0"/>
                </a:moveTo>
                <a:lnTo>
                  <a:pt x="0" y="0"/>
                </a:lnTo>
                <a:lnTo>
                  <a:pt x="0" y="14025903"/>
                </a:lnTo>
                <a:lnTo>
                  <a:pt x="8817215" y="14025903"/>
                </a:lnTo>
                <a:lnTo>
                  <a:pt x="881721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19264" y="2170010"/>
            <a:ext cx="8229642" cy="1056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135"/>
              </a:lnSpc>
            </a:pPr>
            <a:r>
              <a:rPr lang="tr-TR" sz="7200" dirty="0" smtClean="0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AMAÇ</a:t>
            </a:r>
            <a:endParaRPr lang="en-US" sz="7200" dirty="0">
              <a:solidFill>
                <a:srgbClr val="FFFFFF"/>
              </a:solidFill>
              <a:latin typeface="Horizon"/>
              <a:ea typeface="Horizon"/>
              <a:cs typeface="Horizon"/>
              <a:sym typeface="Horizo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719264" y="4139393"/>
            <a:ext cx="4963876" cy="3013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tr-TR" sz="2400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Su seviyesinin otomatik olarak ölçülmesi </a:t>
            </a:r>
            <a:r>
              <a:rPr lang="tr-TR" sz="2400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Değerlendirilmesi ve gerektiğinde su dolumunun bir röle aracılığıyla  kontrol edilmesini sağlayan akıllı bir su seviyesi izleme ve kontrol sistemi geliştirmek.</a:t>
            </a:r>
            <a:endParaRPr lang="en-US" sz="2400" dirty="0">
              <a:solidFill>
                <a:srgbClr val="FFFFFF"/>
              </a:solidFill>
              <a:latin typeface="+mj-lt"/>
              <a:ea typeface="Garet"/>
              <a:cs typeface="Garet"/>
              <a:sym typeface="Garet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4114800" y="-956500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6"/>
                </a:lnTo>
                <a:lnTo>
                  <a:pt x="0" y="7309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80206" y="0"/>
            <a:ext cx="5207794" cy="9258300"/>
          </a:xfrm>
          <a:custGeom>
            <a:avLst/>
            <a:gdLst/>
            <a:ahLst/>
            <a:cxnLst/>
            <a:rect l="l" t="t" r="r" b="b"/>
            <a:pathLst>
              <a:path w="5207794" h="9258300">
                <a:moveTo>
                  <a:pt x="0" y="0"/>
                </a:moveTo>
                <a:lnTo>
                  <a:pt x="5207794" y="0"/>
                </a:lnTo>
                <a:lnTo>
                  <a:pt x="520779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132779" y="770651"/>
            <a:ext cx="6640906" cy="3188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5"/>
              </a:lnSpc>
            </a:pPr>
            <a:r>
              <a:rPr lang="en-US" sz="7200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SİSTEM NASIL ÇALIŞIR?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942615" y="4434131"/>
            <a:ext cx="8888449" cy="2164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4567" lvl="1" indent="-262284" algn="ctr">
              <a:lnSpc>
                <a:spcPts val="3401"/>
              </a:lnSpc>
              <a:buFont typeface="Arial"/>
              <a:buChar char="•"/>
            </a:pPr>
            <a:r>
              <a:rPr lang="en-US" sz="2429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Ka</a:t>
            </a:r>
            <a:r>
              <a:rPr lang="tr-TR" sz="2429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bın üstüne yerleştirilen HCSR-04  mesafe ölçer</a:t>
            </a:r>
            <a:endParaRPr lang="en-US" sz="2429" dirty="0">
              <a:solidFill>
                <a:srgbClr val="FFFFFF"/>
              </a:solidFill>
              <a:latin typeface="+mj-lt"/>
              <a:ea typeface="Garet"/>
              <a:cs typeface="Garet"/>
              <a:sym typeface="Garet"/>
            </a:endParaRPr>
          </a:p>
          <a:p>
            <a:pPr marL="524567" lvl="1" indent="-262284" algn="ctr">
              <a:lnSpc>
                <a:spcPts val="3401"/>
              </a:lnSpc>
              <a:buFont typeface="Arial"/>
              <a:buChar char="•"/>
            </a:pPr>
            <a:r>
              <a:rPr lang="tr-TR" sz="2429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Eğer mesafe belirlenenin altında ise röle devreye girer</a:t>
            </a:r>
            <a:endParaRPr lang="en-US" sz="2429" dirty="0" smtClean="0">
              <a:solidFill>
                <a:srgbClr val="FFFFFF"/>
              </a:solidFill>
              <a:latin typeface="+mj-lt"/>
              <a:ea typeface="Garet"/>
              <a:cs typeface="Garet"/>
              <a:sym typeface="Garet"/>
            </a:endParaRPr>
          </a:p>
          <a:p>
            <a:pPr marL="524567" lvl="1" indent="-262284" algn="ctr">
              <a:lnSpc>
                <a:spcPts val="3401"/>
              </a:lnSpc>
              <a:buFont typeface="Arial"/>
              <a:buChar char="•"/>
            </a:pPr>
            <a:r>
              <a:rPr lang="tr-TR" sz="2429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Otomatik veya  manuel olarak su dolar</a:t>
            </a:r>
            <a:endParaRPr lang="en-US" sz="2429" dirty="0" smtClean="0">
              <a:solidFill>
                <a:srgbClr val="FFFFFF"/>
              </a:solidFill>
              <a:latin typeface="+mj-lt"/>
              <a:ea typeface="Garet"/>
              <a:cs typeface="Garet"/>
              <a:sym typeface="Garet"/>
            </a:endParaRPr>
          </a:p>
          <a:p>
            <a:pPr marL="524567" lvl="1" indent="-262284" algn="ctr">
              <a:lnSpc>
                <a:spcPts val="3401"/>
              </a:lnSpc>
              <a:buFont typeface="Arial"/>
              <a:buChar char="•"/>
            </a:pPr>
            <a:r>
              <a:rPr lang="en-US" sz="2429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Mobil </a:t>
            </a:r>
            <a:r>
              <a:rPr lang="en-US" sz="2429" dirty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uygulamada anlık olarak </a:t>
            </a:r>
            <a:r>
              <a:rPr lang="tr-TR" sz="2429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değerler </a:t>
            </a:r>
            <a:r>
              <a:rPr lang="en-US" sz="2429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görüntülenir</a:t>
            </a:r>
            <a:endParaRPr lang="en-US" sz="2429" dirty="0">
              <a:solidFill>
                <a:srgbClr val="FFFFFF"/>
              </a:solidFill>
              <a:latin typeface="+mj-lt"/>
              <a:ea typeface="Garet"/>
              <a:cs typeface="Garet"/>
              <a:sym typeface="Garet"/>
            </a:endParaRPr>
          </a:p>
          <a:p>
            <a:pPr algn="ctr">
              <a:lnSpc>
                <a:spcPts val="3401"/>
              </a:lnSpc>
            </a:pPr>
            <a:endParaRPr lang="en-US" sz="2429" dirty="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4201385" y="5880610"/>
            <a:ext cx="9144000" cy="5081603"/>
          </a:xfrm>
          <a:custGeom>
            <a:avLst/>
            <a:gdLst/>
            <a:ahLst/>
            <a:cxnLst/>
            <a:rect l="l" t="t" r="r" b="b"/>
            <a:pathLst>
              <a:path w="9144000" h="5081603">
                <a:moveTo>
                  <a:pt x="0" y="0"/>
                </a:moveTo>
                <a:lnTo>
                  <a:pt x="9144000" y="0"/>
                </a:lnTo>
                <a:lnTo>
                  <a:pt x="9144000" y="5081603"/>
                </a:lnTo>
                <a:lnTo>
                  <a:pt x="0" y="5081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64221" y="4705674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7" y="0"/>
                </a:lnTo>
                <a:lnTo>
                  <a:pt x="7309077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174143" y="-1567407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7" y="0"/>
                </a:lnTo>
                <a:lnTo>
                  <a:pt x="7309077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43500"/>
            <a:ext cx="18288000" cy="9877425"/>
          </a:xfrm>
          <a:custGeom>
            <a:avLst/>
            <a:gdLst/>
            <a:ahLst/>
            <a:cxnLst/>
            <a:rect l="l" t="t" r="r" b="b"/>
            <a:pathLst>
              <a:path w="18288000" h="9877425">
                <a:moveTo>
                  <a:pt x="0" y="0"/>
                </a:moveTo>
                <a:lnTo>
                  <a:pt x="18288000" y="0"/>
                </a:lnTo>
                <a:lnTo>
                  <a:pt x="18288000" y="9877425"/>
                </a:lnTo>
                <a:lnTo>
                  <a:pt x="0" y="98774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86618" y="1116889"/>
            <a:ext cx="9753844" cy="2159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5"/>
              </a:lnSpc>
            </a:pPr>
            <a:r>
              <a:rPr lang="en-US" sz="7200" dirty="0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SAĞLADIĞI FAYDALAR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62062" y="3797516"/>
            <a:ext cx="5069095" cy="3924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Anlık </a:t>
            </a:r>
            <a:r>
              <a:rPr lang="tr-TR" sz="2400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su seviye takibi</a:t>
            </a:r>
            <a:endParaRPr lang="en-US" sz="2400" dirty="0">
              <a:solidFill>
                <a:srgbClr val="FFFFFF"/>
              </a:solidFill>
              <a:latin typeface="+mj-lt"/>
              <a:ea typeface="Garet"/>
              <a:cs typeface="Garet"/>
              <a:sym typeface="Garet"/>
            </a:endParaRPr>
          </a:p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tr-TR" sz="2400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Evcil hayvanınızın susuz kalmasını önler</a:t>
            </a:r>
            <a:endParaRPr lang="en-US" sz="2400" dirty="0">
              <a:solidFill>
                <a:srgbClr val="FFFFFF"/>
              </a:solidFill>
              <a:latin typeface="+mj-lt"/>
              <a:ea typeface="Garet"/>
              <a:cs typeface="Garet"/>
              <a:sym typeface="Garet"/>
            </a:endParaRPr>
          </a:p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tr-TR" sz="2400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Evde yokken otomatik olarak su dolumu</a:t>
            </a:r>
            <a:endParaRPr lang="en-US" sz="2400" dirty="0">
              <a:solidFill>
                <a:srgbClr val="FFFFFF"/>
              </a:solidFill>
              <a:latin typeface="+mj-lt"/>
              <a:ea typeface="Garet"/>
              <a:cs typeface="Garet"/>
              <a:sym typeface="Garet"/>
            </a:endParaRPr>
          </a:p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tr-TR" sz="2400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Unutmaya karsı haber veren mobil bildirim</a:t>
            </a:r>
            <a:endParaRPr lang="en-US" sz="2400" dirty="0">
              <a:solidFill>
                <a:srgbClr val="FFFFFF"/>
              </a:solidFill>
              <a:latin typeface="+mj-lt"/>
              <a:ea typeface="Garet"/>
              <a:cs typeface="Garet"/>
              <a:sym typeface="Garet"/>
            </a:endParaRPr>
          </a:p>
          <a:p>
            <a:pPr marL="259080" lvl="1" algn="ctr">
              <a:lnSpc>
                <a:spcPts val="3359"/>
              </a:lnSpc>
            </a:pPr>
            <a:endParaRPr lang="en-US" sz="2400" dirty="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  <a:p>
            <a:pPr algn="ctr">
              <a:lnSpc>
                <a:spcPts val="3359"/>
              </a:lnSpc>
            </a:pPr>
            <a:endParaRPr lang="en-US" sz="2400" dirty="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3654538" y="-378141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73257" y="3276397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7" y="0"/>
                </a:lnTo>
                <a:lnTo>
                  <a:pt x="7309077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12602" y="3402257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74593" y="-335337"/>
            <a:ext cx="5007541" cy="8902294"/>
          </a:xfrm>
          <a:custGeom>
            <a:avLst/>
            <a:gdLst/>
            <a:ahLst/>
            <a:cxnLst/>
            <a:rect l="l" t="t" r="r" b="b"/>
            <a:pathLst>
              <a:path w="5007541" h="8902294">
                <a:moveTo>
                  <a:pt x="5007540" y="0"/>
                </a:moveTo>
                <a:lnTo>
                  <a:pt x="0" y="0"/>
                </a:lnTo>
                <a:lnTo>
                  <a:pt x="0" y="8902294"/>
                </a:lnTo>
                <a:lnTo>
                  <a:pt x="5007540" y="8902294"/>
                </a:lnTo>
                <a:lnTo>
                  <a:pt x="500754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567694">
            <a:off x="13164322" y="6330957"/>
            <a:ext cx="7535366" cy="4187635"/>
          </a:xfrm>
          <a:custGeom>
            <a:avLst/>
            <a:gdLst/>
            <a:ahLst/>
            <a:cxnLst/>
            <a:rect l="l" t="t" r="r" b="b"/>
            <a:pathLst>
              <a:path w="7535366" h="4187635">
                <a:moveTo>
                  <a:pt x="0" y="0"/>
                </a:moveTo>
                <a:lnTo>
                  <a:pt x="7535365" y="0"/>
                </a:lnTo>
                <a:lnTo>
                  <a:pt x="7535365" y="4187635"/>
                </a:lnTo>
                <a:lnTo>
                  <a:pt x="0" y="41876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52372" y="-3335450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119720" y="851346"/>
            <a:ext cx="11469505" cy="274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8"/>
              </a:lnSpc>
            </a:pPr>
            <a:r>
              <a:rPr lang="en-US" sz="6263" dirty="0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HC-SR04 </a:t>
            </a:r>
            <a:r>
              <a:rPr lang="en-US" sz="6263" dirty="0" smtClean="0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Ultrasonik Sensör</a:t>
            </a:r>
            <a:r>
              <a:rPr lang="tr-TR" sz="6263" dirty="0" smtClean="0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 ve blynk</a:t>
            </a:r>
            <a:endParaRPr lang="en-US" sz="6263" dirty="0">
              <a:solidFill>
                <a:srgbClr val="FFFFFF"/>
              </a:solidFill>
              <a:latin typeface="Horizon"/>
              <a:ea typeface="Horizon"/>
              <a:cs typeface="Horizon"/>
              <a:sym typeface="Horizo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971800" y="4838700"/>
            <a:ext cx="8364736" cy="3336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9499" lvl="1" indent="-339749">
              <a:lnSpc>
                <a:spcPts val="4406"/>
              </a:lnSpc>
              <a:buFont typeface="Arial"/>
              <a:buChar char="•"/>
            </a:pPr>
            <a:r>
              <a:rPr lang="en-US" sz="3147" dirty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HC-SR04 ultrasonik sensörü, yankı süresini ölçerek mesafe belirler. ESP32, bu veriyi işleyerek su seviyesini kontrol eder ve Blynk platformu üzerinden anlık izleme ve yönetim imkanı sunar.Düşük </a:t>
            </a:r>
            <a:r>
              <a:rPr lang="en-US" sz="3147" dirty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donanım </a:t>
            </a:r>
            <a:r>
              <a:rPr lang="en-US" sz="3147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maliyeti</a:t>
            </a:r>
            <a:endParaRPr lang="en-US" sz="3147" dirty="0">
              <a:solidFill>
                <a:srgbClr val="FFFFFF"/>
              </a:solidFill>
              <a:latin typeface="+mj-lt"/>
              <a:ea typeface="Garet"/>
              <a:cs typeface="Garet"/>
              <a:sym typeface="Gare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536" y="4838700"/>
            <a:ext cx="4827389" cy="372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292996" y="2321570"/>
            <a:ext cx="8932907" cy="8229600"/>
          </a:xfrm>
          <a:custGeom>
            <a:avLst/>
            <a:gdLst/>
            <a:ahLst/>
            <a:cxnLst/>
            <a:rect l="l" t="t" r="r" b="b"/>
            <a:pathLst>
              <a:path w="8932907" h="8229600">
                <a:moveTo>
                  <a:pt x="8932906" y="0"/>
                </a:moveTo>
                <a:lnTo>
                  <a:pt x="0" y="0"/>
                </a:lnTo>
                <a:lnTo>
                  <a:pt x="0" y="8229600"/>
                </a:lnTo>
                <a:lnTo>
                  <a:pt x="8932906" y="8229600"/>
                </a:lnTo>
                <a:lnTo>
                  <a:pt x="893290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111832" y="1912391"/>
            <a:ext cx="7772880" cy="209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5"/>
              </a:lnSpc>
            </a:pPr>
            <a:r>
              <a:rPr lang="tr-TR" sz="7200" dirty="0" smtClean="0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Esp32 </a:t>
            </a:r>
            <a:r>
              <a:rPr lang="tr-TR" sz="7200" dirty="0" smtClean="0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nedir?</a:t>
            </a:r>
            <a:endParaRPr lang="en-US" sz="7200" dirty="0">
              <a:solidFill>
                <a:srgbClr val="FFFFFF"/>
              </a:solidFill>
              <a:latin typeface="Horizon"/>
              <a:ea typeface="Horizon"/>
              <a:cs typeface="Horizon"/>
              <a:sym typeface="Horizon"/>
            </a:endParaRPr>
          </a:p>
        </p:txBody>
      </p:sp>
      <p:sp>
        <p:nvSpPr>
          <p:cNvPr id="4" name="Freeform 4"/>
          <p:cNvSpPr/>
          <p:nvPr/>
        </p:nvSpPr>
        <p:spPr>
          <a:xfrm rot="-1672140" flipH="1" flipV="1">
            <a:off x="-3437753" y="-3937991"/>
            <a:ext cx="8932907" cy="8229600"/>
          </a:xfrm>
          <a:custGeom>
            <a:avLst/>
            <a:gdLst/>
            <a:ahLst/>
            <a:cxnLst/>
            <a:rect l="l" t="t" r="r" b="b"/>
            <a:pathLst>
              <a:path w="8932907" h="8229600">
                <a:moveTo>
                  <a:pt x="8932906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932906" y="0"/>
                </a:lnTo>
                <a:lnTo>
                  <a:pt x="8932906" y="8229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835278" y="4457700"/>
            <a:ext cx="6130642" cy="4869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5446" lvl="1" indent="-367723">
              <a:lnSpc>
                <a:spcPts val="4768"/>
              </a:lnSpc>
              <a:buFont typeface="Arial"/>
              <a:buChar char="•"/>
            </a:pPr>
            <a:r>
              <a:rPr lang="en-US" sz="3406" dirty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ESP32, Wi-Fi ve Bluetooth desteği ile düşük güç tüketimi sağlayan 32-bit mimariye sahip bir mikrodenetleyicidir. Tek kart üzerinde veri toplama ve kablosuz iletişim </a:t>
            </a:r>
            <a:r>
              <a:rPr lang="en-US" sz="3406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imkanı</a:t>
            </a:r>
            <a:r>
              <a:rPr lang="tr-TR" sz="3406" dirty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 </a:t>
            </a:r>
            <a:r>
              <a:rPr lang="tr-TR" sz="3406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sunar.</a:t>
            </a:r>
            <a:endParaRPr lang="en-US" sz="3406" dirty="0">
              <a:solidFill>
                <a:srgbClr val="FFFFFF"/>
              </a:solidFill>
              <a:latin typeface="+mj-lt"/>
              <a:ea typeface="Garet"/>
              <a:cs typeface="Garet"/>
              <a:sym typeface="Gare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4457701"/>
            <a:ext cx="47244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68538" y="-3720602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52900" y="790844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7" y="0"/>
                </a:lnTo>
                <a:lnTo>
                  <a:pt x="7309077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69588" y="326108"/>
            <a:ext cx="7490425" cy="3262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</a:pPr>
            <a:r>
              <a:rPr lang="en-US" sz="5571" dirty="0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MOBİL UYGULAMA</a:t>
            </a:r>
          </a:p>
          <a:p>
            <a:pPr algn="ctr">
              <a:lnSpc>
                <a:spcPts val="6296"/>
              </a:lnSpc>
            </a:pPr>
            <a:endParaRPr lang="en-US" sz="5571" dirty="0">
              <a:solidFill>
                <a:srgbClr val="FFFFFF"/>
              </a:solidFill>
              <a:latin typeface="Horizon"/>
              <a:ea typeface="Horizon"/>
              <a:cs typeface="Horizon"/>
              <a:sym typeface="Horizon"/>
            </a:endParaRPr>
          </a:p>
          <a:p>
            <a:pPr algn="ctr">
              <a:lnSpc>
                <a:spcPts val="6296"/>
              </a:lnSpc>
            </a:pPr>
            <a:endParaRPr lang="en-US" sz="5571" dirty="0">
              <a:solidFill>
                <a:srgbClr val="FFFFFF"/>
              </a:solidFill>
              <a:latin typeface="Horizon"/>
              <a:ea typeface="Horizon"/>
              <a:cs typeface="Horizon"/>
              <a:sym typeface="Horizo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88684" y="2812665"/>
            <a:ext cx="7052233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0"/>
              </a:lnSpc>
              <a:spcBef>
                <a:spcPct val="0"/>
              </a:spcBef>
            </a:pPr>
            <a:r>
              <a:rPr lang="tr-TR" sz="2479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- </a:t>
            </a:r>
            <a:r>
              <a:rPr lang="en-US" sz="2479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Anlık </a:t>
            </a:r>
            <a:r>
              <a:rPr lang="tr-TR" sz="2479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su seviyesi </a:t>
            </a:r>
            <a:r>
              <a:rPr lang="en-US" sz="2479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  </a:t>
            </a:r>
            <a:r>
              <a:rPr lang="en-US" sz="2479" dirty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görüntüleme</a:t>
            </a:r>
          </a:p>
          <a:p>
            <a:pPr algn="ctr">
              <a:lnSpc>
                <a:spcPts val="3470"/>
              </a:lnSpc>
              <a:spcBef>
                <a:spcPct val="0"/>
              </a:spcBef>
            </a:pPr>
            <a:r>
              <a:rPr lang="tr-TR" sz="2479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- </a:t>
            </a:r>
            <a:r>
              <a:rPr lang="en-US" sz="2479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Uzaktan </a:t>
            </a:r>
            <a:r>
              <a:rPr lang="tr-TR" sz="2479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kontrollü dolum </a:t>
            </a:r>
            <a:endParaRPr lang="en-US" sz="2479" dirty="0">
              <a:solidFill>
                <a:srgbClr val="FFFFFF"/>
              </a:solidFill>
              <a:latin typeface="+mj-lt"/>
              <a:ea typeface="Garet"/>
              <a:cs typeface="Garet"/>
              <a:sym typeface="Garet"/>
            </a:endParaRPr>
          </a:p>
          <a:p>
            <a:pPr algn="ctr">
              <a:lnSpc>
                <a:spcPts val="3470"/>
              </a:lnSpc>
              <a:spcBef>
                <a:spcPct val="0"/>
              </a:spcBef>
            </a:pPr>
            <a:r>
              <a:rPr lang="tr-TR" sz="2479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- Anlık ölçüm ve bildirim </a:t>
            </a:r>
            <a:endParaRPr lang="en-US" sz="2479" dirty="0">
              <a:solidFill>
                <a:srgbClr val="FFFFFF"/>
              </a:solidFill>
              <a:latin typeface="+mj-lt"/>
              <a:ea typeface="Garet"/>
              <a:cs typeface="Garet"/>
              <a:sym typeface="Garet"/>
            </a:endParaRPr>
          </a:p>
          <a:p>
            <a:pPr algn="ctr">
              <a:lnSpc>
                <a:spcPts val="3470"/>
              </a:lnSpc>
              <a:spcBef>
                <a:spcPct val="0"/>
              </a:spcBef>
            </a:pPr>
            <a:endParaRPr lang="en-US" sz="2479" dirty="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917" y="2400300"/>
            <a:ext cx="10058400" cy="5281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610" y="5143500"/>
            <a:ext cx="18288000" cy="9877425"/>
          </a:xfrm>
          <a:custGeom>
            <a:avLst/>
            <a:gdLst/>
            <a:ahLst/>
            <a:cxnLst/>
            <a:rect l="l" t="t" r="r" b="b"/>
            <a:pathLst>
              <a:path w="18288000" h="9877425">
                <a:moveTo>
                  <a:pt x="0" y="0"/>
                </a:moveTo>
                <a:lnTo>
                  <a:pt x="18288000" y="0"/>
                </a:lnTo>
                <a:lnTo>
                  <a:pt x="18288000" y="9877425"/>
                </a:lnTo>
                <a:lnTo>
                  <a:pt x="0" y="98774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658772" y="147961"/>
            <a:ext cx="8970456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5"/>
              </a:lnSpc>
            </a:pPr>
            <a:r>
              <a:rPr lang="tr-TR" sz="7200" dirty="0" smtClean="0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BLYNK </a:t>
            </a:r>
            <a:r>
              <a:rPr lang="en-US" sz="7200" dirty="0" smtClean="0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NEDIR </a:t>
            </a:r>
            <a:r>
              <a:rPr lang="en-US" sz="7200" dirty="0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288118" y="5722044"/>
            <a:ext cx="5069095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tr-TR" sz="2400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 Blynk sayesinde : </a:t>
            </a:r>
          </a:p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tr-TR" sz="2400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Telefonundan projeni uzaktan kontrol edebilirsin. </a:t>
            </a:r>
            <a:endParaRPr lang="en-US" sz="2400" dirty="0">
              <a:solidFill>
                <a:srgbClr val="FFFFFF"/>
              </a:solidFill>
              <a:latin typeface="+mj-lt"/>
              <a:ea typeface="Garet"/>
              <a:cs typeface="Garet"/>
              <a:sym typeface="Garet"/>
            </a:endParaRPr>
          </a:p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tr-TR" sz="2400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Sensör verilerini canlı ve anlık olarak takip edebiliriz</a:t>
            </a:r>
            <a:endParaRPr lang="en-US" sz="2400" dirty="0">
              <a:solidFill>
                <a:srgbClr val="FFFFFF"/>
              </a:solidFill>
              <a:latin typeface="+mj-lt"/>
              <a:ea typeface="Garet"/>
              <a:cs typeface="Garet"/>
              <a:sym typeface="Garet"/>
            </a:endParaRPr>
          </a:p>
          <a:p>
            <a:pPr marL="518160" lvl="1" indent="-259080" algn="ctr">
              <a:lnSpc>
                <a:spcPts val="3359"/>
              </a:lnSpc>
              <a:buFont typeface="Arial"/>
              <a:buChar char="•"/>
            </a:pPr>
            <a:r>
              <a:rPr lang="tr-TR" sz="2400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IoT projelerini hızlı ve kodsuz şekilde yazarak geliştirebilirsin.</a:t>
            </a:r>
            <a:endParaRPr lang="en-US" sz="2400" dirty="0">
              <a:solidFill>
                <a:srgbClr val="FFFFFF"/>
              </a:solidFill>
              <a:latin typeface="+mj-lt"/>
              <a:ea typeface="Garet"/>
              <a:cs typeface="Garet"/>
              <a:sym typeface="Garet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3654538" y="-378141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90796" y="3276397"/>
            <a:ext cx="7309077" cy="7309077"/>
          </a:xfrm>
          <a:custGeom>
            <a:avLst/>
            <a:gdLst/>
            <a:ahLst/>
            <a:cxnLst/>
            <a:rect l="l" t="t" r="r" b="b"/>
            <a:pathLst>
              <a:path w="7309077" h="7309077">
                <a:moveTo>
                  <a:pt x="0" y="0"/>
                </a:moveTo>
                <a:lnTo>
                  <a:pt x="7309076" y="0"/>
                </a:lnTo>
                <a:lnTo>
                  <a:pt x="7309076" y="7309077"/>
                </a:lnTo>
                <a:lnTo>
                  <a:pt x="0" y="7309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633679" y="2927323"/>
            <a:ext cx="9357117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tr-TR" sz="2400" dirty="0" smtClean="0">
                <a:solidFill>
                  <a:srgbClr val="FFFFFF"/>
                </a:solidFill>
                <a:latin typeface="+mj-lt"/>
                <a:ea typeface="Garet"/>
                <a:cs typeface="Garet"/>
                <a:sym typeface="Garet"/>
              </a:rPr>
              <a:t>-Blynk (nesnelerin interneti) projeleri için kullanılan bir mobil ve web tabanlı uygulamadır. Özellikle arduino,esp32,esp8266 gibi mikrodenetleyicilerle çalışır. </a:t>
            </a:r>
            <a:endParaRPr lang="en-US" sz="2400" dirty="0" smtClean="0">
              <a:solidFill>
                <a:srgbClr val="FFFFFF"/>
              </a:solidFill>
              <a:latin typeface="+mj-lt"/>
              <a:ea typeface="Garet"/>
              <a:cs typeface="Garet"/>
              <a:sym typeface="Garet"/>
            </a:endParaRPr>
          </a:p>
          <a:p>
            <a:pPr algn="ctr">
              <a:lnSpc>
                <a:spcPts val="3359"/>
              </a:lnSpc>
            </a:pPr>
            <a:endParaRPr lang="en-US" sz="2400" dirty="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  <a:p>
            <a:pPr algn="ctr">
              <a:lnSpc>
                <a:spcPts val="3359"/>
              </a:lnSpc>
            </a:pPr>
            <a:endParaRPr lang="en-US" sz="2400" dirty="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  <a:p>
            <a:pPr algn="ctr">
              <a:lnSpc>
                <a:spcPts val="3359"/>
              </a:lnSpc>
            </a:pPr>
            <a:endParaRPr lang="en-US" sz="2400" dirty="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425</Words>
  <Application>Microsoft Office PowerPoint</Application>
  <PresentationFormat>Özel</PresentationFormat>
  <Paragraphs>62</Paragraphs>
  <Slides>14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9" baseType="lpstr">
      <vt:lpstr>Arial</vt:lpstr>
      <vt:lpstr>Horizon</vt:lpstr>
      <vt:lpstr>Calibri</vt:lpstr>
      <vt:lpstr>Garet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and White Futuristic Tech Presentation</dc:title>
  <dc:creator>ermAndan</dc:creator>
  <cp:lastModifiedBy>ermAndan</cp:lastModifiedBy>
  <cp:revision>15</cp:revision>
  <dcterms:created xsi:type="dcterms:W3CDTF">2006-08-16T00:00:00Z</dcterms:created>
  <dcterms:modified xsi:type="dcterms:W3CDTF">2025-12-15T19:11:52Z</dcterms:modified>
  <dc:identifier>DAG7fGv4UPY</dc:identifier>
</cp:coreProperties>
</file>