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7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A076EE-C2FB-4CA6-80F2-05881B809DCC}" v="489" dt="2025-12-09T18:04:21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5" d="100"/>
          <a:sy n="75" d="100"/>
        </p:scale>
        <p:origin x="5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FE7884-AEBD-1F11-8FCA-676E2C834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B0E5E45-2220-7084-E6FD-688197FA89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FF6E35-F606-70D0-3AEE-82C7FDD0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9C0052B-BC49-5B1E-07D1-632D4B783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FEE15B-DBDF-EAB8-E30B-99F64702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155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82E0B2-7E35-D61A-3654-05C3E152F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7E84824-F933-8139-1ACA-829D217FE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895EDE-4157-5A32-36F9-9427E9D9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F3A45D-8A2A-A10E-8A71-FF48DC45B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31AE7E-4BC9-FDFA-114A-98221523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95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F992F1F-174B-303C-7C91-1CA2CEDCE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3E06435-FFAA-8BE9-39CA-3B0F3EBAA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5F8E2B-5FF3-7CDD-3E28-D157317B2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ED90563-FF37-13DE-CE4E-3EFE6F757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CBAD64-8DA0-2C75-5CAB-BEE9C9A1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510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E2DB2A-9552-BF3F-D375-12589C455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89177F-DF2A-936D-E4DF-ED5F45056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7C79C6-F372-EAB0-172B-C25D89A13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D8A76B-2527-4E3D-4D3A-60C334F25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3BBDC7-381C-C759-B246-9BB4FF116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317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270B23-66BD-040A-2E9E-17381446C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AD249C8-C58D-84A5-0619-775E7DCCD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BC3EC2-5DD8-96A2-C77B-77AC2ACBE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06F52-B06B-EA20-C330-FA3F1830D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E9F3D5-30E2-2D5F-8313-E24412AD2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76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B80C77-D56F-AA4B-9401-E80AA230A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998965-D603-B553-76AB-9A33E52F1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BAFBF76-A83E-5C4E-9F53-D6D35B10D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F5881B-2ED0-8292-D46D-78C75DD90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414A261-3A25-E611-9EF1-19FD5D948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98E1179-305A-F8EF-5455-392FC320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47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50BD0C-27AF-32D4-8C61-C541354A0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42BB06-2F48-1B94-DA59-35B831689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191EF98-7C43-B911-F733-2A2E89444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7A7A562-C87E-4ECC-F1F2-206C72FC7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F914C28-8CA2-4A51-6C8B-A9A92A359A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E667321-0004-FC57-B9AC-625363A3E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9711093-8C0D-24A2-5696-778ABA390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C16ED20-787B-59E5-1F1F-5CB1761E6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188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E34405-D012-4A7D-CB81-A1ED35D35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51EF344-1733-CAE1-5109-5ECC1B587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A4744E0-BA2D-4FFE-FC5E-7332CAF82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D0A85D9-C29C-DA36-DB80-21B9D5862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77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2145E29-08D3-4CB4-55F7-C060631EB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7600BFF-1421-0895-6699-552C9E0F7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D5C6947-8454-B341-7393-F129ADD6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47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2935E3-8F00-3224-E8E7-E0CB859DB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C9DD70-0B3F-90D1-2008-2189DA44C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02DED85-DE2E-7EEF-9791-BDD0C346A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F4BE247-6CD8-928B-183D-80E68A5A1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DCF55F-BB32-F3AE-9AF7-92EA18C79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7EF5085-C043-DFD8-CC78-640694E90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69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67E267-9BEC-C389-328E-F65403CFF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0499A0E-29B6-98AD-708C-ABA31F8DFF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54BC5A7-6603-8ECD-538C-834917D59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0A43ADE-F8E4-00D6-BC3E-FDB2BE58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75B1B9D-59A3-DAD7-CC32-96A46884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182E00B-7635-C518-25BA-F832F26FF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83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33B47C3-836F-75FB-8CD2-69A9504D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86C7C9C-9772-3BA8-B094-B423F8FA8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421F193-F0FA-C505-EB5C-5DD2F9D119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820837-827A-41C1-BA25-C3E4D2BEE2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CB668FC-31ED-14C6-A497-150FBA14E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CDEF67-CD83-883E-4ACD-9ECAA6D2C2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39AD7B-43F9-4AE4-B349-DD4B85E921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823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EC9817-4F04-7BEE-ED80-7219569CA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9966" y="894125"/>
            <a:ext cx="8422640" cy="950277"/>
          </a:xfrm>
        </p:spPr>
        <p:txBody>
          <a:bodyPr>
            <a:normAutofit fontScale="90000"/>
          </a:bodyPr>
          <a:lstStyle/>
          <a:p>
            <a:r>
              <a:rPr lang="tr-TR" dirty="0">
                <a:ea typeface="+mj-lt"/>
                <a:cs typeface="+mj-lt"/>
              </a:rPr>
              <a:t>VERTİGO HASTALARI İÇİN DEPREM SENSÖRÜ (VHİDS)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0BB8D3A-4F9A-85CF-3D11-8C6FBE9E1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4248" y="2113238"/>
            <a:ext cx="9083040" cy="57372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3500" dirty="0" err="1">
                <a:ea typeface="+mn-lt"/>
                <a:cs typeface="+mn-lt"/>
              </a:rPr>
              <a:t>IoT</a:t>
            </a:r>
            <a:r>
              <a:rPr lang="tr-TR" sz="3500" dirty="0">
                <a:ea typeface="+mn-lt"/>
                <a:cs typeface="+mn-lt"/>
              </a:rPr>
              <a:t> Tabanlı Hibrit Uyarı ve Güvenlik Sistemi</a:t>
            </a: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39BA4DF-DB0F-5A3E-66DD-51AFE18328D4}"/>
              </a:ext>
            </a:extLst>
          </p:cNvPr>
          <p:cNvSpPr txBox="1"/>
          <p:nvPr/>
        </p:nvSpPr>
        <p:spPr>
          <a:xfrm>
            <a:off x="835069" y="3237706"/>
            <a:ext cx="466049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tr-TR" sz="2800" b="1" dirty="0"/>
              <a:t>   HAZIRLAYAN</a:t>
            </a:r>
          </a:p>
          <a:p>
            <a:r>
              <a:rPr lang="tr-TR" sz="2800" dirty="0"/>
              <a:t>   BARAN YİĞİT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C1E8690-8007-6429-D673-7ACCB41DD24F}"/>
              </a:ext>
            </a:extLst>
          </p:cNvPr>
          <p:cNvSpPr txBox="1"/>
          <p:nvPr/>
        </p:nvSpPr>
        <p:spPr>
          <a:xfrm>
            <a:off x="447219" y="4622209"/>
            <a:ext cx="56449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              KURUM</a:t>
            </a:r>
          </a:p>
          <a:p>
            <a:r>
              <a:rPr lang="tr-TR" sz="2800" dirty="0"/>
              <a:t>    EGE ÜNİVERSİTESİ</a:t>
            </a:r>
          </a:p>
          <a:p>
            <a:r>
              <a:rPr lang="tr-TR" sz="2800" dirty="0"/>
              <a:t>MESLEK YÜKSEKOKULU</a:t>
            </a:r>
          </a:p>
        </p:txBody>
      </p:sp>
      <p:pic>
        <p:nvPicPr>
          <p:cNvPr id="13" name="Resim 12" descr="amblem, logo, simge, sembol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E602BC9-F91B-1B66-458A-38C5D0B810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779" y="349156"/>
            <a:ext cx="1137534" cy="1015305"/>
          </a:xfrm>
          <a:prstGeom prst="rect">
            <a:avLst/>
          </a:prstGeom>
        </p:spPr>
      </p:pic>
      <p:pic>
        <p:nvPicPr>
          <p:cNvPr id="6" name="Resim 5" descr="kişi, şahıs, giyim, duvar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9B288E1-D789-0F67-E073-B71D13CE0F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8610" y="2818357"/>
            <a:ext cx="5287027" cy="3611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10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B444-D6DB-D9CE-5194-64D605D16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9846" y="2370264"/>
            <a:ext cx="4495800" cy="1057275"/>
          </a:xfrm>
        </p:spPr>
        <p:txBody>
          <a:bodyPr>
            <a:normAutofit/>
          </a:bodyPr>
          <a:lstStyle/>
          <a:p>
            <a:r>
              <a:rPr lang="tr-TR" sz="5000" dirty="0"/>
              <a:t>TEŞEKKÜRLER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C078BA-0BE1-ED4B-99E4-4B8AA6F53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785" y="3749458"/>
            <a:ext cx="7025640" cy="7346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dirty="0"/>
              <a:t>E-posta: baranyigit640@gmail.com</a:t>
            </a: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625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520B10-F5FA-1919-C220-98DA26E61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5121" y="5149"/>
            <a:ext cx="3845560" cy="975995"/>
          </a:xfrm>
        </p:spPr>
        <p:txBody>
          <a:bodyPr/>
          <a:lstStyle/>
          <a:p>
            <a:r>
              <a:rPr lang="tr-TR" dirty="0">
                <a:ea typeface="+mj-lt"/>
                <a:cs typeface="+mj-lt"/>
              </a:rPr>
              <a:t>VHİDS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02C489-1BC2-FCC6-DEE0-A7DCD4A7C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7043" y="981650"/>
            <a:ext cx="9707880" cy="1202055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algn="just"/>
            <a:r>
              <a:rPr lang="tr-TR" dirty="0">
                <a:ea typeface="+mn-lt"/>
                <a:cs typeface="+mn-lt"/>
              </a:rPr>
              <a:t>VHİDS; denge kaybı yaşayan vertigo hastaları ve işitme engelli bireylerin, hissettikleri sarsıntının "vertigo atağı mı yoksa deprem mi" olduğunu ayırt etmelerini sağlayan </a:t>
            </a:r>
            <a:r>
              <a:rPr lang="tr-TR" dirty="0" err="1">
                <a:ea typeface="+mn-lt"/>
                <a:cs typeface="+mn-lt"/>
              </a:rPr>
              <a:t>IoT</a:t>
            </a:r>
            <a:r>
              <a:rPr lang="tr-TR" dirty="0">
                <a:ea typeface="+mn-lt"/>
                <a:cs typeface="+mn-lt"/>
              </a:rPr>
              <a:t> tabanlı bir güvenlik sistemidir.</a:t>
            </a:r>
            <a:endParaRPr lang="tr-TR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8C63D23-48E6-C435-06D5-06CF29C04E92}"/>
              </a:ext>
            </a:extLst>
          </p:cNvPr>
          <p:cNvSpPr txBox="1"/>
          <p:nvPr/>
        </p:nvSpPr>
        <p:spPr>
          <a:xfrm>
            <a:off x="355044" y="3592882"/>
            <a:ext cx="11216640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tr-TR" sz="2800" b="1" dirty="0"/>
              <a:t>Temel Özellikleri:</a:t>
            </a:r>
          </a:p>
          <a:p>
            <a:pPr algn="just"/>
            <a:r>
              <a:rPr lang="tr-TR" sz="2500" b="1" dirty="0">
                <a:ea typeface="+mn-lt"/>
                <a:cs typeface="+mn-lt"/>
              </a:rPr>
              <a:t>Hibrit Uyarı:</a:t>
            </a:r>
            <a:r>
              <a:rPr lang="tr-TR" sz="2500" dirty="0">
                <a:ea typeface="+mn-lt"/>
                <a:cs typeface="+mn-lt"/>
              </a:rPr>
              <a:t> Sesli (</a:t>
            </a:r>
            <a:r>
              <a:rPr lang="tr-TR" sz="2500" dirty="0" err="1">
                <a:ea typeface="+mn-lt"/>
                <a:cs typeface="+mn-lt"/>
              </a:rPr>
              <a:t>Buzzer</a:t>
            </a:r>
            <a:r>
              <a:rPr lang="tr-TR" sz="2500" dirty="0">
                <a:ea typeface="+mn-lt"/>
                <a:cs typeface="+mn-lt"/>
              </a:rPr>
              <a:t>), Görsel (OLED/LED) ve Dijital (E-posta) uyarıları aynı anda verir .</a:t>
            </a:r>
            <a:endParaRPr lang="tr-TR" dirty="0"/>
          </a:p>
          <a:p>
            <a:pPr algn="just"/>
            <a:r>
              <a:rPr lang="tr-TR" sz="2500" b="1" dirty="0">
                <a:ea typeface="+mn-lt"/>
                <a:cs typeface="+mn-lt"/>
              </a:rPr>
              <a:t>Uzaktan Bilgilendirme:</a:t>
            </a:r>
            <a:r>
              <a:rPr lang="tr-TR" sz="2500" dirty="0">
                <a:ea typeface="+mn-lt"/>
                <a:cs typeface="+mn-lt"/>
              </a:rPr>
              <a:t> </a:t>
            </a:r>
            <a:r>
              <a:rPr lang="tr-TR" sz="2500" dirty="0" err="1">
                <a:ea typeface="+mn-lt"/>
                <a:cs typeface="+mn-lt"/>
              </a:rPr>
              <a:t>IoT</a:t>
            </a:r>
            <a:r>
              <a:rPr lang="tr-TR" sz="2500" dirty="0">
                <a:ea typeface="+mn-lt"/>
                <a:cs typeface="+mn-lt"/>
              </a:rPr>
              <a:t> teknolojisi ile hasta yakınlarına anlık durum bildirimi yapar</a:t>
            </a:r>
            <a:endParaRPr lang="tr-TR" dirty="0"/>
          </a:p>
          <a:p>
            <a:pPr algn="just"/>
            <a:r>
              <a:rPr lang="tr-TR" sz="2500" b="1" dirty="0">
                <a:ea typeface="+mn-lt"/>
                <a:cs typeface="+mn-lt"/>
              </a:rPr>
              <a:t>Hassas Algılama:</a:t>
            </a:r>
            <a:r>
              <a:rPr lang="tr-TR" sz="2500" dirty="0">
                <a:ea typeface="+mn-lt"/>
                <a:cs typeface="+mn-lt"/>
              </a:rPr>
              <a:t> MPU6050 sensörü ile X ve Y eksenindeki en ufak titreşimleri analiz eder [3].</a:t>
            </a:r>
            <a:endParaRPr lang="tr-TR" dirty="0"/>
          </a:p>
        </p:txBody>
      </p:sp>
      <p:pic>
        <p:nvPicPr>
          <p:cNvPr id="4" name="Resim 3" descr="hafif, kişi, şahıs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E7CB782-D8C8-890B-3EF7-40C680186A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3164" y="2070970"/>
            <a:ext cx="4362712" cy="173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117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7062A3-E0DC-D305-A2D6-6FE7CB02C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2040" y="80645"/>
            <a:ext cx="7487920" cy="752475"/>
          </a:xfrm>
        </p:spPr>
        <p:txBody>
          <a:bodyPr>
            <a:normAutofit fontScale="90000"/>
          </a:bodyPr>
          <a:lstStyle/>
          <a:p>
            <a:r>
              <a:rPr lang="da-DK" dirty="0" err="1">
                <a:ea typeface="+mj-lt"/>
                <a:cs typeface="+mj-lt"/>
              </a:rPr>
              <a:t>Problemin</a:t>
            </a:r>
            <a:r>
              <a:rPr lang="da-DK" dirty="0">
                <a:ea typeface="+mj-lt"/>
                <a:cs typeface="+mj-lt"/>
              </a:rPr>
              <a:t> </a:t>
            </a:r>
            <a:r>
              <a:rPr lang="da-DK" dirty="0" err="1">
                <a:ea typeface="+mj-lt"/>
                <a:cs typeface="+mj-lt"/>
              </a:rPr>
              <a:t>Tanımı</a:t>
            </a:r>
            <a:r>
              <a:rPr lang="da-DK" dirty="0">
                <a:ea typeface="+mj-lt"/>
                <a:cs typeface="+mj-lt"/>
              </a:rPr>
              <a:t> ve </a:t>
            </a:r>
            <a:r>
              <a:rPr lang="da-DK" dirty="0" err="1">
                <a:ea typeface="+mj-lt"/>
                <a:cs typeface="+mj-lt"/>
              </a:rPr>
              <a:t>Mevcut</a:t>
            </a:r>
            <a:r>
              <a:rPr lang="da-DK" dirty="0">
                <a:ea typeface="+mj-lt"/>
                <a:cs typeface="+mj-lt"/>
              </a:rPr>
              <a:t> Durum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273420-9E28-7DB6-A191-9436EAE39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532" y="830919"/>
            <a:ext cx="10266680" cy="36179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tr-TR" sz="2500" b="1" dirty="0">
                <a:ea typeface="+mn-lt"/>
                <a:cs typeface="+mn-lt"/>
              </a:rPr>
              <a:t>Vertigo ve Deprem Karmaşası:</a:t>
            </a:r>
            <a:r>
              <a:rPr lang="tr-TR" sz="2500" dirty="0">
                <a:ea typeface="+mn-lt"/>
                <a:cs typeface="+mn-lt"/>
              </a:rPr>
              <a:t> Vertigo hastaları, atak sırasında yaşadıkları baş dönmesini deprem sarsıntısı ile karıştırabilmekte veya tam tersi durumda gerçek bir depremi fark edememektedir, [1].</a:t>
            </a:r>
          </a:p>
          <a:p>
            <a:pPr algn="just"/>
            <a:r>
              <a:rPr lang="tr-TR" sz="2500" b="1" dirty="0">
                <a:ea typeface="+mn-lt"/>
                <a:cs typeface="+mn-lt"/>
              </a:rPr>
              <a:t>Literatürdeki Eksiklik:</a:t>
            </a:r>
            <a:r>
              <a:rPr lang="tr-TR" sz="2500" dirty="0">
                <a:ea typeface="+mn-lt"/>
                <a:cs typeface="+mn-lt"/>
              </a:rPr>
              <a:t> Mevcut deprem uyarı sistemleri genel yapıları kapsarken; vertigo hastaları veya işitme/duyusal hassasiyeti olan engelli bireyler için özelleştirilmiş, taşınabilir ve hibrit (sesli/görsel) uyarı cihazlarına literatürde rastlanmamıştır, [2].</a:t>
            </a:r>
          </a:p>
          <a:p>
            <a:pPr algn="just"/>
            <a:r>
              <a:rPr lang="tr-TR" sz="2500" b="1" dirty="0">
                <a:ea typeface="+mn-lt"/>
                <a:cs typeface="+mn-lt"/>
              </a:rPr>
              <a:t>Risk:</a:t>
            </a:r>
            <a:r>
              <a:rPr lang="tr-TR" sz="2500" dirty="0">
                <a:ea typeface="+mn-lt"/>
                <a:cs typeface="+mn-lt"/>
              </a:rPr>
              <a:t> Bu belirsizlik, afet anında panik durumunu artırmakta ve tahliye sürecini geciktirmektedir.</a:t>
            </a:r>
          </a:p>
        </p:txBody>
      </p:sp>
      <p:pic>
        <p:nvPicPr>
          <p:cNvPr id="4" name="Resim 3" descr="metin, el yazısı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044FC90A-DCBE-1295-7DA7-5B6ECE843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063" y="3974339"/>
            <a:ext cx="5192559" cy="259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933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A9BF3B-65EC-FA6A-5E2D-FA20A9947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561" y="197276"/>
            <a:ext cx="5937128" cy="864235"/>
          </a:xfrm>
        </p:spPr>
        <p:txBody>
          <a:bodyPr>
            <a:normAutofit/>
          </a:bodyPr>
          <a:lstStyle/>
          <a:p>
            <a:r>
              <a:rPr lang="tr-TR" dirty="0">
                <a:ea typeface="+mj-lt"/>
                <a:cs typeface="+mj-lt"/>
              </a:rPr>
              <a:t>Projenin Amacı ve Çözüm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536A82-6021-5E87-6DF5-047F4B1F6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881" y="171440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 algn="just"/>
            <a:r>
              <a:rPr lang="tr-TR" b="1" dirty="0">
                <a:ea typeface="+mn-lt"/>
                <a:cs typeface="+mn-lt"/>
              </a:rPr>
              <a:t>Temel Hedef:</a:t>
            </a:r>
            <a:r>
              <a:rPr lang="tr-TR" dirty="0">
                <a:ea typeface="+mn-lt"/>
                <a:cs typeface="+mn-lt"/>
              </a:rPr>
              <a:t> Sarsıntı anında panik yaşayan hastaların, hissettikleri durumun vertigo atağı mı yoksa gerçek bir deprem mi olduğunu ayırt etmelerini sağlamak, [1].</a:t>
            </a:r>
          </a:p>
          <a:p>
            <a:pPr marL="457200" indent="-457200" algn="just"/>
            <a:r>
              <a:rPr lang="tr-TR" b="1" dirty="0">
                <a:ea typeface="+mn-lt"/>
                <a:cs typeface="+mn-lt"/>
              </a:rPr>
              <a:t>Çözümümüz (VHİDS):</a:t>
            </a:r>
            <a:r>
              <a:rPr lang="tr-TR" dirty="0">
                <a:ea typeface="+mn-lt"/>
                <a:cs typeface="+mn-lt"/>
              </a:rPr>
              <a:t> MPU6050 sensörü kullanarak ortamdaki titreşimleri analiz eden, X ve Y eksenindeki hareketleri algılayan akıllı bir sistemdir, [3]</a:t>
            </a:r>
          </a:p>
          <a:p>
            <a:pPr marL="457200" indent="-457200" algn="just"/>
            <a:r>
              <a:rPr lang="tr-TR" b="1" dirty="0">
                <a:ea typeface="+mn-lt"/>
                <a:cs typeface="+mn-lt"/>
              </a:rPr>
              <a:t>Yenilikçi Yönü:</a:t>
            </a:r>
            <a:r>
              <a:rPr lang="tr-TR" dirty="0">
                <a:ea typeface="+mn-lt"/>
                <a:cs typeface="+mn-lt"/>
              </a:rPr>
              <a:t> Sistem sadece lokal (sesli/görsel) uyarı vermekle kalmaz, </a:t>
            </a:r>
            <a:r>
              <a:rPr lang="tr-TR" dirty="0" err="1">
                <a:ea typeface="+mn-lt"/>
                <a:cs typeface="+mn-lt"/>
              </a:rPr>
              <a:t>IoT</a:t>
            </a:r>
            <a:r>
              <a:rPr lang="tr-TR" dirty="0">
                <a:ea typeface="+mn-lt"/>
                <a:cs typeface="+mn-lt"/>
              </a:rPr>
              <a:t> teknolojisi sayesinde hasta yakınlarına otomatik e-posta göndererek güvenliği üst seviyeye taşır, [4].</a:t>
            </a:r>
          </a:p>
        </p:txBody>
      </p:sp>
    </p:spTree>
    <p:extLst>
      <p:ext uri="{BB962C8B-B14F-4D97-AF65-F5344CB8AC3E}">
        <p14:creationId xmlns:p14="http://schemas.microsoft.com/office/powerpoint/2010/main" val="3889892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6ED917-538C-5E56-7A66-A640E9AE7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8080" y="203199"/>
            <a:ext cx="6776720" cy="955675"/>
          </a:xfrm>
        </p:spPr>
        <p:txBody>
          <a:bodyPr/>
          <a:lstStyle/>
          <a:p>
            <a:r>
              <a:rPr lang="tr-TR" dirty="0"/>
              <a:t>Sistem Mimarisi ve Donanım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9B4B0E-AA9C-3292-AA99-7D86961E1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0" y="1022985"/>
            <a:ext cx="9382760" cy="339661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 algn="just"/>
            <a:r>
              <a:rPr lang="tr-TR" sz="2500" b="1" dirty="0">
                <a:ea typeface="+mn-lt"/>
                <a:cs typeface="+mn-lt"/>
              </a:rPr>
              <a:t>Ana Kontrolcü (ESP32):</a:t>
            </a:r>
            <a:r>
              <a:rPr lang="tr-TR" sz="2500" dirty="0">
                <a:ea typeface="+mn-lt"/>
                <a:cs typeface="+mn-lt"/>
              </a:rPr>
              <a:t> Dahili </a:t>
            </a:r>
            <a:r>
              <a:rPr lang="tr-TR" sz="2500" err="1">
                <a:ea typeface="+mn-lt"/>
                <a:cs typeface="+mn-lt"/>
              </a:rPr>
              <a:t>Wi</a:t>
            </a:r>
            <a:r>
              <a:rPr lang="tr-TR" sz="2500" dirty="0">
                <a:ea typeface="+mn-lt"/>
                <a:cs typeface="+mn-lt"/>
              </a:rPr>
              <a:t>-Fi ve Bluetooth desteği ile sistemin </a:t>
            </a:r>
            <a:r>
              <a:rPr lang="tr-TR" sz="2500" err="1">
                <a:ea typeface="+mn-lt"/>
                <a:cs typeface="+mn-lt"/>
              </a:rPr>
              <a:t>IoT</a:t>
            </a:r>
            <a:r>
              <a:rPr lang="tr-TR" sz="2500" dirty="0">
                <a:ea typeface="+mn-lt"/>
                <a:cs typeface="+mn-lt"/>
              </a:rPr>
              <a:t> (Nesnelerin İnterneti) tabanlı çalışmasını sağlar. Yüksek işlem gücü ile verileri gecikmesiz işler, [4]</a:t>
            </a:r>
            <a:endParaRPr lang="tr-TR"/>
          </a:p>
          <a:p>
            <a:pPr marL="342900" indent="-342900" algn="just"/>
            <a:r>
              <a:rPr lang="tr-TR" sz="2500" b="1" dirty="0">
                <a:ea typeface="+mn-lt"/>
                <a:cs typeface="+mn-lt"/>
              </a:rPr>
              <a:t>Sarsıntı Algılama (MPU6050):</a:t>
            </a:r>
            <a:r>
              <a:rPr lang="tr-TR" sz="2500" dirty="0">
                <a:ea typeface="+mn-lt"/>
                <a:cs typeface="+mn-lt"/>
              </a:rPr>
              <a:t> 6 eksenli hareket işlemcisi, zemin üzerindeki en ufak titreşimleri (X ve Y koordinatları) tespit eder, [3].</a:t>
            </a:r>
          </a:p>
          <a:p>
            <a:pPr marL="0" indent="0" algn="just"/>
            <a:r>
              <a:rPr lang="tr-TR" sz="2500" b="1" dirty="0">
                <a:ea typeface="+mn-lt"/>
                <a:cs typeface="+mn-lt"/>
              </a:rPr>
              <a:t>Uyarı Mekanizmaları:</a:t>
            </a:r>
            <a:endParaRPr lang="tr-TR" sz="2500" dirty="0"/>
          </a:p>
          <a:p>
            <a:pPr algn="just"/>
            <a:r>
              <a:rPr lang="tr-TR" sz="2500" b="1" dirty="0">
                <a:ea typeface="+mn-lt"/>
                <a:cs typeface="+mn-lt"/>
              </a:rPr>
              <a:t>Görsel:</a:t>
            </a:r>
            <a:r>
              <a:rPr lang="tr-TR" sz="2500" dirty="0">
                <a:ea typeface="+mn-lt"/>
                <a:cs typeface="+mn-lt"/>
              </a:rPr>
              <a:t> OLED Ekran ("DEPREM!" yazısı) ve LED flaşör.</a:t>
            </a:r>
            <a:endParaRPr lang="tr-TR" dirty="0"/>
          </a:p>
          <a:p>
            <a:pPr algn="just"/>
            <a:r>
              <a:rPr lang="tr-TR" sz="2500" b="1" dirty="0">
                <a:ea typeface="+mn-lt"/>
                <a:cs typeface="+mn-lt"/>
              </a:rPr>
              <a:t>İşitsel:</a:t>
            </a:r>
            <a:r>
              <a:rPr lang="tr-TR" sz="2500" dirty="0">
                <a:ea typeface="+mn-lt"/>
                <a:cs typeface="+mn-lt"/>
              </a:rPr>
              <a:t> </a:t>
            </a:r>
            <a:r>
              <a:rPr lang="tr-TR" sz="2500" dirty="0" err="1">
                <a:ea typeface="+mn-lt"/>
                <a:cs typeface="+mn-lt"/>
              </a:rPr>
              <a:t>Buzzer</a:t>
            </a:r>
            <a:r>
              <a:rPr lang="tr-TR" sz="2500" dirty="0">
                <a:ea typeface="+mn-lt"/>
                <a:cs typeface="+mn-lt"/>
              </a:rPr>
              <a:t> (Sesli ikaz).</a:t>
            </a:r>
            <a:endParaRPr lang="tr-TR" dirty="0"/>
          </a:p>
          <a:p>
            <a:pPr algn="just"/>
            <a:r>
              <a:rPr lang="tr-TR" sz="2500" b="1" dirty="0">
                <a:ea typeface="+mn-lt"/>
                <a:cs typeface="+mn-lt"/>
              </a:rPr>
              <a:t>Dijital:</a:t>
            </a:r>
            <a:r>
              <a:rPr lang="tr-TR" sz="2500" dirty="0">
                <a:ea typeface="+mn-lt"/>
                <a:cs typeface="+mn-lt"/>
              </a:rPr>
              <a:t> E-posta bildirimi (</a:t>
            </a:r>
            <a:r>
              <a:rPr lang="tr-TR" sz="2500" dirty="0" err="1">
                <a:ea typeface="+mn-lt"/>
                <a:cs typeface="+mn-lt"/>
              </a:rPr>
              <a:t>IoT</a:t>
            </a:r>
            <a:r>
              <a:rPr lang="tr-TR" sz="2500" dirty="0">
                <a:ea typeface="+mn-lt"/>
                <a:cs typeface="+mn-lt"/>
              </a:rPr>
              <a:t>).</a:t>
            </a:r>
            <a:endParaRPr lang="tr-TR" dirty="0"/>
          </a:p>
          <a:p>
            <a:pPr marL="342900" indent="-342900" algn="just"/>
            <a:endParaRPr lang="tr-TR" sz="2500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2DE2271C-84E9-8F47-F395-8CBB412B2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4511" y="4588562"/>
            <a:ext cx="2143391" cy="1922724"/>
          </a:xfrm>
          <a:prstGeom prst="rect">
            <a:avLst/>
          </a:prstGeom>
        </p:spPr>
      </p:pic>
      <p:pic>
        <p:nvPicPr>
          <p:cNvPr id="4" name="Resim 3" descr="metin, devre, elektronik mühendisliği, elektronik bileşen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7B54A3C-CB8D-271E-AA76-EC2F0E6B9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8852" y="4593463"/>
            <a:ext cx="2055967" cy="1919485"/>
          </a:xfrm>
          <a:prstGeom prst="rect">
            <a:avLst/>
          </a:prstGeom>
        </p:spPr>
      </p:pic>
      <p:pic>
        <p:nvPicPr>
          <p:cNvPr id="6" name="Resim 5" descr="metin, ekran görüntüsü, ekran, görüntüleme, diyagra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B6B092E-63C9-16BD-215D-EC294ADCC8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6041" y="3674301"/>
            <a:ext cx="4578796" cy="2839234"/>
          </a:xfrm>
          <a:prstGeom prst="rect">
            <a:avLst/>
          </a:prstGeom>
        </p:spPr>
      </p:pic>
      <p:pic>
        <p:nvPicPr>
          <p:cNvPr id="7" name="Resim 6" descr="metin, ekran görüntüsü, yazı tipi, logo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89287A5-CEE1-DAE6-B547-0A631C44B8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437" y="4590137"/>
            <a:ext cx="2161784" cy="192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535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F6EABD-A876-22B4-46BD-4B3FB0CE4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4280" y="167639"/>
            <a:ext cx="8488680" cy="1026795"/>
          </a:xfrm>
        </p:spPr>
        <p:txBody>
          <a:bodyPr>
            <a:normAutofit fontScale="90000"/>
          </a:bodyPr>
          <a:lstStyle/>
          <a:p>
            <a:r>
              <a:rPr lang="tr-TR" dirty="0">
                <a:ea typeface="+mj-lt"/>
                <a:cs typeface="+mj-lt"/>
              </a:rPr>
              <a:t>Yazılım Algoritması ve Çalışma Prensibi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C4A0FE-10F2-7A45-EF15-4AD575CC5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827" y="1194541"/>
            <a:ext cx="9519920" cy="206703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tr-TR" b="1" dirty="0">
                <a:ea typeface="+mn-lt"/>
                <a:cs typeface="+mn-lt"/>
              </a:rPr>
              <a:t>Algılama:</a:t>
            </a:r>
            <a:r>
              <a:rPr lang="tr-TR" dirty="0">
                <a:ea typeface="+mn-lt"/>
                <a:cs typeface="+mn-lt"/>
              </a:rPr>
              <a:t> Sistem sürekli olarak MPU6050 sensöründen açı ve ivme verilerini okur.</a:t>
            </a:r>
          </a:p>
          <a:p>
            <a:pPr algn="just"/>
            <a:r>
              <a:rPr lang="tr-TR" b="1" dirty="0">
                <a:ea typeface="+mn-lt"/>
                <a:cs typeface="+mn-lt"/>
              </a:rPr>
              <a:t>Filtreleme:</a:t>
            </a:r>
            <a:r>
              <a:rPr lang="tr-TR" dirty="0">
                <a:ea typeface="+mn-lt"/>
                <a:cs typeface="+mn-lt"/>
              </a:rPr>
              <a:t> Yanlış alarmları önlemek için yazılımda gürültü filtreleme algoritmaları kullanılmıştır, [5].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3049D41-9817-BE01-5343-BFEA8822F98D}"/>
              </a:ext>
            </a:extLst>
          </p:cNvPr>
          <p:cNvSpPr txBox="1"/>
          <p:nvPr/>
        </p:nvSpPr>
        <p:spPr>
          <a:xfrm>
            <a:off x="289387" y="3040693"/>
            <a:ext cx="6897664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tr-TR" sz="2800" b="1" dirty="0">
                <a:ea typeface="+mn-lt"/>
                <a:cs typeface="+mn-lt"/>
              </a:rPr>
              <a:t>Karar Mekanizması:</a:t>
            </a:r>
            <a:endParaRPr lang="tr-TR" sz="2800" dirty="0"/>
          </a:p>
          <a:p>
            <a:pPr marL="285750" indent="-285750">
              <a:buFont typeface="Arial"/>
              <a:buChar char="•"/>
            </a:pPr>
            <a:r>
              <a:rPr lang="tr-TR" sz="2800" dirty="0">
                <a:ea typeface="+mn-lt"/>
                <a:cs typeface="+mn-lt"/>
              </a:rPr>
              <a:t>Eğer titreşim açısı belirlenen eşik değerini (</a:t>
            </a:r>
            <a:r>
              <a:rPr lang="tr-TR" sz="2800" dirty="0" err="1">
                <a:ea typeface="+mn-lt"/>
                <a:cs typeface="+mn-lt"/>
              </a:rPr>
              <a:t>Örn</a:t>
            </a:r>
            <a:r>
              <a:rPr lang="tr-TR" sz="2800" dirty="0">
                <a:ea typeface="+mn-lt"/>
                <a:cs typeface="+mn-lt"/>
              </a:rPr>
              <a:t>: 3 derece) aşarsa;</a:t>
            </a:r>
            <a:endParaRPr lang="tr-TR" sz="2800" dirty="0"/>
          </a:p>
          <a:p>
            <a:pPr marL="285750" indent="-285750">
              <a:buFont typeface="Arial"/>
              <a:buChar char="•"/>
            </a:pPr>
            <a:r>
              <a:rPr lang="tr-TR" sz="2800" dirty="0">
                <a:ea typeface="+mn-lt"/>
                <a:cs typeface="+mn-lt"/>
              </a:rPr>
              <a:t>OLED ekranda uyarı gösterilir.</a:t>
            </a:r>
            <a:endParaRPr lang="tr-TR" sz="2800" dirty="0"/>
          </a:p>
          <a:p>
            <a:pPr marL="285750" indent="-285750">
              <a:buFont typeface="Arial"/>
              <a:buChar char="•"/>
            </a:pPr>
            <a:r>
              <a:rPr lang="tr-TR" sz="2800" dirty="0">
                <a:ea typeface="+mn-lt"/>
                <a:cs typeface="+mn-lt"/>
              </a:rPr>
              <a:t>LED ve </a:t>
            </a:r>
            <a:r>
              <a:rPr lang="tr-TR" sz="2800" dirty="0" err="1">
                <a:ea typeface="+mn-lt"/>
                <a:cs typeface="+mn-lt"/>
              </a:rPr>
              <a:t>Buzzer</a:t>
            </a:r>
            <a:r>
              <a:rPr lang="tr-TR" sz="2800" dirty="0">
                <a:ea typeface="+mn-lt"/>
                <a:cs typeface="+mn-lt"/>
              </a:rPr>
              <a:t> aktif olur.</a:t>
            </a:r>
            <a:endParaRPr lang="tr-TR" sz="2800" dirty="0"/>
          </a:p>
          <a:p>
            <a:pPr marL="285750" indent="-285750">
              <a:buFont typeface="Arial"/>
              <a:buChar char="•"/>
            </a:pPr>
            <a:r>
              <a:rPr lang="tr-TR" sz="2800" dirty="0">
                <a:ea typeface="+mn-lt"/>
                <a:cs typeface="+mn-lt"/>
              </a:rPr>
              <a:t>Tanımlı e-posta adresine "Deprem Algılandı" uyarısı gönderilir.</a:t>
            </a:r>
            <a:endParaRPr lang="tr-TR" sz="2800" dirty="0"/>
          </a:p>
          <a:p>
            <a:pPr algn="l"/>
            <a:r>
              <a:rPr lang="tr-TR" sz="2800" dirty="0"/>
              <a:t>Metin eklemek için tıklayın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6AB8DB0-4C83-48BC-94EB-6962D59687FC}"/>
              </a:ext>
            </a:extLst>
          </p:cNvPr>
          <p:cNvSpPr txBox="1"/>
          <p:nvPr/>
        </p:nvSpPr>
        <p:spPr>
          <a:xfrm>
            <a:off x="7397292" y="3039195"/>
            <a:ext cx="4121062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tr-TR" sz="2800" b="1" dirty="0">
                <a:ea typeface="+mn-lt"/>
                <a:cs typeface="+mn-lt"/>
              </a:rPr>
              <a:t>Zamanlayıcı:</a:t>
            </a:r>
            <a:r>
              <a:rPr lang="tr-TR" sz="2800" dirty="0">
                <a:ea typeface="+mn-lt"/>
                <a:cs typeface="+mn-lt"/>
              </a:rPr>
              <a:t> E-posta </a:t>
            </a:r>
            <a:r>
              <a:rPr lang="tr-TR" sz="2800" dirty="0" err="1">
                <a:ea typeface="+mn-lt"/>
                <a:cs typeface="+mn-lt"/>
              </a:rPr>
              <a:t>spam'ini</a:t>
            </a:r>
            <a:r>
              <a:rPr lang="tr-TR" sz="2800" dirty="0">
                <a:ea typeface="+mn-lt"/>
                <a:cs typeface="+mn-lt"/>
              </a:rPr>
              <a:t> önlemek için son mailden 10 saniye geçip geçmediği kontrol edilir (Afiş akış diyagramına göre).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509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 descr="metin, ekran görüntüsü, yazı tipi, diyagra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672641B-FDD2-13DC-A96E-E878F59564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987" y="762000"/>
            <a:ext cx="3560024" cy="5824603"/>
          </a:xfrm>
          <a:prstGeom prst="rect">
            <a:avLst/>
          </a:prstGeom>
        </p:spPr>
      </p:pic>
      <p:pic>
        <p:nvPicPr>
          <p:cNvPr id="3" name="Resim 2" descr="metin, ekran görüntüsü, diyagram, yazı tipi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AFF2275-54F9-190D-5314-41B83671D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0971" y="761999"/>
            <a:ext cx="3716989" cy="5824605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AA3C5994-4476-44A4-D645-349B293280AC}"/>
              </a:ext>
            </a:extLst>
          </p:cNvPr>
          <p:cNvSpPr txBox="1"/>
          <p:nvPr/>
        </p:nvSpPr>
        <p:spPr>
          <a:xfrm>
            <a:off x="5768377" y="266017"/>
            <a:ext cx="138621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tr-TR" sz="2800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6A63F7E6-55CE-0643-6DF6-CC3F1518DE17}"/>
              </a:ext>
            </a:extLst>
          </p:cNvPr>
          <p:cNvSpPr txBox="1"/>
          <p:nvPr/>
        </p:nvSpPr>
        <p:spPr>
          <a:xfrm>
            <a:off x="1100364" y="2947107"/>
            <a:ext cx="2743199" cy="954107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tr-TR" sz="2800" b="1" dirty="0"/>
              <a:t>AKIŞ DİYAGRAMI</a:t>
            </a:r>
          </a:p>
        </p:txBody>
      </p:sp>
    </p:spTree>
    <p:extLst>
      <p:ext uri="{BB962C8B-B14F-4D97-AF65-F5344CB8AC3E}">
        <p14:creationId xmlns:p14="http://schemas.microsoft.com/office/powerpoint/2010/main" val="832529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DD35E1-04A0-F677-8592-F7C1818AC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1880" y="395605"/>
            <a:ext cx="9779000" cy="1325563"/>
          </a:xfrm>
        </p:spPr>
        <p:txBody>
          <a:bodyPr/>
          <a:lstStyle/>
          <a:p>
            <a:r>
              <a:rPr lang="tr-TR" dirty="0">
                <a:ea typeface="+mj-lt"/>
                <a:cs typeface="+mj-lt"/>
              </a:rPr>
              <a:t>Sonuç ve Gelecek Hedefleri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A8EF97-31FE-A41F-0665-F1869620D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tr-TR" b="1" dirty="0">
                <a:ea typeface="+mn-lt"/>
                <a:cs typeface="+mn-lt"/>
              </a:rPr>
              <a:t>Sonuç:</a:t>
            </a:r>
            <a:r>
              <a:rPr lang="tr-TR" dirty="0">
                <a:ea typeface="+mn-lt"/>
                <a:cs typeface="+mn-lt"/>
              </a:rPr>
              <a:t> VHİDS, hem engelli bireylerin güvenliğini sağlayan hem de hasta yakınlarına anlık bilgi veren, hayat kurtarıcı bir afet teknolojisi çözümüdür, [2].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Özetle:</a:t>
            </a:r>
            <a:r>
              <a:rPr lang="tr-TR" dirty="0">
                <a:ea typeface="+mn-lt"/>
                <a:cs typeface="+mn-lt"/>
              </a:rPr>
              <a:t> Düşük maliyetli, taşınabilir ve yüksek doğruluklu bir sistem geliştirilmiştir.</a:t>
            </a:r>
          </a:p>
          <a:p>
            <a:pPr marL="0" indent="0"/>
            <a:r>
              <a:rPr lang="tr-TR" b="1" dirty="0">
                <a:ea typeface="+mn-lt"/>
                <a:cs typeface="+mn-lt"/>
              </a:rPr>
              <a:t>Gelecek Hedefleri:</a:t>
            </a:r>
            <a:r>
              <a:rPr lang="tr-TR" dirty="0">
                <a:ea typeface="+mn-lt"/>
                <a:cs typeface="+mn-lt"/>
              </a:rPr>
              <a:t> </a:t>
            </a:r>
            <a:endParaRPr lang="tr-TR" dirty="0"/>
          </a:p>
          <a:p>
            <a:r>
              <a:rPr lang="tr-TR" dirty="0">
                <a:ea typeface="+mn-lt"/>
                <a:cs typeface="+mn-lt"/>
              </a:rPr>
              <a:t>Mobil uygulama entegrasyonu.</a:t>
            </a:r>
            <a:endParaRPr lang="tr-TR" dirty="0"/>
          </a:p>
          <a:p>
            <a:r>
              <a:rPr lang="tr-TR" dirty="0">
                <a:ea typeface="+mn-lt"/>
                <a:cs typeface="+mn-lt"/>
              </a:rPr>
              <a:t>Şarj edilebilir batarya ile tam taşınabilirlik.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62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3CFD03-116B-2CC9-1B82-C114D209B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80" y="325120"/>
            <a:ext cx="10995660" cy="62788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sz="3000" b="1" dirty="0"/>
              <a:t>                                                   </a:t>
            </a:r>
            <a:r>
              <a:rPr lang="tr-TR" sz="4000" b="1" dirty="0"/>
              <a:t>     Kaynakça</a:t>
            </a:r>
            <a:endParaRPr lang="tr-TR" sz="4000" dirty="0"/>
          </a:p>
          <a:p>
            <a:pPr marL="0" indent="0">
              <a:buNone/>
            </a:pPr>
            <a:endParaRPr lang="tr-TR" sz="4000" b="1" dirty="0">
              <a:ea typeface="+mn-lt"/>
              <a:cs typeface="+mn-lt"/>
            </a:endParaRPr>
          </a:p>
          <a:p>
            <a:pPr marL="285750" indent="-285750"/>
            <a:r>
              <a:rPr lang="tr-TR" sz="3000" dirty="0">
                <a:ea typeface="+mn-lt"/>
                <a:cs typeface="+mn-lt"/>
              </a:rPr>
              <a:t>[1] T. </a:t>
            </a:r>
            <a:r>
              <a:rPr lang="tr-TR" sz="3000" dirty="0" err="1">
                <a:ea typeface="+mn-lt"/>
                <a:cs typeface="+mn-lt"/>
              </a:rPr>
              <a:t>Miwa</a:t>
            </a:r>
            <a:r>
              <a:rPr lang="tr-TR" sz="3000" dirty="0">
                <a:ea typeface="+mn-lt"/>
                <a:cs typeface="+mn-lt"/>
              </a:rPr>
              <a:t> et al. (2021). "Post-</a:t>
            </a:r>
            <a:r>
              <a:rPr lang="tr-TR" sz="3000" dirty="0" err="1">
                <a:ea typeface="+mn-lt"/>
                <a:cs typeface="+mn-lt"/>
              </a:rPr>
              <a:t>earthquake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dizziness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syndrome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following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the</a:t>
            </a:r>
            <a:r>
              <a:rPr lang="tr-TR" sz="3000" dirty="0">
                <a:ea typeface="+mn-lt"/>
                <a:cs typeface="+mn-lt"/>
              </a:rPr>
              <a:t> 2016 </a:t>
            </a:r>
            <a:r>
              <a:rPr lang="tr-TR" sz="3000" dirty="0" err="1">
                <a:ea typeface="+mn-lt"/>
                <a:cs typeface="+mn-lt"/>
              </a:rPr>
              <a:t>Kumamoto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earthquakes</a:t>
            </a:r>
            <a:r>
              <a:rPr lang="tr-TR" sz="3000" dirty="0">
                <a:ea typeface="+mn-lt"/>
                <a:cs typeface="+mn-lt"/>
              </a:rPr>
              <a:t>". </a:t>
            </a:r>
            <a:r>
              <a:rPr lang="tr-TR" sz="3000" dirty="0" err="1">
                <a:ea typeface="+mn-lt"/>
                <a:cs typeface="+mn-lt"/>
              </a:rPr>
              <a:t>PLoS</a:t>
            </a:r>
            <a:r>
              <a:rPr lang="tr-TR" sz="3000" dirty="0">
                <a:ea typeface="+mn-lt"/>
                <a:cs typeface="+mn-lt"/>
              </a:rPr>
              <a:t> ONE, 16(8).</a:t>
            </a:r>
            <a:endParaRPr lang="tr-TR" dirty="0"/>
          </a:p>
          <a:p>
            <a:pPr marL="285750" indent="-285750"/>
            <a:r>
              <a:rPr lang="tr-TR" sz="3000" dirty="0">
                <a:ea typeface="+mn-lt"/>
                <a:cs typeface="+mn-lt"/>
              </a:rPr>
              <a:t>[2] UNISDR. (2015). "</a:t>
            </a:r>
            <a:r>
              <a:rPr lang="tr-TR" sz="3000" dirty="0" err="1">
                <a:ea typeface="+mn-lt"/>
                <a:cs typeface="+mn-lt"/>
              </a:rPr>
              <a:t>Sendai</a:t>
            </a:r>
            <a:r>
              <a:rPr lang="tr-TR" sz="3000" dirty="0">
                <a:ea typeface="+mn-lt"/>
                <a:cs typeface="+mn-lt"/>
              </a:rPr>
              <a:t> Framework </a:t>
            </a:r>
            <a:r>
              <a:rPr lang="tr-TR" sz="3000" dirty="0" err="1">
                <a:ea typeface="+mn-lt"/>
                <a:cs typeface="+mn-lt"/>
              </a:rPr>
              <a:t>for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Disaster</a:t>
            </a:r>
            <a:r>
              <a:rPr lang="tr-TR" sz="3000" dirty="0">
                <a:ea typeface="+mn-lt"/>
                <a:cs typeface="+mn-lt"/>
              </a:rPr>
              <a:t> Risk </a:t>
            </a:r>
            <a:r>
              <a:rPr lang="tr-TR" sz="3000" dirty="0" err="1">
                <a:ea typeface="+mn-lt"/>
                <a:cs typeface="+mn-lt"/>
              </a:rPr>
              <a:t>Reduction</a:t>
            </a:r>
            <a:r>
              <a:rPr lang="tr-TR" sz="3000" dirty="0">
                <a:ea typeface="+mn-lt"/>
                <a:cs typeface="+mn-lt"/>
              </a:rPr>
              <a:t> 2015-2030: </a:t>
            </a:r>
            <a:r>
              <a:rPr lang="tr-TR" sz="3000" dirty="0" err="1">
                <a:ea typeface="+mn-lt"/>
                <a:cs typeface="+mn-lt"/>
              </a:rPr>
              <a:t>Disability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Inclusion</a:t>
            </a:r>
            <a:r>
              <a:rPr lang="tr-TR" sz="3000" dirty="0">
                <a:ea typeface="+mn-lt"/>
                <a:cs typeface="+mn-lt"/>
              </a:rPr>
              <a:t>".</a:t>
            </a:r>
            <a:endParaRPr lang="tr-TR" dirty="0"/>
          </a:p>
          <a:p>
            <a:pPr marL="285750" indent="-285750"/>
            <a:r>
              <a:rPr lang="tr-TR" sz="3000" dirty="0">
                <a:ea typeface="+mn-lt"/>
                <a:cs typeface="+mn-lt"/>
              </a:rPr>
              <a:t>[3] V. </a:t>
            </a:r>
            <a:r>
              <a:rPr lang="tr-TR" sz="3000" dirty="0" err="1">
                <a:ea typeface="+mn-lt"/>
                <a:cs typeface="+mn-lt"/>
              </a:rPr>
              <a:t>Cascone</a:t>
            </a:r>
            <a:r>
              <a:rPr lang="tr-TR" sz="3000" dirty="0">
                <a:ea typeface="+mn-lt"/>
                <a:cs typeface="+mn-lt"/>
              </a:rPr>
              <a:t> et al. (2021). "Small </a:t>
            </a:r>
            <a:r>
              <a:rPr lang="tr-TR" sz="3000" dirty="0" err="1">
                <a:ea typeface="+mn-lt"/>
                <a:cs typeface="+mn-lt"/>
              </a:rPr>
              <a:t>Local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Earthquake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Detection</a:t>
            </a:r>
            <a:r>
              <a:rPr lang="tr-TR" sz="3000" dirty="0">
                <a:ea typeface="+mn-lt"/>
                <a:cs typeface="+mn-lt"/>
              </a:rPr>
              <a:t> Using </a:t>
            </a:r>
            <a:r>
              <a:rPr lang="tr-TR" sz="3000" dirty="0" err="1">
                <a:ea typeface="+mn-lt"/>
                <a:cs typeface="+mn-lt"/>
              </a:rPr>
              <a:t>Low-Cost</a:t>
            </a:r>
            <a:r>
              <a:rPr lang="tr-TR" sz="3000" dirty="0">
                <a:ea typeface="+mn-lt"/>
                <a:cs typeface="+mn-lt"/>
              </a:rPr>
              <a:t> MEMS </a:t>
            </a:r>
            <a:r>
              <a:rPr lang="tr-TR" sz="3000" dirty="0" err="1">
                <a:ea typeface="+mn-lt"/>
                <a:cs typeface="+mn-lt"/>
              </a:rPr>
              <a:t>Accelerometers</a:t>
            </a:r>
            <a:r>
              <a:rPr lang="tr-TR" sz="3000" dirty="0">
                <a:ea typeface="+mn-lt"/>
                <a:cs typeface="+mn-lt"/>
              </a:rPr>
              <a:t>". </a:t>
            </a:r>
            <a:r>
              <a:rPr lang="tr-TR" sz="3000" dirty="0" err="1">
                <a:ea typeface="+mn-lt"/>
                <a:cs typeface="+mn-lt"/>
              </a:rPr>
              <a:t>The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Seismic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Record</a:t>
            </a:r>
            <a:r>
              <a:rPr lang="tr-TR" sz="3000" dirty="0">
                <a:ea typeface="+mn-lt"/>
                <a:cs typeface="+mn-lt"/>
              </a:rPr>
              <a:t>.</a:t>
            </a:r>
            <a:endParaRPr lang="tr-TR" dirty="0"/>
          </a:p>
          <a:p>
            <a:pPr marL="285750" indent="-285750"/>
            <a:r>
              <a:rPr lang="tr-TR" sz="3000" dirty="0">
                <a:ea typeface="+mn-lt"/>
                <a:cs typeface="+mn-lt"/>
              </a:rPr>
              <a:t>[4] </a:t>
            </a:r>
            <a:r>
              <a:rPr lang="tr-TR" sz="3000" dirty="0" err="1">
                <a:ea typeface="+mn-lt"/>
                <a:cs typeface="+mn-lt"/>
              </a:rPr>
              <a:t>Espressif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Systems</a:t>
            </a:r>
            <a:r>
              <a:rPr lang="tr-TR" sz="3000" dirty="0">
                <a:ea typeface="+mn-lt"/>
                <a:cs typeface="+mn-lt"/>
              </a:rPr>
              <a:t>. (2024). "ESP32 Series </a:t>
            </a:r>
            <a:r>
              <a:rPr lang="tr-TR" sz="3000" dirty="0" err="1">
                <a:ea typeface="+mn-lt"/>
                <a:cs typeface="+mn-lt"/>
              </a:rPr>
              <a:t>Datasheet</a:t>
            </a:r>
            <a:r>
              <a:rPr lang="tr-TR" sz="3000" dirty="0">
                <a:ea typeface="+mn-lt"/>
                <a:cs typeface="+mn-lt"/>
              </a:rPr>
              <a:t>".</a:t>
            </a:r>
            <a:endParaRPr lang="tr-TR" dirty="0"/>
          </a:p>
          <a:p>
            <a:pPr marL="285750" indent="-285750"/>
            <a:r>
              <a:rPr lang="tr-TR" sz="3000" dirty="0">
                <a:ea typeface="+mn-lt"/>
                <a:cs typeface="+mn-lt"/>
              </a:rPr>
              <a:t>[5] S. Abdullah et al. (2023). "</a:t>
            </a:r>
            <a:r>
              <a:rPr lang="tr-TR" sz="3000" dirty="0" err="1">
                <a:ea typeface="+mn-lt"/>
                <a:cs typeface="+mn-lt"/>
              </a:rPr>
              <a:t>IoT-Based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Disaster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Alert</a:t>
            </a:r>
            <a:r>
              <a:rPr lang="tr-TR" sz="3000" dirty="0">
                <a:ea typeface="+mn-lt"/>
                <a:cs typeface="+mn-lt"/>
              </a:rPr>
              <a:t> </a:t>
            </a:r>
            <a:r>
              <a:rPr lang="tr-TR" sz="3000" dirty="0" err="1">
                <a:ea typeface="+mn-lt"/>
                <a:cs typeface="+mn-lt"/>
              </a:rPr>
              <a:t>System</a:t>
            </a:r>
            <a:r>
              <a:rPr lang="tr-TR" sz="3000" dirty="0">
                <a:ea typeface="+mn-lt"/>
                <a:cs typeface="+mn-lt"/>
              </a:rPr>
              <a:t> Using MPU6050 </a:t>
            </a:r>
            <a:r>
              <a:rPr lang="tr-TR" sz="3000" dirty="0" err="1">
                <a:ea typeface="+mn-lt"/>
                <a:cs typeface="+mn-lt"/>
              </a:rPr>
              <a:t>and</a:t>
            </a:r>
            <a:r>
              <a:rPr lang="tr-TR" sz="3000" dirty="0">
                <a:ea typeface="+mn-lt"/>
                <a:cs typeface="+mn-lt"/>
              </a:rPr>
              <a:t> ESP32".</a:t>
            </a:r>
            <a:endParaRPr lang="tr-TR" dirty="0"/>
          </a:p>
          <a:p>
            <a:pPr marL="0" indent="0">
              <a:buNone/>
            </a:pPr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1709369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716</Words>
  <Application>Microsoft Office PowerPoint</Application>
  <PresentationFormat>Geniş ekran</PresentationFormat>
  <Paragraphs>67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VERTİGO HASTALARI İÇİN DEPREM SENSÖRÜ (VHİDS)</vt:lpstr>
      <vt:lpstr>VHİDS NEDİR?</vt:lpstr>
      <vt:lpstr>Problemin Tanımı ve Mevcut Durum</vt:lpstr>
      <vt:lpstr>Projenin Amacı ve Çözüm</vt:lpstr>
      <vt:lpstr>Sistem Mimarisi ve Donanım</vt:lpstr>
      <vt:lpstr>Yazılım Algoritması ve Çalışma Prensibi</vt:lpstr>
      <vt:lpstr>PowerPoint Sunusu</vt:lpstr>
      <vt:lpstr>Sonuç ve Gelecek Hedefleri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Alparslan SATI</dc:creator>
  <cp:lastModifiedBy>Alparslan SATI</cp:lastModifiedBy>
  <cp:revision>164</cp:revision>
  <cp:lastPrinted>2025-12-03T08:12:22Z</cp:lastPrinted>
  <dcterms:created xsi:type="dcterms:W3CDTF">2025-12-03T05:54:39Z</dcterms:created>
  <dcterms:modified xsi:type="dcterms:W3CDTF">2025-12-09T18:05:39Z</dcterms:modified>
</cp:coreProperties>
</file>