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7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FE7884-AEBD-1F11-8FCA-676E2C83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B0E5E45-2220-7084-E6FD-688197FA8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FF6E35-F606-70D0-3AEE-82C7FDD0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0052B-BC49-5B1E-07D1-632D4B78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FEE15B-DBDF-EAB8-E30B-99F64702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15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82E0B2-7E35-D61A-3654-05C3E152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E84824-F933-8139-1ACA-829D217FE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895EDE-4157-5A32-36F9-9427E9D9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F3A45D-8A2A-A10E-8A71-FF48DC45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31AE7E-4BC9-FDFA-114A-98221523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5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992F1F-174B-303C-7C91-1CA2CEDCE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E06435-FFAA-8BE9-39CA-3B0F3EBAA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5F8E2B-5FF3-7CDD-3E28-D157317B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D90563-FF37-13DE-CE4E-3EFE6F75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CBAD64-8DA0-2C75-5CAB-BEE9C9A1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5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E2DB2A-9552-BF3F-D375-12589C45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89177F-DF2A-936D-E4DF-ED5F4505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37C79C6-F372-EAB0-172B-C25D89A1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D8A76B-2527-4E3D-4D3A-60C334F2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3BBDC7-381C-C759-B246-9BB4FF11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31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270B23-66BD-040A-2E9E-17381446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D249C8-C58D-84A5-0619-775E7DCC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BC3EC2-5DD8-96A2-C77B-77AC2ACB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C06F52-B06B-EA20-C330-FA3F1830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E9F3D5-30E2-2D5F-8313-E24412AD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7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B80C77-D56F-AA4B-9401-E80AA230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998965-D603-B553-76AB-9A33E52F1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BAFBF76-A83E-5C4E-9F53-D6D35B10D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BF5881B-2ED0-8292-D46D-78C75DD9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14A261-3A25-E611-9EF1-19FD5D94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8E1179-305A-F8EF-5455-392FC320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47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50BD0C-27AF-32D4-8C61-C541354A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42BB06-2F48-1B94-DA59-35B83168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91EF98-7C43-B911-F733-2A2E8944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7A7A562-C87E-4ECC-F1F2-206C72FC7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F914C28-8CA2-4A51-6C8B-A9A92A359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E667321-0004-FC57-B9AC-625363A3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9711093-8C0D-24A2-5696-778ABA39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C16ED20-787B-59E5-1F1F-5CB1761E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88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E34405-D012-4A7D-CB81-A1ED35D3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51EF344-1733-CAE1-5109-5ECC1B58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A4744E0-BA2D-4FFE-FC5E-7332CAF8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D0A85D9-C29C-DA36-DB80-21B9D586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77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2145E29-08D3-4CB4-55F7-C060631E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600BFF-1421-0895-6699-552C9E0F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5C6947-8454-B341-7393-F129ADD6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4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2935E3-8F00-3224-E8E7-E0CB859D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C9DD70-0B3F-90D1-2008-2189DA44C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2DED85-DE2E-7EEF-9791-BDD0C346A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4BE247-6CD8-928B-183D-80E68A5A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DCF55F-BB32-F3AE-9AF7-92EA18C7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7EF5085-C043-DFD8-CC78-640694E9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69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67E267-9BEC-C389-328E-F65403CF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0499A0E-29B6-98AD-708C-ABA31F8DF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4BC5A7-6603-8ECD-538C-834917D59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A43ADE-F8E4-00D6-BC3E-FDB2BE58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75B1B9D-59A3-DAD7-CC32-96A46884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182E00B-7635-C518-25BA-F832F26F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83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3B47C3-836F-75FB-8CD2-69A9504D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6C7C9C-9772-3BA8-B094-B423F8FA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21F193-F0FA-C505-EB5C-5DD2F9D11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820837-827A-41C1-BA25-C3E4D2BEE265}" type="datetimeFigureOut">
              <a:rPr lang="tr-TR" smtClean="0"/>
              <a:t>10.12.2025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B668FC-31ED-14C6-A497-150FBA14E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CDEF67-CD83-883E-4ACD-9ECAA6D2C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9AD7B-43F9-4AE4-B349-DD4B85E92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8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C9817-4F04-7BEE-ED80-7219569C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439" y="230512"/>
            <a:ext cx="8422640" cy="2674374"/>
          </a:xfrm>
        </p:spPr>
        <p:txBody>
          <a:bodyPr>
            <a:normAutofit/>
          </a:bodyPr>
          <a:lstStyle/>
          <a:p>
            <a:r>
              <a:rPr lang="tr-TR" dirty="0"/>
              <a:t>Bağımsız Uzun Menzilli Kablosuz </a:t>
            </a:r>
            <a:br>
              <a:rPr lang="tr-TR" dirty="0"/>
            </a:br>
            <a:r>
              <a:rPr lang="tr-TR" dirty="0"/>
              <a:t>Haberleşme Sistemi</a:t>
            </a:r>
          </a:p>
        </p:txBody>
      </p:sp>
      <p:pic>
        <p:nvPicPr>
          <p:cNvPr id="13" name="Resim 12" descr="amblem, logo, simge, sembol, dair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E602BC9-F91B-1B66-458A-38C5D0B81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4" y="230512"/>
            <a:ext cx="1137534" cy="101530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CAE48BF-B832-A53C-F86E-2DA4683E3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9" y="3166533"/>
            <a:ext cx="4365520" cy="3205009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FA6B38B8-C2E5-6FAE-49F2-5B34B80C2A5B}"/>
              </a:ext>
            </a:extLst>
          </p:cNvPr>
          <p:cNvSpPr txBox="1"/>
          <p:nvPr/>
        </p:nvSpPr>
        <p:spPr>
          <a:xfrm>
            <a:off x="5938683" y="3476444"/>
            <a:ext cx="436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       HAZIRLAYAN</a:t>
            </a:r>
          </a:p>
          <a:p>
            <a:r>
              <a:rPr lang="tr-TR" sz="2400" b="1" dirty="0"/>
              <a:t>BERKAN GÜLTEKİN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DED1ED5-754F-D882-707B-A2C9D3471281}"/>
              </a:ext>
            </a:extLst>
          </p:cNvPr>
          <p:cNvSpPr txBox="1"/>
          <p:nvPr/>
        </p:nvSpPr>
        <p:spPr>
          <a:xfrm>
            <a:off x="5633883" y="4878999"/>
            <a:ext cx="497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                 KURUM</a:t>
            </a:r>
          </a:p>
          <a:p>
            <a:r>
              <a:rPr lang="tr-TR" sz="2400" b="1" dirty="0"/>
              <a:t>       EGE ÜNİVERSİTESİ</a:t>
            </a:r>
          </a:p>
          <a:p>
            <a:r>
              <a:rPr lang="tr-TR" sz="2400" b="1" dirty="0"/>
              <a:t> MESLEK YÜKSEKOKULU</a:t>
            </a:r>
          </a:p>
        </p:txBody>
      </p:sp>
    </p:spTree>
    <p:extLst>
      <p:ext uri="{BB962C8B-B14F-4D97-AF65-F5344CB8AC3E}">
        <p14:creationId xmlns:p14="http://schemas.microsoft.com/office/powerpoint/2010/main" val="429061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82262-A0E1-4BFA-1305-35B615B2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649A08-80F9-0A96-AA67-34F8DBFB9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E POSTA</a:t>
            </a:r>
          </a:p>
          <a:p>
            <a:r>
              <a:rPr lang="tr-TR" b="1" dirty="0"/>
              <a:t>gultekinberkan1@gmail.com</a:t>
            </a:r>
          </a:p>
        </p:txBody>
      </p:sp>
    </p:spTree>
    <p:extLst>
      <p:ext uri="{BB962C8B-B14F-4D97-AF65-F5344CB8AC3E}">
        <p14:creationId xmlns:p14="http://schemas.microsoft.com/office/powerpoint/2010/main" val="122090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520B10-F5FA-1919-C220-98DA26E6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193039"/>
            <a:ext cx="7494639" cy="975995"/>
          </a:xfrm>
        </p:spPr>
        <p:txBody>
          <a:bodyPr>
            <a:normAutofit/>
          </a:bodyPr>
          <a:lstStyle/>
          <a:p>
            <a:r>
              <a:rPr lang="tr-TR" dirty="0"/>
              <a:t>P2P HABERLEŞME 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02C489-1BC2-FCC6-DEE0-A7DCD4A7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24" y="1018365"/>
            <a:ext cx="9406477" cy="120205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/>
              <a:t>Bu proje; GSM operatörleri, uydu veya internet altyapısına ihtiyaç duymadan, iki nokta arasında </a:t>
            </a:r>
            <a:r>
              <a:rPr lang="tr-TR" b="1" dirty="0"/>
              <a:t>uzun menzilli</a:t>
            </a:r>
            <a:r>
              <a:rPr lang="tr-TR" dirty="0"/>
              <a:t> ve </a:t>
            </a:r>
            <a:r>
              <a:rPr lang="tr-TR" b="1" dirty="0"/>
              <a:t>güvenilir</a:t>
            </a:r>
            <a:r>
              <a:rPr lang="tr-TR" dirty="0"/>
              <a:t> veri transferi sağlayan kablosuz bir haberleşme sistemidir.</a:t>
            </a:r>
            <a:r>
              <a:rPr lang="tr-TR" b="1" dirty="0"/>
              <a:t> [5]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8C63D23-48E6-C435-06D5-06CF29C04E92}"/>
              </a:ext>
            </a:extLst>
          </p:cNvPr>
          <p:cNvSpPr txBox="1"/>
          <p:nvPr/>
        </p:nvSpPr>
        <p:spPr>
          <a:xfrm>
            <a:off x="347124" y="2426279"/>
            <a:ext cx="10822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/>
              <a:t>Tam Bağımsız Yapı: </a:t>
            </a:r>
            <a:r>
              <a:rPr lang="tr-TR" sz="2800" dirty="0"/>
              <a:t>Herhangi bir operatör ağına veya </a:t>
            </a:r>
            <a:r>
              <a:rPr lang="tr-TR" sz="2800" dirty="0" err="1"/>
              <a:t>Wi</a:t>
            </a:r>
            <a:r>
              <a:rPr lang="tr-TR" sz="2800" dirty="0"/>
              <a:t>-Fi bağlantısına gerek duymadan, afet durumlarında bile kesintisiz iletişim </a:t>
            </a:r>
            <a:r>
              <a:rPr lang="tr-TR" sz="2800" dirty="0" err="1"/>
              <a:t>sağlar.Uzun</a:t>
            </a:r>
            <a:r>
              <a:rPr lang="tr-TR" sz="2800" dirty="0"/>
              <a:t> Menzilli İletişim: Standart modüller yerine güçlendirici (PA+LNA) entegreli </a:t>
            </a:r>
            <a:r>
              <a:rPr lang="tr-TR" sz="2800" b="1" dirty="0"/>
              <a:t>NRF24L01</a:t>
            </a:r>
            <a:r>
              <a:rPr lang="tr-TR" sz="2800" dirty="0"/>
              <a:t> kullanılarak kapsama alanı maksimize </a:t>
            </a:r>
            <a:r>
              <a:rPr lang="tr-TR" sz="2800" dirty="0" err="1"/>
              <a:t>edilmiştir.Çift</a:t>
            </a:r>
            <a:r>
              <a:rPr lang="tr-TR" sz="2800" dirty="0"/>
              <a:t> Yönlü Haberleşme </a:t>
            </a:r>
            <a:r>
              <a:rPr lang="tr-TR" sz="2800" b="1" dirty="0"/>
              <a:t>(</a:t>
            </a:r>
            <a:r>
              <a:rPr lang="tr-TR" sz="2800" b="1" dirty="0" err="1"/>
              <a:t>Transceiver</a:t>
            </a:r>
            <a:r>
              <a:rPr lang="tr-TR" sz="2800" b="1" dirty="0"/>
              <a:t>): </a:t>
            </a:r>
            <a:r>
              <a:rPr lang="tr-TR" sz="2800" dirty="0"/>
              <a:t>Sistemdeki iki cihaz da hem alıcı hem verici olarak çalışarak karşılıklı metin transferine olanak </a:t>
            </a:r>
            <a:r>
              <a:rPr lang="tr-TR" sz="2800" dirty="0" err="1"/>
              <a:t>tanır.</a:t>
            </a:r>
            <a:r>
              <a:rPr lang="tr-TR" sz="2800" b="1" dirty="0" err="1"/>
              <a:t>Entegre</a:t>
            </a:r>
            <a:r>
              <a:rPr lang="tr-TR" sz="2800" b="1" dirty="0"/>
              <a:t> Arayüz: </a:t>
            </a:r>
            <a:r>
              <a:rPr lang="tr-TR" sz="2800" dirty="0"/>
              <a:t>Kullanıcıdan metin girişi için </a:t>
            </a:r>
            <a:r>
              <a:rPr lang="tr-TR" sz="2800" dirty="0" err="1"/>
              <a:t>Keypad</a:t>
            </a:r>
            <a:r>
              <a:rPr lang="tr-TR" sz="2800" dirty="0"/>
              <a:t>, anlık mesaj ve durum takibi için </a:t>
            </a:r>
            <a:r>
              <a:rPr lang="tr-TR" sz="2800" b="1" dirty="0"/>
              <a:t>OLED</a:t>
            </a:r>
            <a:r>
              <a:rPr lang="tr-TR" sz="2800" dirty="0"/>
              <a:t> ekran kullanılarak kullanıcı dostu bir yapı oluşturulmuştur.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134BD0-63F8-AF87-4ED7-498A71A6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99" y="511802"/>
            <a:ext cx="1914477" cy="19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7062A3-E0DC-D305-A2D6-6FE7CB02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5" y="163066"/>
            <a:ext cx="8972496" cy="752475"/>
          </a:xfrm>
        </p:spPr>
        <p:txBody>
          <a:bodyPr>
            <a:normAutofit/>
          </a:bodyPr>
          <a:lstStyle/>
          <a:p>
            <a:r>
              <a:rPr lang="tr-TR" sz="3200" dirty="0"/>
              <a:t>PROBLEMİN TANIMI VE PROJENİN AMACI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429F9B6-9334-ACCB-3B03-253627D69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7143" y="638542"/>
            <a:ext cx="87994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sz="1800" b="1" dirty="0"/>
              <a:t>Mevcut Sorun:</a:t>
            </a:r>
            <a:r>
              <a:rPr lang="tr-TR" sz="1800" dirty="0"/>
              <a:t> Afet durumlarında (deprem, sel vb.) veya kırsal alanlarda, mevcut iletişim altyapılarının (GSM, İnternet) yetersiz kalması veya tamamen çökmesi sonucu haberleşmenin kesilmesi.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B20341F-0DBA-3228-68C6-715CA9F4C8E3}"/>
              </a:ext>
            </a:extLst>
          </p:cNvPr>
          <p:cNvSpPr txBox="1"/>
          <p:nvPr/>
        </p:nvSpPr>
        <p:spPr>
          <a:xfrm>
            <a:off x="427143" y="1685820"/>
            <a:ext cx="7084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Risk:</a:t>
            </a:r>
            <a:r>
              <a:rPr lang="tr-TR" dirty="0"/>
              <a:t> Hayati bilgi akışının durması ve koordinasyon eksikliği. (Afetlerde iletişim altyapısının %70’ten fazlası ilk 24 saatte devre dışı kalmaktadır). </a:t>
            </a:r>
            <a:r>
              <a:rPr lang="tr-TR" b="1" dirty="0"/>
              <a:t>[6]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CE0D1A-15C8-7C52-7ABC-BD385EB04DE7}"/>
              </a:ext>
            </a:extLst>
          </p:cNvPr>
          <p:cNvSpPr txBox="1"/>
          <p:nvPr/>
        </p:nvSpPr>
        <p:spPr>
          <a:xfrm>
            <a:off x="373626" y="2782669"/>
            <a:ext cx="91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Çözümümüz:</a:t>
            </a:r>
            <a:r>
              <a:rPr lang="tr-TR" dirty="0"/>
              <a:t> İnternet veya GSM şebekesine ihtiyaç duymadan, kendi bağımsız ağını oluşturan, </a:t>
            </a:r>
            <a:r>
              <a:rPr lang="tr-TR" b="1" dirty="0"/>
              <a:t>uzun menzilli</a:t>
            </a:r>
            <a:r>
              <a:rPr lang="tr-TR" dirty="0"/>
              <a:t> ve </a:t>
            </a:r>
            <a:r>
              <a:rPr lang="tr-TR" b="1" dirty="0"/>
              <a:t>taşınabilir</a:t>
            </a:r>
            <a:r>
              <a:rPr lang="tr-TR" dirty="0"/>
              <a:t> bir haberleşme sistemi geliştirmek.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2AA224B-3C7E-D17E-FE7F-59474BF70665}"/>
              </a:ext>
            </a:extLst>
          </p:cNvPr>
          <p:cNvSpPr txBox="1"/>
          <p:nvPr/>
        </p:nvSpPr>
        <p:spPr>
          <a:xfrm>
            <a:off x="427143" y="360251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HEDEF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2B67B56-CCC0-8084-C145-929B103F1968}"/>
              </a:ext>
            </a:extLst>
          </p:cNvPr>
          <p:cNvSpPr txBox="1"/>
          <p:nvPr/>
        </p:nvSpPr>
        <p:spPr>
          <a:xfrm>
            <a:off x="427143" y="4095799"/>
            <a:ext cx="7084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Standart modüller yerine PA+LNA (Güçlendirici ve Anten) kullanarak iletişim menzilini maksimize etmek ve sinyal kalitesini </a:t>
            </a:r>
            <a:r>
              <a:rPr lang="tr-TR" dirty="0" err="1"/>
              <a:t>artırmak.Afet</a:t>
            </a:r>
            <a:r>
              <a:rPr lang="tr-TR" dirty="0"/>
              <a:t> anında kurtarma ekipleri veya siviller için kesintisiz, eşler arası (Peer-</a:t>
            </a:r>
            <a:r>
              <a:rPr lang="tr-TR" dirty="0" err="1"/>
              <a:t>to</a:t>
            </a:r>
            <a:r>
              <a:rPr lang="tr-TR" dirty="0"/>
              <a:t>-Peer) güvenli bir metin iletişim hattı sağlamak.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1282BD1-2FE3-52ED-964A-76A51DF51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89" y="3586767"/>
            <a:ext cx="4199076" cy="27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3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A9BF3B-65EC-FA6A-5E2D-FA20A994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8" y="208793"/>
            <a:ext cx="4465320" cy="864235"/>
          </a:xfrm>
        </p:spPr>
        <p:txBody>
          <a:bodyPr>
            <a:normAutofit/>
          </a:bodyPr>
          <a:lstStyle/>
          <a:p>
            <a:r>
              <a:rPr lang="tr-TR" sz="3200" dirty="0"/>
              <a:t>NEDEN BU SİSTEM?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536A82-6021-5E87-6DF5-047F4B1F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8" y="1312326"/>
            <a:ext cx="7989201" cy="40659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sz="2000" b="1" dirty="0"/>
              <a:t>Piyasadaki Eksikler:</a:t>
            </a:r>
            <a:r>
              <a:rPr lang="tr-TR" sz="2000" dirty="0"/>
              <a:t> ❌ Standart kablosuz modüllerin sinyal gücü zayıftır ve iletişim menzili kısıtlıdır.</a:t>
            </a:r>
          </a:p>
          <a:p>
            <a:pPr marL="0" indent="0" algn="just">
              <a:buNone/>
            </a:pPr>
            <a:r>
              <a:rPr lang="tr-TR" sz="2000" dirty="0"/>
              <a:t> ❌ Mevcut iletişim araçları (Cep telefonları), afet durumlarında altyapıların çökmesiyle (%70 oranında) devre dışı kalır.</a:t>
            </a:r>
          </a:p>
          <a:p>
            <a:pPr marL="0" indent="0" algn="just">
              <a:buNone/>
            </a:pPr>
            <a:r>
              <a:rPr lang="tr-TR" sz="2000" dirty="0"/>
              <a:t>❌ Profesyonel alternatifler (Uydu telefonları vb.) yüksek maliyetlidir ve her an erişilebilir değildir.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b="1" dirty="0"/>
              <a:t>Sistemin Farkı:</a:t>
            </a:r>
            <a:r>
              <a:rPr lang="tr-TR" sz="2000" dirty="0"/>
              <a:t> ✔ </a:t>
            </a:r>
            <a:r>
              <a:rPr lang="tr-TR" sz="2000" b="1" dirty="0"/>
              <a:t>PA + LNA Teknolojisi:</a:t>
            </a:r>
            <a:r>
              <a:rPr lang="tr-TR" sz="2000" dirty="0"/>
              <a:t> Entegre güçlendirici ve anten sayesinde standart modüllere göre menzil maksimize edilmiştir.</a:t>
            </a:r>
          </a:p>
          <a:p>
            <a:pPr marL="0" indent="0" algn="just">
              <a:buNone/>
            </a:pPr>
            <a:r>
              <a:rPr lang="tr-TR" sz="2000" dirty="0"/>
              <a:t> ✔ </a:t>
            </a:r>
            <a:r>
              <a:rPr lang="tr-TR" sz="2000" b="1" dirty="0"/>
              <a:t>Tam Bağımsızlık:</a:t>
            </a:r>
            <a:r>
              <a:rPr lang="tr-TR" sz="2000" dirty="0"/>
              <a:t> İnternet veya GSM operatörüne ihtiyaç duymadan, eşler arası (Peer-</a:t>
            </a:r>
            <a:r>
              <a:rPr lang="tr-TR" sz="2000" dirty="0" err="1"/>
              <a:t>to</a:t>
            </a:r>
            <a:r>
              <a:rPr lang="tr-TR" sz="2000" dirty="0"/>
              <a:t>-Peer) güvenli iletişim sağlar.</a:t>
            </a:r>
          </a:p>
          <a:p>
            <a:pPr marL="0" indent="0" algn="just">
              <a:buNone/>
            </a:pPr>
            <a:r>
              <a:rPr lang="tr-TR" sz="2000" dirty="0"/>
              <a:t> ✔ </a:t>
            </a:r>
            <a:r>
              <a:rPr lang="tr-TR" sz="2000" b="1" dirty="0"/>
              <a:t>Ekonomik Çözüm:</a:t>
            </a:r>
            <a:r>
              <a:rPr lang="tr-TR" sz="2000" dirty="0"/>
              <a:t> Düşük maliyetli donanım ile afet anında herkesin kullanabileceği bir ağ oluşturur.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80D064-C85F-5EC5-4D40-E4FB6BA44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21" y="670911"/>
            <a:ext cx="3165987" cy="50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6ED917-538C-5E56-7A66-A640E9AE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16" y="163870"/>
            <a:ext cx="6165482" cy="711201"/>
          </a:xfrm>
        </p:spPr>
        <p:txBody>
          <a:bodyPr>
            <a:normAutofit/>
          </a:bodyPr>
          <a:lstStyle/>
          <a:p>
            <a:r>
              <a:rPr lang="tr-TR" sz="3200" dirty="0"/>
              <a:t>SİSTEM MİMARİSİ VE DONANIM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9B4B0E-AA9C-3292-AA99-7D86961E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16" y="1013153"/>
            <a:ext cx="9382760" cy="2939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b="1" dirty="0"/>
              <a:t>Ana Kontrolcü</a:t>
            </a:r>
            <a:r>
              <a:rPr lang="tr-TR" sz="1800" dirty="0"/>
              <a:t>: ESP32-WROOM-32 (Çift çekirdekli mimarisi ve zengin GPIO desteği ile sistemin merkezi yönetimini sağlar ). </a:t>
            </a:r>
            <a:r>
              <a:rPr lang="tr-TR" sz="1800" b="1" dirty="0"/>
              <a:t>[1]</a:t>
            </a:r>
          </a:p>
          <a:p>
            <a:pPr marL="0" indent="0" algn="just">
              <a:buNone/>
            </a:pPr>
            <a:r>
              <a:rPr lang="tr-TR" sz="1800" b="1" dirty="0"/>
              <a:t>Kablosuz İletişim:</a:t>
            </a:r>
            <a:r>
              <a:rPr lang="tr-TR" sz="1800" dirty="0"/>
              <a:t> NRF24L01 + PA/LNA (Standart modüller yerine, entegre güçlendirici (PA) ve düşük gürültü </a:t>
            </a:r>
            <a:r>
              <a:rPr lang="tr-TR" sz="1800" dirty="0" err="1"/>
              <a:t>amplifikatörlü</a:t>
            </a:r>
            <a:r>
              <a:rPr lang="tr-TR" sz="1800" dirty="0"/>
              <a:t> (LNA) model kullanılarak uzun menzilli veri aktarımı hedeflenmiştir ).</a:t>
            </a:r>
            <a:r>
              <a:rPr lang="tr-TR" sz="1800" b="1" dirty="0"/>
              <a:t> [2]</a:t>
            </a:r>
            <a:endParaRPr lang="tr-TR" sz="1800" dirty="0"/>
          </a:p>
          <a:p>
            <a:pPr marL="0" indent="0" algn="just">
              <a:buNone/>
            </a:pPr>
            <a:r>
              <a:rPr lang="tr-TR" sz="1800" b="1" dirty="0"/>
              <a:t>Veri Giriş Arayüzü:</a:t>
            </a:r>
            <a:r>
              <a:rPr lang="tr-TR" sz="1800" dirty="0"/>
              <a:t> 4x4 Matris </a:t>
            </a:r>
            <a:r>
              <a:rPr lang="tr-TR" sz="1800" dirty="0" err="1"/>
              <a:t>Keypad</a:t>
            </a:r>
            <a:r>
              <a:rPr lang="tr-TR" sz="1800" dirty="0"/>
              <a:t> (Kullanıcıdan alınan metin verilerinin sisteme girilmesini sağlar ).</a:t>
            </a:r>
          </a:p>
          <a:p>
            <a:pPr marL="0" indent="0" algn="just">
              <a:buNone/>
            </a:pPr>
            <a:r>
              <a:rPr lang="tr-TR" sz="1800" b="1" dirty="0"/>
              <a:t>Görüntüleme Birimi:</a:t>
            </a:r>
            <a:r>
              <a:rPr lang="tr-TR" sz="1800" dirty="0"/>
              <a:t> OLED Ekran (I2C protokolü ile çalışır; gönderilen ve alınan mesajlar durum bilgisiyle birlikte anlık olarak görüntülenir ). </a:t>
            </a:r>
            <a:r>
              <a:rPr lang="tr-TR" sz="1800" b="1" dirty="0"/>
              <a:t>[4]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6DE2F86-BECE-B7A0-D7BE-5D3021BE0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2" y="3813312"/>
            <a:ext cx="9466175" cy="27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F6EABD-A876-22B4-46BD-4B3FB0CE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89" y="109973"/>
            <a:ext cx="8124559" cy="752179"/>
          </a:xfrm>
        </p:spPr>
        <p:txBody>
          <a:bodyPr>
            <a:normAutofit/>
          </a:bodyPr>
          <a:lstStyle/>
          <a:p>
            <a:r>
              <a:rPr lang="tr-TR" sz="3200" dirty="0"/>
              <a:t>YAZILIM ALGORİTMASI VE ÇALIŞMA MANTIĞI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C4A0FE-10F2-7A45-EF15-4AD575CC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56944"/>
            <a:ext cx="9519920" cy="1471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/>
              <a:t>Haberleşme Protokolleri:</a:t>
            </a:r>
            <a:r>
              <a:rPr lang="tr-TR" sz="2000" dirty="0"/>
              <a:t> NRF modülü </a:t>
            </a:r>
            <a:r>
              <a:rPr lang="tr-TR" sz="2000" b="1" dirty="0"/>
              <a:t>SPI protokolü</a:t>
            </a:r>
            <a:r>
              <a:rPr lang="tr-TR" sz="2000" dirty="0"/>
              <a:t> üzerinden, OLED ekran ise </a:t>
            </a:r>
            <a:r>
              <a:rPr lang="tr-TR" sz="2000" b="1" dirty="0"/>
              <a:t>I2C protokolü</a:t>
            </a:r>
            <a:r>
              <a:rPr lang="tr-TR" sz="2000" dirty="0"/>
              <a:t> üzerinden ESP32 işlemcisine bağlanarak yüksek hızlı veri akışı sağlanır.</a:t>
            </a:r>
          </a:p>
          <a:p>
            <a:pPr marL="0" indent="0" algn="just">
              <a:buNone/>
            </a:pPr>
            <a:r>
              <a:rPr lang="tr-TR" sz="2000" b="1" dirty="0" err="1"/>
              <a:t>Transceiver</a:t>
            </a:r>
            <a:r>
              <a:rPr lang="tr-TR" sz="2000" b="1" dirty="0"/>
              <a:t> (Alıcı-Verici) Modu:</a:t>
            </a:r>
            <a:r>
              <a:rPr lang="tr-TR" sz="2000" dirty="0"/>
              <a:t> Cihazlar tek yönlü değil, çift yönlü çalışacak şekilde programlanmıştır; her iki cihaz da hem mesaj gönderebilir hem de alabilir.</a:t>
            </a:r>
          </a:p>
          <a:p>
            <a:pPr marL="0" indent="0" algn="just">
              <a:buNone/>
            </a:pPr>
            <a:endParaRPr lang="tr-TR" sz="2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B3D0B6C-B485-62ED-5FF4-4D9DFE7DEFEC}"/>
              </a:ext>
            </a:extLst>
          </p:cNvPr>
          <p:cNvSpPr txBox="1"/>
          <p:nvPr/>
        </p:nvSpPr>
        <p:spPr>
          <a:xfrm>
            <a:off x="152400" y="2428568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Çalışma Mantığı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05FB4FB-249A-C6BD-97BF-8B4D374FC47D}"/>
              </a:ext>
            </a:extLst>
          </p:cNvPr>
          <p:cNvSpPr txBox="1"/>
          <p:nvPr/>
        </p:nvSpPr>
        <p:spPr>
          <a:xfrm>
            <a:off x="152400" y="2890233"/>
            <a:ext cx="9640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Veri Girişi: </a:t>
            </a:r>
            <a:r>
              <a:rPr lang="tr-TR" dirty="0"/>
              <a:t>Kullanıcı göndermek istediği metni 4x4 </a:t>
            </a:r>
            <a:r>
              <a:rPr lang="tr-TR" dirty="0" err="1"/>
              <a:t>Keypad</a:t>
            </a:r>
            <a:r>
              <a:rPr lang="tr-TR" dirty="0"/>
              <a:t> tuş takımı aracılığıyla sisteme girer. </a:t>
            </a:r>
          </a:p>
          <a:p>
            <a:pPr algn="just"/>
            <a:r>
              <a:rPr lang="tr-TR" b="1" dirty="0"/>
              <a:t>İşleme ve İletim:</a:t>
            </a:r>
            <a:r>
              <a:rPr lang="tr-TR" dirty="0"/>
              <a:t> ESP32 veriyi işler ve güçlendirilmiş (PA+LNA) </a:t>
            </a:r>
            <a:r>
              <a:rPr lang="tr-TR" b="1" dirty="0"/>
              <a:t>NRF24L01</a:t>
            </a:r>
            <a:r>
              <a:rPr lang="tr-TR" dirty="0"/>
              <a:t> modülü üzerinden kablosuz olarak karşı cihaza gönderir.</a:t>
            </a:r>
          </a:p>
          <a:p>
            <a:pPr algn="just"/>
            <a:r>
              <a:rPr lang="tr-TR" b="1" dirty="0"/>
              <a:t>Görüntüleme:</a:t>
            </a:r>
            <a:r>
              <a:rPr lang="tr-TR" dirty="0"/>
              <a:t> Alıcı cihaz sinyali yakalar ve gelen mesajı </a:t>
            </a:r>
            <a:r>
              <a:rPr lang="tr-TR" b="1" dirty="0"/>
              <a:t>OLED ekran</a:t>
            </a:r>
            <a:r>
              <a:rPr lang="tr-TR" dirty="0"/>
              <a:t> üzerinde anlık olarak kullanıcıya gösterir.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E0324FE-A511-C6C8-5CFF-897EB2133E2D}"/>
              </a:ext>
            </a:extLst>
          </p:cNvPr>
          <p:cNvSpPr txBox="1"/>
          <p:nvPr/>
        </p:nvSpPr>
        <p:spPr>
          <a:xfrm>
            <a:off x="344128" y="4829226"/>
            <a:ext cx="87310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[ Klavye ] → [ ESP32 ] → [ NRF24 ] ────────► [ NRF24 ] → [ ESP32 ] → [ OLED ]</a:t>
            </a:r>
          </a:p>
          <a:p>
            <a:r>
              <a:rPr lang="tr-TR" sz="2000" b="1" dirty="0"/>
              <a:t>                                               (kablosuz)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95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DD35E1-04A0-F677-8592-F7C1818A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8" y="267786"/>
            <a:ext cx="7047926" cy="754769"/>
          </a:xfrm>
        </p:spPr>
        <p:txBody>
          <a:bodyPr>
            <a:normAutofit/>
          </a:bodyPr>
          <a:lstStyle/>
          <a:p>
            <a:r>
              <a:rPr lang="tr-TR" sz="3200" dirty="0"/>
              <a:t>RİSK YÖNETİMİ VE GELECEK HEDEFLERİ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8EF97-31FE-A41F-0665-F1869620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78" y="1022555"/>
            <a:ext cx="5120803" cy="47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Karşılaşılan Riskler ve Çözümler: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9C9892E-4C21-D8AF-BCAB-41C25E3985F2}"/>
              </a:ext>
            </a:extLst>
          </p:cNvPr>
          <p:cNvSpPr txBox="1"/>
          <p:nvPr/>
        </p:nvSpPr>
        <p:spPr>
          <a:xfrm>
            <a:off x="471948" y="1525864"/>
            <a:ext cx="5120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⚠️ Sinyal Menzili Sorunu: </a:t>
            </a:r>
            <a:r>
              <a:rPr lang="tr-TR" sz="2400" dirty="0"/>
              <a:t>Standart modüllerin düşük kapsama alanı, PA+LNA (Güçlendirici ve Anten) donanımı kullanılarak çözüldü. </a:t>
            </a:r>
            <a:r>
              <a:rPr lang="tr-TR" sz="2400" b="1" dirty="0"/>
              <a:t>[3]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44C9F17-F6A3-0F69-E46F-3C0DF025521E}"/>
              </a:ext>
            </a:extLst>
          </p:cNvPr>
          <p:cNvSpPr txBox="1"/>
          <p:nvPr/>
        </p:nvSpPr>
        <p:spPr>
          <a:xfrm>
            <a:off x="454088" y="3649523"/>
            <a:ext cx="5004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⚠️ </a:t>
            </a:r>
            <a:r>
              <a:rPr lang="tr-TR" sz="2400" b="1" dirty="0"/>
              <a:t>Veri İletim Hataları: </a:t>
            </a:r>
            <a:r>
              <a:rPr lang="tr-TR" sz="2400" dirty="0"/>
              <a:t>Kablosuz aktarımda oluşabilecek kayıplar, yazılımsal hata kontrol algoritmaları ve paket doğrulama yöntemleri ile minimize edildi. </a:t>
            </a:r>
            <a:r>
              <a:rPr lang="tr-TR" sz="2400" b="1" dirty="0"/>
              <a:t>[2]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0A17722-322F-DEC8-ED27-4A50AEFBD225}"/>
              </a:ext>
            </a:extLst>
          </p:cNvPr>
          <p:cNvSpPr txBox="1"/>
          <p:nvPr/>
        </p:nvSpPr>
        <p:spPr>
          <a:xfrm>
            <a:off x="6971071" y="1064199"/>
            <a:ext cx="362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Gelecek Hedefleri (v2.0):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A1F6B84-631B-3090-C5F2-F663B6550EB7}"/>
              </a:ext>
            </a:extLst>
          </p:cNvPr>
          <p:cNvSpPr txBox="1"/>
          <p:nvPr/>
        </p:nvSpPr>
        <p:spPr>
          <a:xfrm>
            <a:off x="5737029" y="156750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📍 GPS Modülü Entegrasyonu: </a:t>
            </a:r>
            <a:r>
              <a:rPr lang="tr-TR" sz="2400" dirty="0"/>
              <a:t>Afet durumunda mesajla birlikte konum koordinatlarının da gönderilmesi.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C3FD450-4A6C-5955-F587-FEE73CDB1CFD}"/>
              </a:ext>
            </a:extLst>
          </p:cNvPr>
          <p:cNvSpPr txBox="1"/>
          <p:nvPr/>
        </p:nvSpPr>
        <p:spPr>
          <a:xfrm>
            <a:off x="5737029" y="304935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🕸️ </a:t>
            </a:r>
            <a:r>
              <a:rPr lang="tr-TR" sz="2400" b="1" dirty="0"/>
              <a:t>Mesh Network (Ağ) Yapısı: </a:t>
            </a:r>
            <a:r>
              <a:rPr lang="tr-TR" sz="2400" dirty="0"/>
              <a:t>Cihazların birbirini "köprü" olarak kullanarak menzilin kilometrelerce uzatılması.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45D7C79-30B0-055F-4F3B-81531729118F}"/>
              </a:ext>
            </a:extLst>
          </p:cNvPr>
          <p:cNvSpPr txBox="1"/>
          <p:nvPr/>
        </p:nvSpPr>
        <p:spPr>
          <a:xfrm>
            <a:off x="5842165" y="484182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🔒 </a:t>
            </a:r>
            <a:r>
              <a:rPr lang="tr-TR" sz="2400" b="1" dirty="0"/>
              <a:t>Uçtan Uca Şifreleme: </a:t>
            </a:r>
            <a:r>
              <a:rPr lang="tr-TR" sz="2400" dirty="0"/>
              <a:t>Haberleşme güvenliği için AES şifreleme algoritmasının eklenmesi.</a:t>
            </a:r>
          </a:p>
        </p:txBody>
      </p:sp>
    </p:spTree>
    <p:extLst>
      <p:ext uri="{BB962C8B-B14F-4D97-AF65-F5344CB8AC3E}">
        <p14:creationId xmlns:p14="http://schemas.microsoft.com/office/powerpoint/2010/main" val="35762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22B50-73CC-495C-64A9-9B0F56E3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6" y="334624"/>
            <a:ext cx="4592158" cy="609273"/>
          </a:xfrm>
        </p:spPr>
        <p:txBody>
          <a:bodyPr>
            <a:normAutofit/>
          </a:bodyPr>
          <a:lstStyle/>
          <a:p>
            <a:r>
              <a:rPr lang="tr-TR" sz="3200" dirty="0"/>
              <a:t>BULGULAR VE SONUÇ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3F98CD3-9D3C-0619-0575-7BD1120B9AB2}"/>
              </a:ext>
            </a:extLst>
          </p:cNvPr>
          <p:cNvSpPr txBox="1"/>
          <p:nvPr/>
        </p:nvSpPr>
        <p:spPr>
          <a:xfrm>
            <a:off x="471456" y="117048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Başarı: </a:t>
            </a:r>
            <a:r>
              <a:rPr lang="tr-TR" dirty="0"/>
              <a:t>Saha testlerinde, geliştirilen prototip ile iki cihaz arasında kablosuz metin transferi sorunsuz bir şekilde gerçekleştirilmiştir.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F0BA9D3-8735-005D-2A6E-49A5BBF19603}"/>
              </a:ext>
            </a:extLst>
          </p:cNvPr>
          <p:cNvSpPr txBox="1"/>
          <p:nvPr/>
        </p:nvSpPr>
        <p:spPr>
          <a:xfrm>
            <a:off x="471456" y="232041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Performans: </a:t>
            </a:r>
            <a:r>
              <a:rPr lang="tr-TR" dirty="0"/>
              <a:t>Güçlendirici (PA+LNA) donanım sayesinde standart modüllere göre iletişim menzili belirgin şekilde artırılmış ve veriler düşük gecikme (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Latency</a:t>
            </a:r>
            <a:r>
              <a:rPr lang="tr-TR" dirty="0"/>
              <a:t>) ile kayıpsız iletilmiştir. </a:t>
            </a:r>
            <a:r>
              <a:rPr lang="tr-TR" b="1" dirty="0"/>
              <a:t>[3] [2]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50FB544-DABD-C316-7502-0B1332318E0B}"/>
              </a:ext>
            </a:extLst>
          </p:cNvPr>
          <p:cNvSpPr txBox="1"/>
          <p:nvPr/>
        </p:nvSpPr>
        <p:spPr>
          <a:xfrm>
            <a:off x="471456" y="365641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Arayüz: </a:t>
            </a:r>
            <a:r>
              <a:rPr lang="tr-TR" dirty="0" err="1"/>
              <a:t>Keypad</a:t>
            </a:r>
            <a:r>
              <a:rPr lang="tr-TR" dirty="0"/>
              <a:t> üzerinden girilen mesajların anlık olarak karşı cihazın OLED ekranına yansıdığı ve sistemin kararlı çalıştığı doğrulanmıştır.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31C94B8-6A74-1DF5-B58E-BAEBDDD7537B}"/>
              </a:ext>
            </a:extLst>
          </p:cNvPr>
          <p:cNvSpPr txBox="1"/>
          <p:nvPr/>
        </p:nvSpPr>
        <p:spPr>
          <a:xfrm>
            <a:off x="471456" y="471541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Son Söz: </a:t>
            </a:r>
            <a:r>
              <a:rPr lang="tr-TR" dirty="0"/>
              <a:t>Bu proje; GSM veya internet altyapısının çöktüğü afet durumlarında kullanılabilecek, hayat kurtarıcı, düşük maliyetli ve tam bağımsız bir haberleşme çözümüdür.</a:t>
            </a:r>
            <a:r>
              <a:rPr lang="tr-TR" b="1" dirty="0"/>
              <a:t> [5, 6]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FF1582-B509-99B9-977C-12A51715E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63" y="1170489"/>
            <a:ext cx="5047001" cy="44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8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3CFD03-116B-2CC9-1B82-C114D209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" y="325120"/>
            <a:ext cx="10995660" cy="627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b="1" dirty="0"/>
              <a:t>                                                       KAYNAKÇA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AE18C2-C8E5-1553-B620-74DBEA87FCAF}"/>
              </a:ext>
            </a:extLst>
          </p:cNvPr>
          <p:cNvSpPr txBox="1"/>
          <p:nvPr/>
        </p:nvSpPr>
        <p:spPr>
          <a:xfrm>
            <a:off x="1533833" y="953730"/>
            <a:ext cx="84655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[1] </a:t>
            </a:r>
            <a:r>
              <a:rPr lang="tr-TR" sz="2400" dirty="0" err="1"/>
              <a:t>Espressif</a:t>
            </a:r>
            <a:r>
              <a:rPr lang="tr-TR" sz="2400" dirty="0"/>
              <a:t> </a:t>
            </a:r>
            <a:r>
              <a:rPr lang="tr-TR" sz="2400" dirty="0" err="1"/>
              <a:t>Systems</a:t>
            </a:r>
            <a:r>
              <a:rPr lang="tr-TR" sz="2400" dirty="0"/>
              <a:t>. (2023). ESP32-WROOM-32 </a:t>
            </a:r>
            <a:r>
              <a:rPr lang="tr-TR" sz="2400" dirty="0" err="1"/>
              <a:t>Datasheet</a:t>
            </a:r>
            <a:r>
              <a:rPr lang="tr-TR" sz="2400" dirty="0"/>
              <a:t>: </a:t>
            </a:r>
            <a:r>
              <a:rPr lang="tr-TR" sz="2400" dirty="0" err="1"/>
              <a:t>Low-Power</a:t>
            </a:r>
            <a:r>
              <a:rPr lang="tr-TR" sz="2400" dirty="0"/>
              <a:t> </a:t>
            </a:r>
            <a:r>
              <a:rPr lang="tr-TR" sz="2400" dirty="0" err="1"/>
              <a:t>Wi</a:t>
            </a:r>
            <a:r>
              <a:rPr lang="tr-TR" sz="2400" dirty="0"/>
              <a:t>-Fi &amp; Bluetooth </a:t>
            </a:r>
            <a:r>
              <a:rPr lang="tr-TR" sz="2400" dirty="0" err="1"/>
              <a:t>SoC</a:t>
            </a:r>
            <a:r>
              <a:rPr lang="tr-TR" sz="2400" dirty="0"/>
              <a:t>.</a:t>
            </a:r>
          </a:p>
          <a:p>
            <a:r>
              <a:rPr lang="tr-TR" sz="2400" b="1" dirty="0"/>
              <a:t> [2] </a:t>
            </a:r>
            <a:r>
              <a:rPr lang="tr-TR" sz="2400" dirty="0" err="1"/>
              <a:t>Nordic</a:t>
            </a:r>
            <a:r>
              <a:rPr lang="tr-TR" sz="2400" dirty="0"/>
              <a:t> </a:t>
            </a:r>
            <a:r>
              <a:rPr lang="tr-TR" sz="2400" dirty="0" err="1"/>
              <a:t>Semiconductor</a:t>
            </a:r>
            <a:r>
              <a:rPr lang="tr-TR" sz="2400" dirty="0"/>
              <a:t>. (2022). nRF24L01+ </a:t>
            </a:r>
            <a:r>
              <a:rPr lang="tr-TR" sz="2400" dirty="0" err="1"/>
              <a:t>Single</a:t>
            </a:r>
            <a:r>
              <a:rPr lang="tr-TR" sz="2400" dirty="0"/>
              <a:t> </a:t>
            </a:r>
            <a:r>
              <a:rPr lang="tr-TR" sz="2400" dirty="0" err="1"/>
              <a:t>Chip</a:t>
            </a:r>
            <a:r>
              <a:rPr lang="tr-TR" sz="2400" dirty="0"/>
              <a:t> 2.4GHz </a:t>
            </a:r>
            <a:r>
              <a:rPr lang="tr-TR" sz="2400" dirty="0" err="1"/>
              <a:t>Transceiver</a:t>
            </a:r>
            <a:r>
              <a:rPr lang="tr-TR" sz="2400" dirty="0"/>
              <a:t> Product </a:t>
            </a:r>
            <a:r>
              <a:rPr lang="tr-TR" sz="2400" dirty="0" err="1"/>
              <a:t>Specification</a:t>
            </a:r>
            <a:r>
              <a:rPr lang="tr-TR" sz="2400" dirty="0"/>
              <a:t>.</a:t>
            </a:r>
          </a:p>
          <a:p>
            <a:r>
              <a:rPr lang="tr-TR" sz="2400" dirty="0"/>
              <a:t> </a:t>
            </a:r>
            <a:r>
              <a:rPr lang="tr-TR" sz="2400" b="1" dirty="0"/>
              <a:t>[3] </a:t>
            </a:r>
            <a:r>
              <a:rPr lang="tr-TR" sz="2400" dirty="0" err="1"/>
              <a:t>SparkFun</a:t>
            </a:r>
            <a:r>
              <a:rPr lang="tr-TR" sz="2400" dirty="0"/>
              <a:t> </a:t>
            </a:r>
            <a:r>
              <a:rPr lang="tr-TR" sz="2400" dirty="0" err="1"/>
              <a:t>Electronics</a:t>
            </a:r>
            <a:r>
              <a:rPr lang="tr-TR" sz="2400" dirty="0"/>
              <a:t>. (2020). 2.4GHz </a:t>
            </a:r>
            <a:r>
              <a:rPr lang="tr-TR" sz="2400" dirty="0" err="1"/>
              <a:t>Antenna</a:t>
            </a:r>
            <a:r>
              <a:rPr lang="tr-TR" sz="2400" dirty="0"/>
              <a:t> </a:t>
            </a:r>
            <a:r>
              <a:rPr lang="tr-TR" sz="2400" dirty="0" err="1"/>
              <a:t>Range</a:t>
            </a:r>
            <a:r>
              <a:rPr lang="tr-TR" sz="2400" dirty="0"/>
              <a:t> Test Report: PA/LNA </a:t>
            </a:r>
            <a:r>
              <a:rPr lang="tr-TR" sz="2400" dirty="0" err="1"/>
              <a:t>Modules</a:t>
            </a:r>
            <a:r>
              <a:rPr lang="tr-TR" sz="2400" dirty="0"/>
              <a:t>.</a:t>
            </a:r>
          </a:p>
          <a:p>
            <a:r>
              <a:rPr lang="tr-TR" sz="2400" dirty="0"/>
              <a:t> </a:t>
            </a:r>
            <a:r>
              <a:rPr lang="tr-TR" sz="2400" b="1" dirty="0"/>
              <a:t>[4] </a:t>
            </a:r>
            <a:r>
              <a:rPr lang="tr-TR" sz="2400" dirty="0" err="1"/>
              <a:t>Adafruit</a:t>
            </a:r>
            <a:r>
              <a:rPr lang="tr-TR" sz="2400" dirty="0"/>
              <a:t> </a:t>
            </a:r>
            <a:r>
              <a:rPr lang="tr-TR" sz="2400" dirty="0" err="1"/>
              <a:t>Industries</a:t>
            </a:r>
            <a:r>
              <a:rPr lang="tr-TR" sz="2400" dirty="0"/>
              <a:t>. (2022). </a:t>
            </a:r>
            <a:r>
              <a:rPr lang="tr-TR" sz="2400" dirty="0" err="1"/>
              <a:t>Monochrome</a:t>
            </a:r>
            <a:r>
              <a:rPr lang="tr-TR" sz="2400" dirty="0"/>
              <a:t> OLED </a:t>
            </a:r>
            <a:r>
              <a:rPr lang="tr-TR" sz="2400" dirty="0" err="1"/>
              <a:t>Display</a:t>
            </a:r>
            <a:r>
              <a:rPr lang="tr-TR" sz="2400" dirty="0"/>
              <a:t> (I2C) Technical Guide. </a:t>
            </a:r>
          </a:p>
          <a:p>
            <a:r>
              <a:rPr lang="tr-TR" sz="2400" b="1" dirty="0"/>
              <a:t>[5] </a:t>
            </a:r>
            <a:r>
              <a:rPr lang="tr-TR" sz="2400" dirty="0"/>
              <a:t>Gardner-Stephen, P. (2021). Peer-</a:t>
            </a:r>
            <a:r>
              <a:rPr lang="tr-TR" sz="2400" dirty="0" err="1"/>
              <a:t>to</a:t>
            </a:r>
            <a:r>
              <a:rPr lang="tr-TR" sz="2400" dirty="0"/>
              <a:t>-</a:t>
            </a:r>
            <a:r>
              <a:rPr lang="tr-TR" sz="2400" dirty="0" err="1"/>
              <a:t>peer</a:t>
            </a:r>
            <a:r>
              <a:rPr lang="tr-TR" sz="2400" dirty="0"/>
              <a:t> </a:t>
            </a:r>
            <a:r>
              <a:rPr lang="tr-TR" sz="2400" dirty="0" err="1"/>
              <a:t>wireless</a:t>
            </a:r>
            <a:r>
              <a:rPr lang="tr-TR" sz="2400" dirty="0"/>
              <a:t> </a:t>
            </a:r>
            <a:r>
              <a:rPr lang="tr-TR" sz="2400" dirty="0" err="1"/>
              <a:t>communication</a:t>
            </a:r>
            <a:r>
              <a:rPr lang="tr-TR" sz="2400" dirty="0"/>
              <a:t> in </a:t>
            </a:r>
            <a:r>
              <a:rPr lang="tr-TR" sz="2400" dirty="0" err="1"/>
              <a:t>disaster</a:t>
            </a:r>
            <a:r>
              <a:rPr lang="tr-TR" sz="2400" dirty="0"/>
              <a:t> </a:t>
            </a:r>
            <a:r>
              <a:rPr lang="tr-TR" sz="2400" dirty="0" err="1"/>
              <a:t>scenarios</a:t>
            </a:r>
            <a:r>
              <a:rPr lang="tr-TR" sz="2400" dirty="0"/>
              <a:t>. IEEE Communications Magazine. </a:t>
            </a:r>
          </a:p>
          <a:p>
            <a:r>
              <a:rPr lang="tr-TR" sz="2400" b="1" dirty="0"/>
              <a:t>[6] </a:t>
            </a:r>
            <a:r>
              <a:rPr lang="tr-TR" sz="2400" dirty="0" err="1"/>
              <a:t>Basha</a:t>
            </a:r>
            <a:r>
              <a:rPr lang="tr-TR" sz="2400" dirty="0"/>
              <a:t>, E. A., &amp; Rus, D. (2007). Design of </a:t>
            </a:r>
            <a:r>
              <a:rPr lang="tr-TR" sz="2400" dirty="0" err="1"/>
              <a:t>early</a:t>
            </a:r>
            <a:r>
              <a:rPr lang="tr-TR" sz="2400" dirty="0"/>
              <a:t> </a:t>
            </a:r>
            <a:r>
              <a:rPr lang="tr-TR" sz="2400" dirty="0" err="1"/>
              <a:t>warning</a:t>
            </a:r>
            <a:r>
              <a:rPr lang="tr-TR" sz="2400" dirty="0"/>
              <a:t> </a:t>
            </a:r>
            <a:r>
              <a:rPr lang="tr-TR" sz="2400" dirty="0" err="1"/>
              <a:t>flood</a:t>
            </a:r>
            <a:r>
              <a:rPr lang="tr-TR" sz="2400" dirty="0"/>
              <a:t> </a:t>
            </a:r>
            <a:r>
              <a:rPr lang="tr-TR" sz="2400" dirty="0" err="1"/>
              <a:t>detection</a:t>
            </a:r>
            <a:r>
              <a:rPr lang="tr-TR" sz="2400" dirty="0"/>
              <a:t> </a:t>
            </a:r>
            <a:r>
              <a:rPr lang="tr-TR" sz="2400" dirty="0" err="1"/>
              <a:t>systems</a:t>
            </a:r>
            <a:r>
              <a:rPr lang="tr-TR" sz="2400" dirty="0"/>
              <a:t>. IEEE Conference on Information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Communication</a:t>
            </a:r>
            <a:r>
              <a:rPr lang="tr-TR" sz="2400" dirty="0"/>
              <a:t> Technologies.</a:t>
            </a:r>
          </a:p>
        </p:txBody>
      </p:sp>
    </p:spTree>
    <p:extLst>
      <p:ext uri="{BB962C8B-B14F-4D97-AF65-F5344CB8AC3E}">
        <p14:creationId xmlns:p14="http://schemas.microsoft.com/office/powerpoint/2010/main" val="170936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992</Words>
  <Application>Microsoft Office PowerPoint</Application>
  <PresentationFormat>Geniş ekran</PresentationFormat>
  <Paragraphs>60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Teması</vt:lpstr>
      <vt:lpstr>Bağımsız Uzun Menzilli Kablosuz  Haberleşme Sistemi</vt:lpstr>
      <vt:lpstr>P2P HABERLEŞME  NEDİR?</vt:lpstr>
      <vt:lpstr>PROBLEMİN TANIMI VE PROJENİN AMACI</vt:lpstr>
      <vt:lpstr>NEDEN BU SİSTEM?</vt:lpstr>
      <vt:lpstr>SİSTEM MİMARİSİ VE DONANIM</vt:lpstr>
      <vt:lpstr>YAZILIM ALGORİTMASI VE ÇALIŞMA MANTIĞI</vt:lpstr>
      <vt:lpstr>RİSK YÖNETİMİ VE GELECEK HEDEFLERİ</vt:lpstr>
      <vt:lpstr>BULGULAR VE SONUÇ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Alparslan SATI</dc:creator>
  <cp:lastModifiedBy>Berkan Gültekin</cp:lastModifiedBy>
  <cp:revision>12</cp:revision>
  <cp:lastPrinted>2025-12-08T21:32:17Z</cp:lastPrinted>
  <dcterms:created xsi:type="dcterms:W3CDTF">2025-12-03T05:54:39Z</dcterms:created>
  <dcterms:modified xsi:type="dcterms:W3CDTF">2025-12-10T14:49:17Z</dcterms:modified>
</cp:coreProperties>
</file>