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Inclusive Sans" panose="020B0604020202020204" charset="0"/>
      <p:regular r:id="rId17"/>
    </p:embeddedFont>
    <p:embeddedFont>
      <p:font typeface="Inclusive Sans Bold" panose="020B0604020202020204" charset="0"/>
      <p:regular r:id="rId18"/>
    </p:embeddedFont>
    <p:embeddedFont>
      <p:font typeface="Lovelace Text" panose="020B0604020202020204" charset="0"/>
      <p:regular r:id="rId19"/>
    </p:embeddedFont>
    <p:embeddedFont>
      <p:font typeface="Lovelace Text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91600" y="7124700"/>
            <a:ext cx="7962900" cy="1285848"/>
            <a:chOff x="0" y="0"/>
            <a:chExt cx="10617200" cy="1714464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675"/>
              <a:ext cx="10617200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en-US" sz="3000" spc="-60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Cevdet Aktaş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99946"/>
              <a:ext cx="106172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endParaRPr/>
            </a:p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66750" y="857250"/>
            <a:ext cx="8324850" cy="407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00"/>
              </a:lnSpc>
            </a:pPr>
            <a:r>
              <a:rPr lang="en-US" sz="10500" dirty="0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ESP32 </a:t>
            </a:r>
            <a:r>
              <a:rPr lang="en-US" sz="10500" dirty="0" err="1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ile</a:t>
            </a:r>
            <a:r>
              <a:rPr lang="en-US" sz="10500" dirty="0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 Akıllı Güç </a:t>
            </a:r>
            <a:r>
              <a:rPr lang="en-US" sz="10500" dirty="0" err="1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Ölçer</a:t>
            </a:r>
            <a:endParaRPr lang="en-US" sz="10500" dirty="0">
              <a:solidFill>
                <a:srgbClr val="FDF9EF"/>
              </a:solidFill>
              <a:latin typeface="Lovelace Text"/>
              <a:ea typeface="Lovelace Text"/>
              <a:cs typeface="Lovelace Text"/>
              <a:sym typeface="Lovelace Text"/>
            </a:endParaRPr>
          </a:p>
        </p:txBody>
      </p:sp>
      <p:pic>
        <p:nvPicPr>
          <p:cNvPr id="7" name="Resim 6" descr="saat, dijital saat, elektronik donanım, küçük ale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8F6E05D-A46A-C4B0-9C16-CD9CA8765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212973"/>
            <a:ext cx="3923846" cy="4737854"/>
          </a:xfrm>
          <a:prstGeom prst="rect">
            <a:avLst/>
          </a:prstGeom>
        </p:spPr>
      </p:pic>
      <p:pic>
        <p:nvPicPr>
          <p:cNvPr id="9" name="Resim 8" descr="logo, ticari marka, amblem, simge, sembo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926CCE5-DEBE-293E-9BC3-ABF823EDF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837" y="7326483"/>
            <a:ext cx="2143125" cy="2143125"/>
          </a:xfrm>
          <a:prstGeom prst="rect">
            <a:avLst/>
          </a:prstGeom>
        </p:spPr>
      </p:pic>
      <p:pic>
        <p:nvPicPr>
          <p:cNvPr id="8" name="Resim 7" descr="metin, bilgisayar, ekran görüntüsü, elektronik donan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6D555B3-2F66-7E33-E78C-94A693FFF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104773"/>
            <a:ext cx="6400800" cy="6608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6038850"/>
            <a:ext cx="5753100" cy="3581400"/>
            <a:chOff x="0" y="0"/>
            <a:chExt cx="948383" cy="59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8383" cy="590384"/>
            </a:xfrm>
            <a:custGeom>
              <a:avLst/>
              <a:gdLst/>
              <a:ahLst/>
              <a:cxnLst/>
              <a:rect l="l" t="t" r="r" b="b"/>
              <a:pathLst>
                <a:path w="948383" h="590384">
                  <a:moveTo>
                    <a:pt x="0" y="0"/>
                  </a:moveTo>
                  <a:lnTo>
                    <a:pt x="948383" y="0"/>
                  </a:lnTo>
                  <a:lnTo>
                    <a:pt x="948383" y="590384"/>
                  </a:lnTo>
                  <a:lnTo>
                    <a:pt x="0" y="5903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0734675" y="0"/>
            <a:ext cx="7553325" cy="10287000"/>
            <a:chOff x="0" y="0"/>
            <a:chExt cx="846899" cy="11534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6899" cy="1153407"/>
            </a:xfrm>
            <a:custGeom>
              <a:avLst/>
              <a:gdLst/>
              <a:ahLst/>
              <a:cxnLst/>
              <a:rect l="l" t="t" r="r" b="b"/>
              <a:pathLst>
                <a:path w="846899" h="1153407">
                  <a:moveTo>
                    <a:pt x="0" y="0"/>
                  </a:moveTo>
                  <a:lnTo>
                    <a:pt x="846899" y="0"/>
                  </a:lnTo>
                  <a:lnTo>
                    <a:pt x="846899" y="1153407"/>
                  </a:lnTo>
                  <a:lnTo>
                    <a:pt x="0" y="11534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666750" y="666750"/>
            <a:ext cx="9763125" cy="3219450"/>
            <a:chOff x="0" y="0"/>
            <a:chExt cx="13017500" cy="4292600"/>
          </a:xfrm>
        </p:grpSpPr>
        <p:sp>
          <p:nvSpPr>
            <p:cNvPr id="7" name="TextBox 7"/>
            <p:cNvSpPr txBox="1"/>
            <p:nvPr/>
          </p:nvSpPr>
          <p:spPr>
            <a:xfrm>
              <a:off x="0" y="152400"/>
              <a:ext cx="13017500" cy="320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00"/>
                </a:lnSpc>
              </a:pPr>
              <a:r>
                <a:rPr lang="en-US" sz="9000">
                  <a:solidFill>
                    <a:srgbClr val="FDF9EF"/>
                  </a:solidFill>
                  <a:latin typeface="Lovelace Text"/>
                  <a:ea typeface="Lovelace Text"/>
                  <a:cs typeface="Lovelace Text"/>
                  <a:sym typeface="Lovelace Text"/>
                </a:rPr>
                <a:t>Geliştirme Aşamaları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673475"/>
              <a:ext cx="130175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Prototipten</a:t>
              </a:r>
              <a:r>
                <a:rPr lang="en-US" sz="3000" spc="-60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-60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nihai</a:t>
              </a:r>
              <a:r>
                <a:rPr lang="en-US" sz="3000" spc="-60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-60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ürüne</a:t>
              </a:r>
              <a:r>
                <a:rPr lang="en-US" sz="3000" spc="-60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-60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geçiş</a:t>
              </a:r>
              <a:r>
                <a:rPr lang="en-US" sz="3000" spc="-60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-60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süreci</a:t>
              </a:r>
              <a:endParaRPr lang="en-US" sz="3000" spc="-60" dirty="0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</p:txBody>
        </p:sp>
      </p:grpSp>
      <p:pic>
        <p:nvPicPr>
          <p:cNvPr id="10" name="Resim 9" descr="elektronik donanım, elektronik mühendisliği, devre bileşeni, elektronik bileşe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DF2B753-085B-098D-83C9-51AC03AA3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4248150"/>
            <a:ext cx="11430000" cy="537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1562141"/>
            <a:ext cx="6886575" cy="1400121"/>
            <a:chOff x="0" y="0"/>
            <a:chExt cx="9182100" cy="1866828"/>
          </a:xfrm>
        </p:grpSpPr>
        <p:sp>
          <p:nvSpPr>
            <p:cNvPr id="3" name="TextBox 3"/>
            <p:cNvSpPr txBox="1"/>
            <p:nvPr/>
          </p:nvSpPr>
          <p:spPr>
            <a:xfrm>
              <a:off x="0" y="852310"/>
              <a:ext cx="91821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Kullanıcılar, enerji tüketimlerini </a:t>
              </a:r>
              <a:r>
                <a:rPr lang="en-US" sz="2199" b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her an</a:t>
              </a: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takip edebilir ve analiz edebilirler.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u="none" strike="noStrike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Uzaktan izleme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655817" y="1561821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734675" y="4248150"/>
            <a:ext cx="6886575" cy="1401471"/>
            <a:chOff x="0" y="0"/>
            <a:chExt cx="9182100" cy="1868628"/>
          </a:xfrm>
        </p:grpSpPr>
        <p:sp>
          <p:nvSpPr>
            <p:cNvPr id="7" name="TextBox 7"/>
            <p:cNvSpPr txBox="1"/>
            <p:nvPr/>
          </p:nvSpPr>
          <p:spPr>
            <a:xfrm>
              <a:off x="0" y="854110"/>
              <a:ext cx="91821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Anormal durumlarda kullanıcıya anında </a:t>
              </a:r>
              <a:r>
                <a:rPr lang="en-US" sz="2199" b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bildirimler</a:t>
              </a: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gönderilerek, sorunlar hızlıca çözülebilir.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Alarm sistemi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655817" y="425923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02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734675" y="6934200"/>
            <a:ext cx="6886575" cy="1401445"/>
            <a:chOff x="0" y="0"/>
            <a:chExt cx="9182100" cy="186859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854075"/>
              <a:ext cx="91821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Kullanıcılar, enerji tüketimindeki değişiklikleri </a:t>
              </a:r>
              <a:r>
                <a:rPr lang="en-US" sz="2199" b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anlık olarak</a:t>
              </a: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görebilir ve gerekli önlemleri alabilirler.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Anlık bildirimler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655817" y="694528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03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4248150"/>
            <a:ext cx="8991600" cy="6038850"/>
            <a:chOff x="0" y="0"/>
            <a:chExt cx="1335860" cy="8971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35860" cy="897177"/>
            </a:xfrm>
            <a:custGeom>
              <a:avLst/>
              <a:gdLst/>
              <a:ahLst/>
              <a:cxnLst/>
              <a:rect l="l" t="t" r="r" b="b"/>
              <a:pathLst>
                <a:path w="1335860" h="897177">
                  <a:moveTo>
                    <a:pt x="0" y="0"/>
                  </a:moveTo>
                  <a:lnTo>
                    <a:pt x="1335860" y="0"/>
                  </a:lnTo>
                  <a:lnTo>
                    <a:pt x="1335860" y="897177"/>
                  </a:lnTo>
                  <a:lnTo>
                    <a:pt x="0" y="8971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666750" y="819150"/>
            <a:ext cx="832485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Özellikler</a:t>
            </a:r>
          </a:p>
        </p:txBody>
      </p:sp>
      <p:pic>
        <p:nvPicPr>
          <p:cNvPr id="18" name="Resim 17" descr="elektronik donanım, elektronik mühendisliği, elektronik bileşen, Elektrik kablolar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D75ED18-7E6F-C004-28B6-86BC29E2A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8" y="2563970"/>
            <a:ext cx="8558002" cy="5475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8891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666750" y="819150"/>
            <a:ext cx="6886575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Kullanım Alanları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6750" y="7210053"/>
            <a:ext cx="5448300" cy="2410197"/>
            <a:chOff x="0" y="0"/>
            <a:chExt cx="7264400" cy="3213596"/>
          </a:xfrm>
        </p:grpSpPr>
        <p:sp>
          <p:nvSpPr>
            <p:cNvPr id="9" name="TextBox 9"/>
            <p:cNvSpPr txBox="1"/>
            <p:nvPr/>
          </p:nvSpPr>
          <p:spPr>
            <a:xfrm>
              <a:off x="0" y="2199078"/>
              <a:ext cx="72644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Evler, ofisler ve fabrikalarda </a:t>
              </a:r>
              <a:r>
                <a:rPr lang="en-US" sz="2199" b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enerji verimliliği</a:t>
              </a: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sağlamak için idealdir.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264400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Akıllı güç ölçerlerin farklı mekanlarda kullanımı ve faydaları</a:t>
              </a:r>
            </a:p>
          </p:txBody>
        </p:sp>
      </p:grpSp>
      <p:pic>
        <p:nvPicPr>
          <p:cNvPr id="12" name="Resim 11" descr="makine, takım tezgahı, mühendislik, fabrik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BE07ADD-BFD3-BE4B-8385-242110DD0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561" y="2000250"/>
            <a:ext cx="8337002" cy="5202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5A3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666750" y="819150"/>
            <a:ext cx="6886575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Fiyat Aralığı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6750" y="7210053"/>
            <a:ext cx="5448300" cy="2410197"/>
            <a:chOff x="0" y="0"/>
            <a:chExt cx="7264400" cy="3213596"/>
          </a:xfrm>
        </p:grpSpPr>
        <p:sp>
          <p:nvSpPr>
            <p:cNvPr id="9" name="TextBox 9"/>
            <p:cNvSpPr txBox="1"/>
            <p:nvPr/>
          </p:nvSpPr>
          <p:spPr>
            <a:xfrm>
              <a:off x="0" y="2199078"/>
              <a:ext cx="72644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Projenin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199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öngörülen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199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fiyatı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₺</a:t>
              </a:r>
              <a:r>
                <a:rPr lang="tr-TR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2500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- ₺</a:t>
              </a:r>
              <a:r>
                <a:rPr lang="tr-TR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1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2</a:t>
              </a:r>
              <a:r>
                <a:rPr lang="tr-TR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000</a:t>
              </a:r>
              <a:r>
                <a:rPr lang="en-US" sz="2199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arasında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199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değişmektedir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264400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Projenin tahmini maliyeti, bütçeniz için ideal bir aralık sunuyor</a:t>
              </a:r>
            </a:p>
          </p:txBody>
        </p:sp>
      </p:grpSp>
      <p:pic>
        <p:nvPicPr>
          <p:cNvPr id="12" name="Resim 11" descr="metin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20CCA1D-9D75-B329-FF0C-E519C991C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1943100"/>
            <a:ext cx="8481795" cy="640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5A3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666750" y="800100"/>
            <a:ext cx="6886575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75"/>
              </a:lnSpc>
            </a:pPr>
            <a:r>
              <a:rPr lang="en-US" sz="7875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Neden Bizi Seçmelisiniz?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6750" y="7210053"/>
            <a:ext cx="5448300" cy="2410197"/>
            <a:chOff x="0" y="0"/>
            <a:chExt cx="7264400" cy="3213596"/>
          </a:xfrm>
        </p:grpSpPr>
        <p:sp>
          <p:nvSpPr>
            <p:cNvPr id="9" name="TextBox 9"/>
            <p:cNvSpPr txBox="1"/>
            <p:nvPr/>
          </p:nvSpPr>
          <p:spPr>
            <a:xfrm>
              <a:off x="0" y="2199078"/>
              <a:ext cx="72644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Projelerimizi </a:t>
              </a:r>
              <a:r>
                <a:rPr lang="en-US" sz="2199" b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müşteri memnuniyeti</a:t>
              </a: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odaklı bir anlayışla hayata geçiriyoruz.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264400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Uzman ekibimizle güvenilir teknoloji sunuyoruz, uygun fiyatlarla.</a:t>
              </a:r>
            </a:p>
          </p:txBody>
        </p:sp>
      </p:grpSp>
      <p:pic>
        <p:nvPicPr>
          <p:cNvPr id="12" name="Resim 11" descr="metin, ekran görüntüsü, kablo, mühendisl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50E644F-546D-A42E-99C7-6B3F1DB17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578" y="2476500"/>
            <a:ext cx="8618967" cy="4718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666750"/>
            <a:ext cx="8324850" cy="8953500"/>
            <a:chOff x="0" y="0"/>
            <a:chExt cx="1060273" cy="1140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0273" cy="1140339"/>
            </a:xfrm>
            <a:custGeom>
              <a:avLst/>
              <a:gdLst/>
              <a:ahLst/>
              <a:cxnLst/>
              <a:rect l="l" t="t" r="r" b="b"/>
              <a:pathLst>
                <a:path w="1060273" h="1140339">
                  <a:moveTo>
                    <a:pt x="0" y="0"/>
                  </a:moveTo>
                  <a:lnTo>
                    <a:pt x="1060273" y="0"/>
                  </a:lnTo>
                  <a:lnTo>
                    <a:pt x="1060273" y="1140339"/>
                  </a:lnTo>
                  <a:lnTo>
                    <a:pt x="0" y="114033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0734675" y="6038809"/>
            <a:ext cx="6886575" cy="3581441"/>
            <a:chOff x="0" y="0"/>
            <a:chExt cx="9182100" cy="4775254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9182100" cy="493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 u="none" strike="noStrike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E-posta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45702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u="none" strike="noStrike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cevdetaktas86@gmail.com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707589"/>
              <a:ext cx="9182100" cy="493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 u="none" strike="noStrike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Sosyal Medya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400916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u="none" strike="noStrike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@cevdetaktas_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462802"/>
              <a:ext cx="9182100" cy="493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Telefon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156129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05392963963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704195" y="802060"/>
            <a:ext cx="6886575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 dirty="0" err="1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İletişim</a:t>
            </a:r>
            <a:endParaRPr lang="en-US" sz="9000" dirty="0">
              <a:solidFill>
                <a:srgbClr val="FDF9EF"/>
              </a:solidFill>
              <a:latin typeface="Lovelace Text"/>
              <a:ea typeface="Lovelace Text"/>
              <a:cs typeface="Lovelace Text"/>
              <a:sym typeface="Lovelace Text"/>
            </a:endParaRPr>
          </a:p>
        </p:txBody>
      </p:sp>
      <p:pic>
        <p:nvPicPr>
          <p:cNvPr id="13" name="Resim 12" descr="ekran görüntüsü, renklilik, meneviş mavisi, hafif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8548A4B-32C8-FEAD-BC04-FA9D76341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8948"/>
            <a:ext cx="7063172" cy="7486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8891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666750" y="819150"/>
            <a:ext cx="6886575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 dirty="0" err="1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Proje</a:t>
            </a:r>
            <a:r>
              <a:rPr lang="en-US" sz="9000" dirty="0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 </a:t>
            </a:r>
            <a:r>
              <a:rPr lang="en-US" sz="9000" dirty="0" err="1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Özeti</a:t>
            </a:r>
            <a:endParaRPr lang="en-US" sz="9000" dirty="0">
              <a:solidFill>
                <a:srgbClr val="FDF9EF"/>
              </a:solidFill>
              <a:latin typeface="Lovelace Text"/>
              <a:ea typeface="Lovelace Text"/>
              <a:cs typeface="Lovelace Text"/>
              <a:sym typeface="Lovelace Text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666750" y="7210053"/>
            <a:ext cx="5448300" cy="2410197"/>
            <a:chOff x="0" y="0"/>
            <a:chExt cx="7264400" cy="3213596"/>
          </a:xfrm>
        </p:grpSpPr>
        <p:sp>
          <p:nvSpPr>
            <p:cNvPr id="9" name="TextBox 9"/>
            <p:cNvSpPr txBox="1"/>
            <p:nvPr/>
          </p:nvSpPr>
          <p:spPr>
            <a:xfrm>
              <a:off x="0" y="2199078"/>
              <a:ext cx="72644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Akıllı </a:t>
              </a:r>
              <a:r>
                <a:rPr lang="en-US" sz="2199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güç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199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ölçer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199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ile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199" b="1" dirty="0" err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enerji</a:t>
              </a:r>
              <a:r>
                <a:rPr lang="en-US" sz="2199" b="1" dirty="0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 </a:t>
              </a:r>
              <a:r>
                <a:rPr lang="en-US" sz="2199" b="1" dirty="0" err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kullanımınızı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199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izleyerek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199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tasarruf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199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sağlamanız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2199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mümkün</a:t>
              </a:r>
              <a:r>
                <a:rPr lang="en-US" sz="2199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7264400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Enerji </a:t>
              </a:r>
              <a:r>
                <a:rPr lang="en-US" sz="3000" spc="-60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tüketimini</a:t>
              </a:r>
              <a:r>
                <a:rPr lang="en-US" sz="3000" spc="-60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-60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izleyin</a:t>
              </a:r>
              <a:r>
                <a:rPr lang="en-US" sz="3000" spc="-60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, </a:t>
              </a:r>
              <a:r>
                <a:rPr lang="en-US" sz="3000" b="1" spc="-60" dirty="0" err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maliyetlerinizi</a:t>
              </a:r>
              <a:r>
                <a:rPr lang="en-US" sz="3000" b="1" spc="-60" dirty="0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 </a:t>
              </a:r>
              <a:r>
                <a:rPr lang="en-US" sz="3000" b="1" spc="-60" dirty="0" err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düşürün</a:t>
              </a:r>
              <a:r>
                <a:rPr lang="en-US" sz="3000" spc="-60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-60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ve</a:t>
              </a:r>
              <a:r>
                <a:rPr lang="en-US" sz="3000" spc="-60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-60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tasarruf</a:t>
              </a:r>
              <a:r>
                <a:rPr lang="en-US" sz="3000" spc="-60" dirty="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</a:t>
              </a:r>
              <a:r>
                <a:rPr lang="en-US" sz="3000" spc="-60" dirty="0" err="1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edin</a:t>
              </a:r>
              <a:endParaRPr lang="en-US" sz="3000" spc="-60" dirty="0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endParaRPr>
            </a:p>
          </p:txBody>
        </p:sp>
      </p:grpSp>
      <p:pic>
        <p:nvPicPr>
          <p:cNvPr id="14" name="Resim 13" descr="devre, elektronik mühendisliği, elektronik donanım, elektronik bileşe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2CF9D40-1E6A-E268-593F-86575E23A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079" y="2038350"/>
            <a:ext cx="9090171" cy="6153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1562141"/>
            <a:ext cx="6886575" cy="1790646"/>
            <a:chOff x="0" y="0"/>
            <a:chExt cx="9182100" cy="2387528"/>
          </a:xfrm>
        </p:grpSpPr>
        <p:sp>
          <p:nvSpPr>
            <p:cNvPr id="3" name="TextBox 3"/>
            <p:cNvSpPr txBox="1"/>
            <p:nvPr/>
          </p:nvSpPr>
          <p:spPr>
            <a:xfrm>
              <a:off x="0" y="852310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Enerji tüketimini anlık olarak izleyerek, </a:t>
              </a:r>
              <a:r>
                <a:rPr lang="en-US" sz="2199" b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anında müdahale</a:t>
              </a: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imkanı sağlar ve tasarruf fırsatlarını belirler.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u="none" strike="noStrike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Gerçek zamanlı izleme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655817" y="1561821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734675" y="4248150"/>
            <a:ext cx="6886575" cy="1791996"/>
            <a:chOff x="0" y="0"/>
            <a:chExt cx="9182100" cy="2389328"/>
          </a:xfrm>
        </p:grpSpPr>
        <p:sp>
          <p:nvSpPr>
            <p:cNvPr id="7" name="TextBox 7"/>
            <p:cNvSpPr txBox="1"/>
            <p:nvPr/>
          </p:nvSpPr>
          <p:spPr>
            <a:xfrm>
              <a:off x="0" y="854110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Tüketim verilerini analiz ederek, </a:t>
              </a:r>
              <a:r>
                <a:rPr lang="en-US" sz="2199" b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verimliliği artırma</a:t>
              </a: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yollarını sunar ve işletme maliyetlerini azaltmaya yardımcı olur.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Detaylı enerji analizi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655817" y="425923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02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734675" y="6934200"/>
            <a:ext cx="6886575" cy="1401445"/>
            <a:chOff x="0" y="0"/>
            <a:chExt cx="9182100" cy="186859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854075"/>
              <a:ext cx="91821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Uzaktan erişim ile </a:t>
              </a:r>
              <a:r>
                <a:rPr lang="en-US" sz="2199" b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kolay yönetim</a:t>
              </a: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imkanı sunar; böylece enerji tüketimi her yerden kontrol edilebilir.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Uzaktan kontrol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655817" y="694528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03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4248150"/>
            <a:ext cx="8991600" cy="6038850"/>
            <a:chOff x="0" y="0"/>
            <a:chExt cx="1335860" cy="8971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35860" cy="897177"/>
            </a:xfrm>
            <a:custGeom>
              <a:avLst/>
              <a:gdLst/>
              <a:ahLst/>
              <a:cxnLst/>
              <a:rect l="l" t="t" r="r" b="b"/>
              <a:pathLst>
                <a:path w="1335860" h="897177">
                  <a:moveTo>
                    <a:pt x="0" y="0"/>
                  </a:moveTo>
                  <a:lnTo>
                    <a:pt x="1335860" y="0"/>
                  </a:lnTo>
                  <a:lnTo>
                    <a:pt x="1335860" y="897177"/>
                  </a:lnTo>
                  <a:lnTo>
                    <a:pt x="0" y="8971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666750" y="819150"/>
            <a:ext cx="8324850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Neden Akıllı Güç Ölçer?</a:t>
            </a:r>
          </a:p>
        </p:txBody>
      </p:sp>
      <p:pic>
        <p:nvPicPr>
          <p:cNvPr id="26" name="Resim 25" descr="metin, elektronik donanım, elektronik cihaz, makin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0E298A9-E236-09BC-FAF5-F41C394A2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19500"/>
            <a:ext cx="5898180" cy="6274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6038850"/>
            <a:ext cx="5753100" cy="3581400"/>
            <a:chOff x="0" y="0"/>
            <a:chExt cx="948383" cy="59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8383" cy="590384"/>
            </a:xfrm>
            <a:custGeom>
              <a:avLst/>
              <a:gdLst/>
              <a:ahLst/>
              <a:cxnLst/>
              <a:rect l="l" t="t" r="r" b="b"/>
              <a:pathLst>
                <a:path w="948383" h="590384">
                  <a:moveTo>
                    <a:pt x="0" y="0"/>
                  </a:moveTo>
                  <a:lnTo>
                    <a:pt x="948383" y="0"/>
                  </a:lnTo>
                  <a:lnTo>
                    <a:pt x="948383" y="590384"/>
                  </a:lnTo>
                  <a:lnTo>
                    <a:pt x="0" y="5903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0734675" y="0"/>
            <a:ext cx="7553325" cy="10287000"/>
            <a:chOff x="0" y="0"/>
            <a:chExt cx="846899" cy="11534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6899" cy="1153407"/>
            </a:xfrm>
            <a:custGeom>
              <a:avLst/>
              <a:gdLst/>
              <a:ahLst/>
              <a:cxnLst/>
              <a:rect l="l" t="t" r="r" b="b"/>
              <a:pathLst>
                <a:path w="846899" h="1153407">
                  <a:moveTo>
                    <a:pt x="0" y="0"/>
                  </a:moveTo>
                  <a:lnTo>
                    <a:pt x="846899" y="0"/>
                  </a:lnTo>
                  <a:lnTo>
                    <a:pt x="846899" y="1153407"/>
                  </a:lnTo>
                  <a:lnTo>
                    <a:pt x="0" y="11534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666750" y="666750"/>
            <a:ext cx="9763125" cy="2076450"/>
            <a:chOff x="0" y="0"/>
            <a:chExt cx="13017500" cy="2768600"/>
          </a:xfrm>
        </p:grpSpPr>
        <p:sp>
          <p:nvSpPr>
            <p:cNvPr id="7" name="TextBox 7"/>
            <p:cNvSpPr txBox="1"/>
            <p:nvPr/>
          </p:nvSpPr>
          <p:spPr>
            <a:xfrm>
              <a:off x="0" y="152400"/>
              <a:ext cx="13017500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00"/>
                </a:lnSpc>
              </a:pPr>
              <a:r>
                <a:rPr lang="en-US" sz="9000">
                  <a:solidFill>
                    <a:srgbClr val="FDF9EF"/>
                  </a:solidFill>
                  <a:latin typeface="Lovelace Text"/>
                  <a:ea typeface="Lovelace Text"/>
                  <a:cs typeface="Lovelace Text"/>
                  <a:sym typeface="Lovelace Text"/>
                </a:rPr>
                <a:t>Proje Bileşenleri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149475"/>
              <a:ext cx="130175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b="1" spc="-60" dirty="0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ESP32 </a:t>
              </a:r>
              <a:r>
                <a:rPr lang="en-US" sz="3000" b="1" spc="-60" dirty="0" err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modülü</a:t>
              </a:r>
              <a:r>
                <a:rPr lang="en-US" sz="3000" b="1" spc="-60" dirty="0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 </a:t>
              </a:r>
              <a:r>
                <a:rPr lang="en-US" sz="3000" b="1" spc="-60" dirty="0" err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ve</a:t>
              </a:r>
              <a:r>
                <a:rPr lang="en-US" sz="3000" b="1" spc="-60" dirty="0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 </a:t>
              </a:r>
              <a:r>
                <a:rPr lang="en-US" sz="3000" b="1" spc="-60" dirty="0" err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sensörlerin</a:t>
              </a:r>
              <a:r>
                <a:rPr lang="en-US" sz="3000" b="1" spc="-60" dirty="0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 </a:t>
              </a:r>
              <a:r>
                <a:rPr lang="en-US" sz="3000" b="1" spc="-60" dirty="0" err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görselleri</a:t>
              </a:r>
              <a:endParaRPr lang="en-US" sz="3000" b="1" spc="-60" dirty="0">
                <a:solidFill>
                  <a:srgbClr val="FDF9EF"/>
                </a:solidFill>
                <a:latin typeface="Inclusive Sans Bold"/>
                <a:ea typeface="Inclusive Sans Bold"/>
                <a:cs typeface="Inclusive Sans Bold"/>
                <a:sym typeface="Inclusive Sans Bold"/>
              </a:endParaRPr>
            </a:p>
          </p:txBody>
        </p:sp>
      </p:grpSp>
      <p:pic>
        <p:nvPicPr>
          <p:cNvPr id="10" name="Resim 9" descr="elektronik donanım, kablo, alet, elektronik mühendisliğ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297C594-0618-685B-B9A0-2D1E7050B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7636"/>
            <a:ext cx="12041635" cy="6435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666750"/>
            <a:ext cx="16954500" cy="8953500"/>
            <a:chOff x="0" y="0"/>
            <a:chExt cx="22606000" cy="11938000"/>
          </a:xfrm>
        </p:grpSpPr>
        <p:sp>
          <p:nvSpPr>
            <p:cNvPr id="3" name="AutoShape 3"/>
            <p:cNvSpPr/>
            <p:nvPr/>
          </p:nvSpPr>
          <p:spPr>
            <a:xfrm flipV="1">
              <a:off x="11303000" y="0"/>
              <a:ext cx="0" cy="11938000"/>
            </a:xfrm>
            <a:prstGeom prst="line">
              <a:avLst/>
            </a:prstGeom>
            <a:ln w="26533" cap="rnd">
              <a:solidFill>
                <a:srgbClr val="B88917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>
              <a:off x="0" y="5969000"/>
              <a:ext cx="22606000" cy="0"/>
            </a:xfrm>
            <a:prstGeom prst="line">
              <a:avLst/>
            </a:prstGeom>
            <a:ln w="26533" cap="rnd">
              <a:solidFill>
                <a:srgbClr val="B8891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800225" y="1562100"/>
            <a:ext cx="5753100" cy="993025"/>
            <a:chOff x="0" y="0"/>
            <a:chExt cx="7670800" cy="1324033"/>
          </a:xfrm>
        </p:grpSpPr>
        <p:sp>
          <p:nvSpPr>
            <p:cNvPr id="6" name="TextBox 6"/>
            <p:cNvSpPr txBox="1"/>
            <p:nvPr/>
          </p:nvSpPr>
          <p:spPr>
            <a:xfrm>
              <a:off x="0" y="-57150"/>
              <a:ext cx="7670800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 b="1" u="none" strike="noStrike">
                  <a:solidFill>
                    <a:srgbClr val="FDF9EF"/>
                  </a:solidFill>
                  <a:latin typeface="Lovelace Text Bold"/>
                  <a:ea typeface="Lovelace Text Bold"/>
                  <a:cs typeface="Lovelace Text Bold"/>
                  <a:sym typeface="Lovelace Text Bold"/>
                </a:rPr>
                <a:t>Voltaj Ölçümü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93808"/>
              <a:ext cx="7670800" cy="530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20"/>
                </a:lnSpc>
                <a:spcBef>
                  <a:spcPct val="0"/>
                </a:spcBef>
              </a:pPr>
              <a:r>
                <a:rPr lang="en-US" sz="2600" u="none" strike="noStrike" spc="-52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Voltaj ve akım, </a:t>
              </a:r>
              <a:r>
                <a:rPr lang="en-US" sz="2600" b="1" u="none" strike="noStrike" spc="-52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sensörler ile</a:t>
              </a:r>
              <a:r>
                <a:rPr lang="en-US" sz="2600" u="none" strike="noStrike" spc="-52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ölçülür.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734675" y="1562100"/>
            <a:ext cx="5448300" cy="1383550"/>
            <a:chOff x="0" y="0"/>
            <a:chExt cx="7264400" cy="1844733"/>
          </a:xfrm>
        </p:grpSpPr>
        <p:sp>
          <p:nvSpPr>
            <p:cNvPr id="9" name="TextBox 9"/>
            <p:cNvSpPr txBox="1"/>
            <p:nvPr/>
          </p:nvSpPr>
          <p:spPr>
            <a:xfrm>
              <a:off x="0" y="-57150"/>
              <a:ext cx="7264400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 b="1" u="none" strike="noStrike">
                  <a:solidFill>
                    <a:srgbClr val="FDF9EF"/>
                  </a:solidFill>
                  <a:latin typeface="Lovelace Text Bold"/>
                  <a:ea typeface="Lovelace Text Bold"/>
                  <a:cs typeface="Lovelace Text Bold"/>
                  <a:sym typeface="Lovelace Text Bold"/>
                </a:rPr>
                <a:t>Veri Aktarımı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93808"/>
              <a:ext cx="7264400" cy="1050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20"/>
                </a:lnSpc>
                <a:spcBef>
                  <a:spcPct val="0"/>
                </a:spcBef>
              </a:pPr>
              <a:r>
                <a:rPr lang="en-US" sz="2600" u="none" strike="noStrike" spc="-52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Ölçülen veriler, </a:t>
              </a:r>
              <a:r>
                <a:rPr lang="en-US" sz="2600" b="1" u="none" strike="noStrike" spc="-52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ESP32'ye kablosuz</a:t>
              </a:r>
              <a:r>
                <a:rPr lang="en-US" sz="2600" u="none" strike="noStrike" spc="-52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olarak gönderilir.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00225" y="6038850"/>
            <a:ext cx="5753100" cy="1383550"/>
            <a:chOff x="0" y="0"/>
            <a:chExt cx="7670800" cy="184473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57150"/>
              <a:ext cx="7670800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 b="1" u="none" strike="noStrike">
                  <a:solidFill>
                    <a:srgbClr val="FDF9EF"/>
                  </a:solidFill>
                  <a:latin typeface="Lovelace Text Bold"/>
                  <a:ea typeface="Lovelace Text Bold"/>
                  <a:cs typeface="Lovelace Text Bold"/>
                  <a:sym typeface="Lovelace Text Bold"/>
                </a:rPr>
                <a:t>Veri İşleme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93808"/>
              <a:ext cx="7670800" cy="1050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20"/>
                </a:lnSpc>
                <a:spcBef>
                  <a:spcPct val="0"/>
                </a:spcBef>
              </a:pPr>
              <a:r>
                <a:rPr lang="en-US" sz="2600" u="none" strike="noStrike" spc="-52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Gönderilen veriler, </a:t>
              </a:r>
              <a:r>
                <a:rPr lang="en-US" sz="2600" b="1" u="none" strike="noStrike" spc="-52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ESP32'de işlenir</a:t>
              </a:r>
              <a:r>
                <a:rPr lang="en-US" sz="2600" u="none" strike="noStrike" spc="-52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ve analiz edilir.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734675" y="6038850"/>
            <a:ext cx="5448300" cy="1383550"/>
            <a:chOff x="0" y="0"/>
            <a:chExt cx="7264400" cy="184473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57150"/>
              <a:ext cx="7264400" cy="57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 b="1" u="none" strike="noStrike">
                  <a:solidFill>
                    <a:srgbClr val="FDF9EF"/>
                  </a:solidFill>
                  <a:latin typeface="Lovelace Text Bold"/>
                  <a:ea typeface="Lovelace Text Bold"/>
                  <a:cs typeface="Lovelace Text Bold"/>
                  <a:sym typeface="Lovelace Text Bold"/>
                </a:rPr>
                <a:t>Raporlama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93808"/>
              <a:ext cx="7264400" cy="1050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20"/>
                </a:lnSpc>
                <a:spcBef>
                  <a:spcPct val="0"/>
                </a:spcBef>
              </a:pPr>
              <a:r>
                <a:rPr lang="en-US" sz="2600" u="none" strike="noStrike" spc="-52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Sonuç olarak, </a:t>
              </a:r>
              <a:r>
                <a:rPr lang="en-US" sz="2600" b="1" u="none" strike="noStrike" spc="-52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tüketim raporlanır</a:t>
              </a:r>
              <a:r>
                <a:rPr lang="en-US" sz="2600" u="none" strike="noStrike" spc="-52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ve kullanıcıya sunulur.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870989" cy="10287000"/>
            <a:chOff x="0" y="0"/>
            <a:chExt cx="259976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9767" cy="2709333"/>
            </a:xfrm>
            <a:custGeom>
              <a:avLst/>
              <a:gdLst/>
              <a:ahLst/>
              <a:cxnLst/>
              <a:rect l="l" t="t" r="r" b="b"/>
              <a:pathLst>
                <a:path w="2599767" h="2709333">
                  <a:moveTo>
                    <a:pt x="0" y="0"/>
                  </a:moveTo>
                  <a:lnTo>
                    <a:pt x="2599767" y="0"/>
                  </a:lnTo>
                  <a:lnTo>
                    <a:pt x="25997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8891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599767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34675" y="6915164"/>
            <a:ext cx="6886575" cy="2705086"/>
            <a:chOff x="0" y="0"/>
            <a:chExt cx="9182100" cy="3606782"/>
          </a:xfrm>
        </p:grpSpPr>
        <p:sp>
          <p:nvSpPr>
            <p:cNvPr id="6" name="TextBox 6"/>
            <p:cNvSpPr txBox="1"/>
            <p:nvPr/>
          </p:nvSpPr>
          <p:spPr>
            <a:xfrm>
              <a:off x="0" y="1768457"/>
              <a:ext cx="9182100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u="none" strike="noStrike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Bu teknoloji sayesinde elektrik faturalarınızda </a:t>
              </a:r>
              <a:r>
                <a:rPr lang="en-US" sz="3000" b="1" u="none" strike="noStrike" spc="-60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önemli</a:t>
              </a:r>
              <a:r>
                <a:rPr lang="en-US" sz="3000" u="none" strike="noStrike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bir azalma sağlayabilirsiniz.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9182100" cy="1238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00"/>
                </a:lnSpc>
                <a:spcBef>
                  <a:spcPct val="0"/>
                </a:spcBef>
              </a:pPr>
              <a:r>
                <a:rPr lang="en-US" sz="6000" u="none" strike="noStrike">
                  <a:solidFill>
                    <a:srgbClr val="FDF9EF"/>
                  </a:solidFill>
                  <a:latin typeface="Lovelace Text"/>
                  <a:ea typeface="Lovelace Text"/>
                  <a:cs typeface="Lovelace Text"/>
                  <a:sym typeface="Lovelace Text"/>
                </a:rPr>
                <a:t>Aylık Tasarruf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66750" y="1419239"/>
            <a:ext cx="8324850" cy="2292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000"/>
              </a:lnSpc>
            </a:pPr>
            <a:r>
              <a:rPr lang="en-US" sz="20000" spc="-400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%20</a:t>
            </a:r>
          </a:p>
        </p:txBody>
      </p:sp>
      <p:pic>
        <p:nvPicPr>
          <p:cNvPr id="10" name="Resim 9" descr="ekran görüntüsü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6712901-C343-5F5A-182E-F1340A3CE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738804"/>
            <a:ext cx="5410200" cy="7483777"/>
          </a:xfrm>
          <a:prstGeom prst="rect">
            <a:avLst/>
          </a:prstGeom>
        </p:spPr>
      </p:pic>
      <p:pic>
        <p:nvPicPr>
          <p:cNvPr id="13" name="Resim 12" descr="bitki, saksı çiçeği, televizyon, çiçek saksı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3E5D8A6-F767-7481-995C-D829D2824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514" y="571500"/>
            <a:ext cx="5029200" cy="547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2914670"/>
            <a:ext cx="5753100" cy="4457660"/>
            <a:chOff x="0" y="0"/>
            <a:chExt cx="7670800" cy="5943546"/>
          </a:xfrm>
        </p:grpSpPr>
        <p:sp>
          <p:nvSpPr>
            <p:cNvPr id="3" name="TextBox 3"/>
            <p:cNvSpPr txBox="1"/>
            <p:nvPr/>
          </p:nvSpPr>
          <p:spPr>
            <a:xfrm>
              <a:off x="0" y="5324421"/>
              <a:ext cx="76708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u="none" strike="noStrike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Enerji Verimliliği Derneği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7670800" cy="4895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00"/>
                </a:lnSpc>
              </a:pPr>
              <a:r>
                <a:rPr lang="en-US" sz="6000" dirty="0">
                  <a:solidFill>
                    <a:srgbClr val="FDF9EF"/>
                  </a:solidFill>
                  <a:latin typeface="Lovelace Text"/>
                  <a:ea typeface="Lovelace Text"/>
                  <a:cs typeface="Lovelace Text"/>
                  <a:sym typeface="Lovelace Text"/>
                </a:rPr>
                <a:t>“Enerji </a:t>
              </a:r>
              <a:r>
                <a:rPr lang="en-US" sz="6000" dirty="0" err="1">
                  <a:solidFill>
                    <a:srgbClr val="FDF9EF"/>
                  </a:solidFill>
                  <a:latin typeface="Lovelace Text"/>
                  <a:ea typeface="Lovelace Text"/>
                  <a:cs typeface="Lovelace Text"/>
                  <a:sym typeface="Lovelace Text"/>
                </a:rPr>
                <a:t>verimliliği</a:t>
              </a:r>
              <a:r>
                <a:rPr lang="en-US" sz="6000" dirty="0">
                  <a:solidFill>
                    <a:srgbClr val="FDF9EF"/>
                  </a:solidFill>
                  <a:latin typeface="Lovelace Text"/>
                  <a:ea typeface="Lovelace Text"/>
                  <a:cs typeface="Lovelace Text"/>
                  <a:sym typeface="Lovelace Text"/>
                </a:rPr>
                <a:t>, </a:t>
              </a:r>
              <a:r>
                <a:rPr lang="en-US" sz="6000" dirty="0" err="1">
                  <a:solidFill>
                    <a:srgbClr val="FDF9EF"/>
                  </a:solidFill>
                  <a:latin typeface="Lovelace Text"/>
                  <a:ea typeface="Lovelace Text"/>
                  <a:cs typeface="Lovelace Text"/>
                  <a:sym typeface="Lovelace Text"/>
                </a:rPr>
                <a:t>geleceğin</a:t>
              </a:r>
              <a:r>
                <a:rPr lang="en-US" sz="6000" dirty="0">
                  <a:solidFill>
                    <a:srgbClr val="FDF9EF"/>
                  </a:solidFill>
                  <a:latin typeface="Lovelace Text"/>
                  <a:ea typeface="Lovelace Text"/>
                  <a:cs typeface="Lovelace Text"/>
                  <a:sym typeface="Lovelace Text"/>
                </a:rPr>
                <a:t> </a:t>
              </a:r>
              <a:r>
                <a:rPr lang="en-US" sz="6000" dirty="0" err="1">
                  <a:solidFill>
                    <a:srgbClr val="FDF9EF"/>
                  </a:solidFill>
                  <a:latin typeface="Lovelace Text"/>
                  <a:ea typeface="Lovelace Text"/>
                  <a:cs typeface="Lovelace Text"/>
                  <a:sym typeface="Lovelace Text"/>
                </a:rPr>
                <a:t>anahtarıdır</a:t>
              </a:r>
              <a:r>
                <a:rPr lang="en-US" sz="6000" dirty="0">
                  <a:solidFill>
                    <a:srgbClr val="FDF9EF"/>
                  </a:solidFill>
                  <a:latin typeface="Lovelace Text"/>
                  <a:ea typeface="Lovelace Text"/>
                  <a:cs typeface="Lovelace Text"/>
                  <a:sym typeface="Lovelace Text"/>
                </a:rPr>
                <a:t>.”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8991600" cy="10287000"/>
            <a:chOff x="0" y="0"/>
            <a:chExt cx="1816893" cy="20786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6893" cy="2078649"/>
            </a:xfrm>
            <a:custGeom>
              <a:avLst/>
              <a:gdLst/>
              <a:ahLst/>
              <a:cxnLst/>
              <a:rect l="l" t="t" r="r" b="b"/>
              <a:pathLst>
                <a:path w="1816893" h="2078649">
                  <a:moveTo>
                    <a:pt x="0" y="0"/>
                  </a:moveTo>
                  <a:lnTo>
                    <a:pt x="1816893" y="0"/>
                  </a:lnTo>
                  <a:lnTo>
                    <a:pt x="1816893" y="2078649"/>
                  </a:lnTo>
                  <a:lnTo>
                    <a:pt x="0" y="20786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7" name="Resim 6" descr="gökyüzü, ekran görüntüsü, bitki, grafik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288A784-C5CE-E6E6-4DEA-18B1EBFC8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8" y="2400300"/>
            <a:ext cx="9657080" cy="5219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09212" y="7820025"/>
            <a:ext cx="17500019" cy="0"/>
          </a:xfrm>
          <a:prstGeom prst="line">
            <a:avLst/>
          </a:prstGeom>
          <a:ln w="19050" cap="flat">
            <a:solidFill>
              <a:srgbClr val="B8891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787981" y="7708488"/>
            <a:ext cx="242462" cy="242462"/>
            <a:chOff x="0" y="0"/>
            <a:chExt cx="558800" cy="558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33042" y="234291"/>
                  </a:moveTo>
                  <a:cubicBezTo>
                    <a:pt x="49299" y="253840"/>
                    <a:pt x="49332" y="305706"/>
                    <a:pt x="33167" y="325331"/>
                  </a:cubicBezTo>
                  <a:cubicBezTo>
                    <a:pt x="12843" y="350003"/>
                    <a:pt x="669" y="381568"/>
                    <a:pt x="669" y="415884"/>
                  </a:cubicBezTo>
                  <a:cubicBezTo>
                    <a:pt x="669" y="495135"/>
                    <a:pt x="64865" y="558800"/>
                    <a:pt x="143251" y="558800"/>
                  </a:cubicBezTo>
                  <a:cubicBezTo>
                    <a:pt x="177745" y="558800"/>
                    <a:pt x="209318" y="546669"/>
                    <a:pt x="233976" y="526404"/>
                  </a:cubicBezTo>
                  <a:cubicBezTo>
                    <a:pt x="253647" y="510238"/>
                    <a:pt x="305827" y="510235"/>
                    <a:pt x="325498" y="526401"/>
                  </a:cubicBezTo>
                  <a:cubicBezTo>
                    <a:pt x="350157" y="546668"/>
                    <a:pt x="381730" y="558800"/>
                    <a:pt x="416232" y="558800"/>
                  </a:cubicBezTo>
                  <a:cubicBezTo>
                    <a:pt x="494618" y="558800"/>
                    <a:pt x="558800" y="495135"/>
                    <a:pt x="558800" y="415884"/>
                  </a:cubicBezTo>
                  <a:cubicBezTo>
                    <a:pt x="558800" y="381312"/>
                    <a:pt x="546247" y="349534"/>
                    <a:pt x="525581" y="324782"/>
                  </a:cubicBezTo>
                  <a:cubicBezTo>
                    <a:pt x="509342" y="305335"/>
                    <a:pt x="509342" y="254131"/>
                    <a:pt x="525556" y="234663"/>
                  </a:cubicBezTo>
                  <a:cubicBezTo>
                    <a:pt x="546238" y="209831"/>
                    <a:pt x="558800" y="177872"/>
                    <a:pt x="558800" y="142916"/>
                  </a:cubicBezTo>
                  <a:cubicBezTo>
                    <a:pt x="558800" y="64349"/>
                    <a:pt x="494618" y="0"/>
                    <a:pt x="416232" y="0"/>
                  </a:cubicBezTo>
                  <a:cubicBezTo>
                    <a:pt x="382027" y="0"/>
                    <a:pt x="350824" y="11865"/>
                    <a:pt x="326295" y="31724"/>
                  </a:cubicBezTo>
                  <a:cubicBezTo>
                    <a:pt x="306327" y="47891"/>
                    <a:pt x="252153" y="47709"/>
                    <a:pt x="232185" y="31544"/>
                  </a:cubicBezTo>
                  <a:cubicBezTo>
                    <a:pt x="207787" y="11793"/>
                    <a:pt x="176670" y="0"/>
                    <a:pt x="142568" y="0"/>
                  </a:cubicBezTo>
                  <a:cubicBezTo>
                    <a:pt x="64181" y="0"/>
                    <a:pt x="0" y="64349"/>
                    <a:pt x="0" y="142916"/>
                  </a:cubicBezTo>
                  <a:cubicBezTo>
                    <a:pt x="0" y="177697"/>
                    <a:pt x="12437" y="209512"/>
                    <a:pt x="33042" y="234291"/>
                  </a:cubicBezTo>
                  <a:close/>
                </a:path>
              </a:pathLst>
            </a:custGeom>
            <a:solidFill>
              <a:srgbClr val="B8891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4450" y="-12700"/>
              <a:ext cx="469900" cy="527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8600" y="930733"/>
            <a:ext cx="7251808" cy="2250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6000" dirty="0" err="1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Tahmini</a:t>
            </a:r>
            <a:r>
              <a:rPr lang="en-US" sz="6000" dirty="0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 Teslim </a:t>
            </a:r>
            <a:r>
              <a:rPr lang="en-US" sz="6000" dirty="0" err="1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Süresi</a:t>
            </a:r>
            <a:endParaRPr lang="en-US" sz="6000" dirty="0">
              <a:solidFill>
                <a:srgbClr val="FDF9EF"/>
              </a:solidFill>
              <a:latin typeface="Lovelace Text"/>
              <a:ea typeface="Lovelace Text"/>
              <a:cs typeface="Lovelace Text"/>
              <a:sym typeface="Lovelace Tex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7230" y="7074614"/>
            <a:ext cx="4010025" cy="45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1 </a:t>
            </a:r>
            <a:r>
              <a:rPr lang="en-US" sz="2600" b="1" dirty="0" err="1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Hafta</a:t>
            </a:r>
            <a:endParaRPr lang="en-US" sz="2600" b="1" dirty="0">
              <a:solidFill>
                <a:srgbClr val="FDF9EF"/>
              </a:solidFill>
              <a:latin typeface="Lovelace Text Bold"/>
              <a:ea typeface="Lovelace Text Bold"/>
              <a:cs typeface="Lovelace Text Bold"/>
              <a:sym typeface="Lovelace Tex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56694" y="7105651"/>
            <a:ext cx="4010025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1 Ay</a:t>
            </a: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endParaRPr lang="en-US" sz="2600" b="1">
              <a:solidFill>
                <a:srgbClr val="FDF9EF"/>
              </a:solidFill>
              <a:latin typeface="Lovelace Text Bold"/>
              <a:ea typeface="Lovelace Text Bold"/>
              <a:cs typeface="Lovelace Text Bold"/>
              <a:sym typeface="Lovelace Tex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057333" y="7128511"/>
            <a:ext cx="4010025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2 Ay</a:t>
            </a: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endParaRPr lang="en-US" sz="2600" b="1" dirty="0">
              <a:solidFill>
                <a:srgbClr val="FDF9EF"/>
              </a:solidFill>
              <a:latin typeface="Lovelace Text Bold"/>
              <a:ea typeface="Lovelace Text Bold"/>
              <a:cs typeface="Lovelace Text Bold"/>
              <a:sym typeface="Lovelace Text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301504" y="7740758"/>
            <a:ext cx="242462" cy="242462"/>
            <a:chOff x="0" y="0"/>
            <a:chExt cx="558800" cy="558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33042" y="234291"/>
                  </a:moveTo>
                  <a:cubicBezTo>
                    <a:pt x="49299" y="253840"/>
                    <a:pt x="49332" y="305706"/>
                    <a:pt x="33167" y="325331"/>
                  </a:cubicBezTo>
                  <a:cubicBezTo>
                    <a:pt x="12843" y="350003"/>
                    <a:pt x="669" y="381568"/>
                    <a:pt x="669" y="415884"/>
                  </a:cubicBezTo>
                  <a:cubicBezTo>
                    <a:pt x="669" y="495135"/>
                    <a:pt x="64865" y="558800"/>
                    <a:pt x="143251" y="558800"/>
                  </a:cubicBezTo>
                  <a:cubicBezTo>
                    <a:pt x="177745" y="558800"/>
                    <a:pt x="209318" y="546669"/>
                    <a:pt x="233976" y="526404"/>
                  </a:cubicBezTo>
                  <a:cubicBezTo>
                    <a:pt x="253647" y="510238"/>
                    <a:pt x="305827" y="510235"/>
                    <a:pt x="325498" y="526401"/>
                  </a:cubicBezTo>
                  <a:cubicBezTo>
                    <a:pt x="350157" y="546668"/>
                    <a:pt x="381730" y="558800"/>
                    <a:pt x="416232" y="558800"/>
                  </a:cubicBezTo>
                  <a:cubicBezTo>
                    <a:pt x="494618" y="558800"/>
                    <a:pt x="558800" y="495135"/>
                    <a:pt x="558800" y="415884"/>
                  </a:cubicBezTo>
                  <a:cubicBezTo>
                    <a:pt x="558800" y="381312"/>
                    <a:pt x="546247" y="349534"/>
                    <a:pt x="525581" y="324782"/>
                  </a:cubicBezTo>
                  <a:cubicBezTo>
                    <a:pt x="509342" y="305335"/>
                    <a:pt x="509342" y="254131"/>
                    <a:pt x="525556" y="234663"/>
                  </a:cubicBezTo>
                  <a:cubicBezTo>
                    <a:pt x="546238" y="209831"/>
                    <a:pt x="558800" y="177872"/>
                    <a:pt x="558800" y="142916"/>
                  </a:cubicBezTo>
                  <a:cubicBezTo>
                    <a:pt x="558800" y="64349"/>
                    <a:pt x="494618" y="0"/>
                    <a:pt x="416232" y="0"/>
                  </a:cubicBezTo>
                  <a:cubicBezTo>
                    <a:pt x="382027" y="0"/>
                    <a:pt x="350824" y="11865"/>
                    <a:pt x="326295" y="31724"/>
                  </a:cubicBezTo>
                  <a:cubicBezTo>
                    <a:pt x="306327" y="47891"/>
                    <a:pt x="252153" y="47709"/>
                    <a:pt x="232185" y="31544"/>
                  </a:cubicBezTo>
                  <a:cubicBezTo>
                    <a:pt x="207787" y="11793"/>
                    <a:pt x="176670" y="0"/>
                    <a:pt x="142568" y="0"/>
                  </a:cubicBezTo>
                  <a:cubicBezTo>
                    <a:pt x="64181" y="0"/>
                    <a:pt x="0" y="64349"/>
                    <a:pt x="0" y="142916"/>
                  </a:cubicBezTo>
                  <a:cubicBezTo>
                    <a:pt x="0" y="177697"/>
                    <a:pt x="12437" y="209512"/>
                    <a:pt x="33042" y="234291"/>
                  </a:cubicBezTo>
                  <a:close/>
                </a:path>
              </a:pathLst>
            </a:custGeom>
            <a:solidFill>
              <a:srgbClr val="B8891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44450" y="-12700"/>
              <a:ext cx="469900" cy="527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172950" y="7720886"/>
            <a:ext cx="242462" cy="242462"/>
            <a:chOff x="0" y="0"/>
            <a:chExt cx="558800" cy="558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33042" y="234291"/>
                  </a:moveTo>
                  <a:cubicBezTo>
                    <a:pt x="49299" y="253840"/>
                    <a:pt x="49332" y="305706"/>
                    <a:pt x="33167" y="325331"/>
                  </a:cubicBezTo>
                  <a:cubicBezTo>
                    <a:pt x="12843" y="350003"/>
                    <a:pt x="669" y="381568"/>
                    <a:pt x="669" y="415884"/>
                  </a:cubicBezTo>
                  <a:cubicBezTo>
                    <a:pt x="669" y="495135"/>
                    <a:pt x="64865" y="558800"/>
                    <a:pt x="143251" y="558800"/>
                  </a:cubicBezTo>
                  <a:cubicBezTo>
                    <a:pt x="177745" y="558800"/>
                    <a:pt x="209318" y="546669"/>
                    <a:pt x="233976" y="526404"/>
                  </a:cubicBezTo>
                  <a:cubicBezTo>
                    <a:pt x="253647" y="510238"/>
                    <a:pt x="305827" y="510235"/>
                    <a:pt x="325498" y="526401"/>
                  </a:cubicBezTo>
                  <a:cubicBezTo>
                    <a:pt x="350157" y="546668"/>
                    <a:pt x="381730" y="558800"/>
                    <a:pt x="416232" y="558800"/>
                  </a:cubicBezTo>
                  <a:cubicBezTo>
                    <a:pt x="494618" y="558800"/>
                    <a:pt x="558800" y="495135"/>
                    <a:pt x="558800" y="415884"/>
                  </a:cubicBezTo>
                  <a:cubicBezTo>
                    <a:pt x="558800" y="381312"/>
                    <a:pt x="546247" y="349534"/>
                    <a:pt x="525581" y="324782"/>
                  </a:cubicBezTo>
                  <a:cubicBezTo>
                    <a:pt x="509342" y="305335"/>
                    <a:pt x="509342" y="254131"/>
                    <a:pt x="525556" y="234663"/>
                  </a:cubicBezTo>
                  <a:cubicBezTo>
                    <a:pt x="546238" y="209831"/>
                    <a:pt x="558800" y="177872"/>
                    <a:pt x="558800" y="142916"/>
                  </a:cubicBezTo>
                  <a:cubicBezTo>
                    <a:pt x="558800" y="64349"/>
                    <a:pt x="494618" y="0"/>
                    <a:pt x="416232" y="0"/>
                  </a:cubicBezTo>
                  <a:cubicBezTo>
                    <a:pt x="382027" y="0"/>
                    <a:pt x="350824" y="11865"/>
                    <a:pt x="326295" y="31724"/>
                  </a:cubicBezTo>
                  <a:cubicBezTo>
                    <a:pt x="306327" y="47891"/>
                    <a:pt x="252153" y="47709"/>
                    <a:pt x="232185" y="31544"/>
                  </a:cubicBezTo>
                  <a:cubicBezTo>
                    <a:pt x="207787" y="11793"/>
                    <a:pt x="176670" y="0"/>
                    <a:pt x="142568" y="0"/>
                  </a:cubicBezTo>
                  <a:cubicBezTo>
                    <a:pt x="64181" y="0"/>
                    <a:pt x="0" y="64349"/>
                    <a:pt x="0" y="142916"/>
                  </a:cubicBezTo>
                  <a:cubicBezTo>
                    <a:pt x="0" y="177697"/>
                    <a:pt x="12437" y="209512"/>
                    <a:pt x="33042" y="234291"/>
                  </a:cubicBezTo>
                  <a:close/>
                </a:path>
              </a:pathLst>
            </a:custGeom>
            <a:solidFill>
              <a:srgbClr val="B8891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44450" y="-12700"/>
              <a:ext cx="469900" cy="527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07268" y="8123384"/>
            <a:ext cx="401002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600" spc="-52" dirty="0" err="1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Proje</a:t>
            </a:r>
            <a:r>
              <a:rPr lang="en-US" sz="2600" spc="-52" dirty="0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600" spc="-52" dirty="0" err="1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başlangıcı</a:t>
            </a:r>
            <a:r>
              <a:rPr lang="en-US" sz="2600" spc="-52" dirty="0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600" spc="-52" dirty="0" err="1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ve</a:t>
            </a:r>
            <a:r>
              <a:rPr lang="en-US" sz="2600" spc="-52" dirty="0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600" spc="-52" dirty="0" err="1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planlama</a:t>
            </a:r>
            <a:endParaRPr lang="en-US" sz="2600" spc="-52" dirty="0">
              <a:solidFill>
                <a:srgbClr val="FDF9EF"/>
              </a:solidFill>
              <a:latin typeface="Inclusive Sans"/>
              <a:ea typeface="Inclusive Sans"/>
              <a:cs typeface="Inclusive Sans"/>
              <a:sym typeface="Inclusive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616356" y="8572257"/>
            <a:ext cx="401002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600" spc="-52" dirty="0" err="1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Prototip</a:t>
            </a:r>
            <a:r>
              <a:rPr lang="en-US" sz="2600" spc="-52" dirty="0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600" spc="-52" dirty="0" err="1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geliştirme</a:t>
            </a:r>
            <a:r>
              <a:rPr lang="en-US" sz="2600" spc="-52" dirty="0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600" spc="-52" dirty="0" err="1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tamamlandı</a:t>
            </a:r>
            <a:endParaRPr lang="en-US" sz="2600" spc="-52" dirty="0">
              <a:solidFill>
                <a:srgbClr val="FDF9EF"/>
              </a:solidFill>
              <a:latin typeface="Inclusive Sans"/>
              <a:ea typeface="Inclusive Sans"/>
              <a:cs typeface="Inclusive Sans"/>
              <a:sym typeface="Inclusive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192237" y="8572256"/>
            <a:ext cx="401002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600" spc="-52" dirty="0" err="1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Nihai</a:t>
            </a:r>
            <a:r>
              <a:rPr lang="en-US" sz="2600" spc="-52" dirty="0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600" spc="-52" dirty="0" err="1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ürün</a:t>
            </a:r>
            <a:r>
              <a:rPr lang="en-US" sz="2600" spc="-52" dirty="0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600" spc="-52" dirty="0" err="1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teslimi</a:t>
            </a:r>
            <a:r>
              <a:rPr lang="en-US" sz="2600" spc="-52" dirty="0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600" spc="-52" dirty="0" err="1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ve</a:t>
            </a:r>
            <a:r>
              <a:rPr lang="en-US" sz="2600" spc="-52" dirty="0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</a:t>
            </a:r>
            <a:r>
              <a:rPr lang="en-US" sz="2600" spc="-52" dirty="0" err="1">
                <a:solidFill>
                  <a:srgbClr val="FDF9EF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sunum</a:t>
            </a:r>
            <a:endParaRPr lang="en-US" sz="2600" spc="-52" dirty="0">
              <a:solidFill>
                <a:srgbClr val="FDF9EF"/>
              </a:solidFill>
              <a:latin typeface="Inclusive Sans"/>
              <a:ea typeface="Inclusive Sans"/>
              <a:cs typeface="Inclusive Sans"/>
              <a:sym typeface="Inclusive Sans"/>
            </a:endParaRPr>
          </a:p>
        </p:txBody>
      </p:sp>
      <p:pic>
        <p:nvPicPr>
          <p:cNvPr id="20" name="Resim 19" descr="metin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18E8442-C35D-86E7-83A8-E1B195ACE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181100"/>
            <a:ext cx="10869930" cy="5787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1562141"/>
            <a:ext cx="6886575" cy="1400121"/>
            <a:chOff x="0" y="0"/>
            <a:chExt cx="9182100" cy="1866828"/>
          </a:xfrm>
        </p:grpSpPr>
        <p:sp>
          <p:nvSpPr>
            <p:cNvPr id="3" name="TextBox 3"/>
            <p:cNvSpPr txBox="1"/>
            <p:nvPr/>
          </p:nvSpPr>
          <p:spPr>
            <a:xfrm>
              <a:off x="0" y="852310"/>
              <a:ext cx="9182100" cy="1014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Akıllı güç ölçer sayesinde </a:t>
              </a:r>
              <a:r>
                <a:rPr lang="en-US" sz="2199" b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elektrik faturalarınızı</a:t>
              </a: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düşürerek, yıllık maliyetlerde önemli tasarruf sağlar.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u="none" strike="noStrike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Maliyet Tasarrufu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655817" y="1561821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734675" y="4248150"/>
            <a:ext cx="6886575" cy="1791996"/>
            <a:chOff x="0" y="0"/>
            <a:chExt cx="9182100" cy="2389328"/>
          </a:xfrm>
        </p:grpSpPr>
        <p:sp>
          <p:nvSpPr>
            <p:cNvPr id="7" name="TextBox 7"/>
            <p:cNvSpPr txBox="1"/>
            <p:nvPr/>
          </p:nvSpPr>
          <p:spPr>
            <a:xfrm>
              <a:off x="0" y="854110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Gerçek zamanlı veri analizi ile enerji kullanımınızı optimize ederek, </a:t>
              </a:r>
              <a:r>
                <a:rPr lang="en-US" sz="2199" b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verimliliği artırabilir</a:t>
              </a: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ve gereksiz harcamaları engelleyebilirsiniz.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Verimlilik Artışı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655817" y="425923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02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734675" y="6934200"/>
            <a:ext cx="6886575" cy="1791970"/>
            <a:chOff x="0" y="0"/>
            <a:chExt cx="9182100" cy="238929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854075"/>
              <a:ext cx="9182100" cy="1535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Enerji tasarrufu sağlamak, </a:t>
              </a:r>
              <a:r>
                <a:rPr lang="en-US" sz="2199" b="1">
                  <a:solidFill>
                    <a:srgbClr val="FDF9EF"/>
                  </a:solidFill>
                  <a:latin typeface="Inclusive Sans Bold"/>
                  <a:ea typeface="Inclusive Sans Bold"/>
                  <a:cs typeface="Inclusive Sans Bold"/>
                  <a:sym typeface="Inclusive Sans Bold"/>
                </a:rPr>
                <a:t>karbon ayak izinizi</a:t>
              </a:r>
              <a:r>
                <a:rPr lang="en-US" sz="2199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 azaltarak çevre dostu bir yaşam tarzını desteklemenize yardımcı olur.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91821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</a:pPr>
              <a:r>
                <a:rPr lang="en-US" sz="3000" spc="-60">
                  <a:solidFill>
                    <a:srgbClr val="FDF9EF"/>
                  </a:solidFill>
                  <a:latin typeface="Inclusive Sans"/>
                  <a:ea typeface="Inclusive Sans"/>
                  <a:cs typeface="Inclusive Sans"/>
                  <a:sym typeface="Inclusive Sans"/>
                </a:rPr>
                <a:t>Çevresel Etki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655817" y="6945288"/>
            <a:ext cx="774058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 b="1">
                <a:solidFill>
                  <a:srgbClr val="FDF9EF"/>
                </a:solidFill>
                <a:latin typeface="Lovelace Text Bold"/>
                <a:ea typeface="Lovelace Text Bold"/>
                <a:cs typeface="Lovelace Text Bold"/>
                <a:sym typeface="Lovelace Text Bold"/>
              </a:rPr>
              <a:t>03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4248150"/>
            <a:ext cx="8991600" cy="6038850"/>
            <a:chOff x="0" y="0"/>
            <a:chExt cx="1335860" cy="8971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35860" cy="897177"/>
            </a:xfrm>
            <a:custGeom>
              <a:avLst/>
              <a:gdLst/>
              <a:ahLst/>
              <a:cxnLst/>
              <a:rect l="l" t="t" r="r" b="b"/>
              <a:pathLst>
                <a:path w="1335860" h="897177">
                  <a:moveTo>
                    <a:pt x="0" y="0"/>
                  </a:moveTo>
                  <a:lnTo>
                    <a:pt x="1335860" y="0"/>
                  </a:lnTo>
                  <a:lnTo>
                    <a:pt x="1335860" y="897177"/>
                  </a:lnTo>
                  <a:lnTo>
                    <a:pt x="0" y="8971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666750" y="819150"/>
            <a:ext cx="8324850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FDF9EF"/>
                </a:solidFill>
                <a:latin typeface="Lovelace Text"/>
                <a:ea typeface="Lovelace Text"/>
                <a:cs typeface="Lovelace Text"/>
                <a:sym typeface="Lovelace Text"/>
              </a:rPr>
              <a:t>Projenin Faydaları</a:t>
            </a:r>
          </a:p>
        </p:txBody>
      </p:sp>
      <p:pic>
        <p:nvPicPr>
          <p:cNvPr id="18" name="Resim 17" descr="metin, elektronik donanım, duvar, iç mek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1525B56-D9BF-FF19-3985-0D484EF53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3848100"/>
            <a:ext cx="7534649" cy="5974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379</Words>
  <Application>Microsoft Office PowerPoint</Application>
  <PresentationFormat>Özel</PresentationFormat>
  <Paragraphs>75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2" baseType="lpstr">
      <vt:lpstr>Inclusive Sans Bold</vt:lpstr>
      <vt:lpstr>Lovelace Text Bold</vt:lpstr>
      <vt:lpstr>Calibri</vt:lpstr>
      <vt:lpstr>Arial</vt:lpstr>
      <vt:lpstr>Lovelace Text</vt:lpstr>
      <vt:lpstr>Inclusive Sans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Sunum - ESP32 ile Akıllı Güç Ölçer</dc:title>
  <dc:description>Sunum - ESP32 ile Akıllı Güç Ölçer</dc:description>
  <cp:lastModifiedBy>Gökmen Bulut</cp:lastModifiedBy>
  <cp:revision>4</cp:revision>
  <dcterms:created xsi:type="dcterms:W3CDTF">2006-08-16T00:00:00Z</dcterms:created>
  <dcterms:modified xsi:type="dcterms:W3CDTF">2025-12-15T22:18:03Z</dcterms:modified>
  <dc:identifier>DAG7ndMzPuc</dc:identifier>
</cp:coreProperties>
</file>