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type="screen16x9"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Rajdhani"/>
      <p:regular r:id="rId19"/>
      <p:bold r:id="rId20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8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Google Shape;81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590" name="Google Shape;82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Google Shape;231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94" name="Google Shape;232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Google Shape;261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15" name="Google Shape;262;p1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Google Shape;291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27" name="Google Shape;292;p1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Google Shape;91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597" name="Google Shape;92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102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07" name="Google Shape;103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Google Shape;121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19" name="Google Shape;122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Google Shape;144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35" name="Google Shape;145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167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48" name="Google Shape;168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Google Shape;184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58" name="Google Shape;185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Google Shape;203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68" name="Google Shape;204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222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73" name="Google Shape;223;p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24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12;p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2" name="Google Shape;13;p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3" name="Google Shape;14;p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67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3" name="Google Shape;70;p11"/>
          <p:cNvSpPr txBox="1"/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54" name="Google Shape;71;p1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5" name="Google Shape;72;p1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6" name="Google Shape;73;p1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6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37" name="Google Shape;76;p12"/>
          <p:cNvSpPr txBox="1"/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38" name="Google Shape;77;p1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39" name="Google Shape;78;p1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40" name="Google Shape;79;p1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6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42" name="Google Shape;17;p3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algn="ctr" lv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algn="ctr" lvl="2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algn="ctr" lvl="3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algn="ctr" lvl="4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algn="ctr" lvl="5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algn="ctr" lvl="6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algn="ctr" lvl="7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algn="ctr" lvl="8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743" name="Google Shape;18;p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44" name="Google Shape;19;p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45" name="Google Shape;20;p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68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8" name="Google Shape;23;p4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59" name="Google Shape;24;p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60" name="Google Shape;25;p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61" name="Google Shape;26;p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69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cap="none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63" name="Google Shape;29;p5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algn="l" indent="-228600" lvl="1" marL="91440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algn="l" indent="-228600" lvl="2" marL="137160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algn="l" indent="-228600" lvl="3" marL="18288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algn="l" indent="-228600" lvl="4" marL="22860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764" name="Google Shape;30;p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65" name="Google Shape;31;p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66" name="Google Shape;32;p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70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68" name="Google Shape;35;p6"/>
          <p:cNvSpPr txBox="1"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8769" name="Google Shape;36;p6"/>
          <p:cNvSpPr txBox="1"/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8770" name="Google Shape;37;p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71" name="Google Shape;38;p6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72" name="Google Shape;39;p6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63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29" name="Google Shape;42;p7"/>
          <p:cNvSpPr txBox="1"/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730" name="Google Shape;43;p7"/>
          <p:cNvSpPr txBox="1"/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810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8731" name="Google Shape;44;p7"/>
          <p:cNvSpPr txBox="1"/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732" name="Google Shape;45;p7"/>
          <p:cNvSpPr txBox="1"/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810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8733" name="Google Shape;46;p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34" name="Google Shape;47;p7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35" name="Google Shape;48;p7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7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74" name="Google Shape;51;p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75" name="Google Shape;52;p8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76" name="Google Shape;53;p8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72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78" name="Google Shape;56;p9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algn="l" indent="-381000" lvl="2" marL="1371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algn="l" indent="-355600" lvl="4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algn="l" indent="-355600" lvl="5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8779" name="Google Shape;57;p9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8780" name="Google Shape;58;p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81" name="Google Shape;59;p9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82" name="Google Shape;60;p9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66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47" name="Google Shape;63;p10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/>
          <a:noFill/>
          <a:ln>
            <a:noFill/>
          </a:ln>
        </p:spPr>
      </p:sp>
      <p:sp>
        <p:nvSpPr>
          <p:cNvPr id="1048748" name="Google Shape;64;p10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8749" name="Google Shape;65;p1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0" name="Google Shape;66;p1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1" name="Google Shape;67;p1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2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sz="4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8577" name="Google Shape;7;p1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sz="3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sz="2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8" name="Google Shape;8;p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9" name="Google Shape;9;p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80" name="Google Shape;10;p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84;p13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584" name="Google Shape;85;p13"/>
          <p:cNvSpPr txBox="1"/>
          <p:nvPr/>
        </p:nvSpPr>
        <p:spPr>
          <a:xfrm>
            <a:off x="581025" y="1561504"/>
            <a:ext cx="6810851" cy="18097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200" i="0" lang="en-US" strike="noStrike" u="none">
                <a:solidFill>
                  <a:srgbClr val="38BDF8"/>
                </a:solidFill>
                <a:latin typeface="Roboto"/>
                <a:ea typeface="Roboto"/>
                <a:cs typeface="Roboto"/>
                <a:sym typeface="Roboto"/>
              </a:rPr>
              <a:t>EGE ÜNİVERSİTESİ</a:t>
            </a:r>
          </a:p>
        </p:txBody>
      </p:sp>
      <p:sp>
        <p:nvSpPr>
          <p:cNvPr id="1048585" name="Google Shape;86;p13"/>
          <p:cNvSpPr txBox="1"/>
          <p:nvPr/>
        </p:nvSpPr>
        <p:spPr>
          <a:xfrm>
            <a:off x="581025" y="1837729"/>
            <a:ext cx="6810851" cy="3245434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8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5400" i="0" lang="en-US" strike="noStrike" u="none">
                <a:solidFill>
                  <a:srgbClr val="F8FAFC"/>
                </a:solidFill>
                <a:latin typeface="Rajdhani"/>
                <a:ea typeface="Rajdhani"/>
                <a:cs typeface="Rajdhani"/>
                <a:sym typeface="Rajdhani"/>
              </a:rPr>
              <a:t>ACİL DURUM</a:t>
            </a:r>
            <a:br>
              <a:rPr b="0" cap="none" sz="1800" i="0" lang="en-US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cap="none" sz="5400" i="0" lang="en-US" strike="noStrike" u="none">
                <a:solidFill>
                  <a:srgbClr val="F8FAFC"/>
                </a:solidFill>
                <a:latin typeface="Rajdhani"/>
                <a:ea typeface="Rajdhani"/>
                <a:cs typeface="Rajdhani"/>
                <a:sym typeface="Rajdhani"/>
              </a:rPr>
              <a:t> OTONOM HABERLEŞME</a:t>
            </a:r>
            <a:br>
              <a:rPr b="0" cap="none" sz="1800" i="0" lang="en-US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cap="none" sz="5400" i="0" lang="en-US" strike="noStrike" u="none">
                <a:solidFill>
                  <a:srgbClr val="F8FAFC"/>
                </a:solidFill>
                <a:latin typeface="Rajdhani"/>
                <a:ea typeface="Rajdhani"/>
                <a:cs typeface="Rajdhani"/>
                <a:sym typeface="Rajdhani"/>
              </a:rPr>
              <a:t> SİSTEMİ</a:t>
            </a:r>
          </a:p>
        </p:txBody>
      </p:sp>
      <p:sp>
        <p:nvSpPr>
          <p:cNvPr id="1048586" name="Google Shape;87;p13"/>
          <p:cNvSpPr txBox="1"/>
          <p:nvPr/>
        </p:nvSpPr>
        <p:spPr>
          <a:xfrm>
            <a:off x="809625" y="4070300"/>
            <a:ext cx="6257925" cy="4000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US" strike="noStrike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Deha UZAR</a:t>
            </a:r>
          </a:p>
        </p:txBody>
      </p:sp>
      <p:sp>
        <p:nvSpPr>
          <p:cNvPr id="1048587" name="Google Shape;88;p13"/>
          <p:cNvSpPr txBox="1"/>
          <p:nvPr/>
        </p:nvSpPr>
        <p:spPr>
          <a:xfrm>
            <a:off x="809625" y="4641800"/>
            <a:ext cx="6257925" cy="285749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19240000143</a:t>
            </a:r>
          </a:p>
        </p:txBody>
      </p:sp>
      <p:sp>
        <p:nvSpPr>
          <p:cNvPr id="1048588" name="Google Shape;89;p13"/>
          <p:cNvSpPr txBox="1"/>
          <p:nvPr/>
        </p:nvSpPr>
        <p:spPr>
          <a:xfrm>
            <a:off x="809625" y="5070425"/>
            <a:ext cx="6257925" cy="285749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Dr. Öğretim Üyesi Mustafa Berkant SELEK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Google Shape;234;p22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95" name="Google Shape;235;p22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81025" y="1757362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196" name="Google Shape;236;p22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581025" y="2614612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197" name="Google Shape;237;p22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581025" y="3386137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198" name="Google Shape;238;p22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5">
            <a:alphaModFix/>
          </a:blip>
          <a:srcRect l="0" t="0" r="0" b="0"/>
          <a:stretch>
            <a:fillRect/>
          </a:stretch>
        </p:blipFill>
        <p:spPr>
          <a:xfrm>
            <a:off x="581025" y="4157662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199" name="Google Shape;239;p22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6">
            <a:alphaModFix/>
          </a:blip>
          <a:srcRect l="0" t="0" r="0" b="0"/>
          <a:stretch>
            <a:fillRect/>
          </a:stretch>
        </p:blipFill>
        <p:spPr>
          <a:xfrm>
            <a:off x="581025" y="4929187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200" name="Google Shape;240;p22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7">
            <a:alphaModFix/>
          </a:blip>
          <a:srcRect l="0" t="0" r="0" b="0"/>
          <a:stretch>
            <a:fillRect/>
          </a:stretch>
        </p:blipFill>
        <p:spPr>
          <a:xfrm>
            <a:off x="581025" y="5700712"/>
            <a:ext cx="857250" cy="476250"/>
          </a:xfrm>
          <a:prstGeom prst="rect"/>
          <a:noFill/>
          <a:ln>
            <a:noFill/>
          </a:ln>
        </p:spPr>
      </p:pic>
      <p:sp>
        <p:nvSpPr>
          <p:cNvPr id="1048674" name="Google Shape;241;p22"/>
          <p:cNvSpPr txBox="1"/>
          <p:nvPr/>
        </p:nvSpPr>
        <p:spPr>
          <a:xfrm>
            <a:off x="771525" y="390525"/>
            <a:ext cx="2930366" cy="5143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IMAGE SOURCES</a:t>
            </a:r>
          </a:p>
        </p:txBody>
      </p:sp>
      <p:sp>
        <p:nvSpPr>
          <p:cNvPr id="1048675" name="Google Shape;242;p22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76" name="Google Shape;243;p22"/>
          <p:cNvSpPr/>
          <p:nvPr/>
        </p:nvSpPr>
        <p:spPr>
          <a:xfrm>
            <a:off x="581025" y="2462212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77" name="Google Shape;244;p22"/>
          <p:cNvSpPr/>
          <p:nvPr/>
        </p:nvSpPr>
        <p:spPr>
          <a:xfrm>
            <a:off x="581025" y="3233737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78" name="Google Shape;245;p22"/>
          <p:cNvSpPr/>
          <p:nvPr/>
        </p:nvSpPr>
        <p:spPr>
          <a:xfrm>
            <a:off x="581025" y="4005262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79" name="Google Shape;246;p22"/>
          <p:cNvSpPr/>
          <p:nvPr/>
        </p:nvSpPr>
        <p:spPr>
          <a:xfrm>
            <a:off x="581025" y="4776787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80" name="Google Shape;247;p22"/>
          <p:cNvSpPr/>
          <p:nvPr/>
        </p:nvSpPr>
        <p:spPr>
          <a:xfrm>
            <a:off x="581025" y="5548312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81" name="Google Shape;248;p22"/>
          <p:cNvSpPr txBox="1"/>
          <p:nvPr/>
        </p:nvSpPr>
        <p:spPr>
          <a:xfrm>
            <a:off x="1676400" y="1671637"/>
            <a:ext cx="9934575" cy="37147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https://media.istockphoto.com/id/1322704226/vector/fall-prevention-line-design-single-isolated-icon.jpg?s=612x612&amp;w=0&amp;k=20&amp;c=mdxrskWEZ611LhEXLTWz3g1DZb_sbjFxnNJZe2FQH7s=</a:t>
            </a:r>
          </a:p>
        </p:txBody>
      </p:sp>
      <p:sp>
        <p:nvSpPr>
          <p:cNvPr id="1048682" name="Google Shape;249;p22"/>
          <p:cNvSpPr txBox="1"/>
          <p:nvPr/>
        </p:nvSpPr>
        <p:spPr>
          <a:xfrm>
            <a:off x="1676400" y="2090737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www.istockphoto.com</a:t>
            </a:r>
          </a:p>
        </p:txBody>
      </p:sp>
      <p:sp>
        <p:nvSpPr>
          <p:cNvPr id="1048683" name="Google Shape;250;p22"/>
          <p:cNvSpPr txBox="1"/>
          <p:nvPr/>
        </p:nvSpPr>
        <p:spPr>
          <a:xfrm>
            <a:off x="1676400" y="2621756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https://www.mdpi.com/sensors/sensors-23-06652/article_deploy/html/images/sensors-23-06652-g001.png</a:t>
            </a:r>
          </a:p>
        </p:txBody>
      </p:sp>
      <p:sp>
        <p:nvSpPr>
          <p:cNvPr id="1048684" name="Google Shape;251;p22"/>
          <p:cNvSpPr txBox="1"/>
          <p:nvPr/>
        </p:nvSpPr>
        <p:spPr>
          <a:xfrm>
            <a:off x="1676400" y="2855118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www.mdpi.com</a:t>
            </a:r>
          </a:p>
        </p:txBody>
      </p:sp>
      <p:sp>
        <p:nvSpPr>
          <p:cNvPr id="1048685" name="Google Shape;252;p22"/>
          <p:cNvSpPr txBox="1"/>
          <p:nvPr/>
        </p:nvSpPr>
        <p:spPr>
          <a:xfrm>
            <a:off x="1676400" y="3393281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https://tateeda.com/wp-content/uploads/2023/08/An-example-of-a-professional-grade-health-data-visualization-for-medical-devices-1024x955.jpg</a:t>
            </a:r>
          </a:p>
        </p:txBody>
      </p:sp>
      <p:sp>
        <p:nvSpPr>
          <p:cNvPr id="1048686" name="Google Shape;253;p22"/>
          <p:cNvSpPr txBox="1"/>
          <p:nvPr/>
        </p:nvSpPr>
        <p:spPr>
          <a:xfrm>
            <a:off x="1676400" y="3626643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tateeda.com</a:t>
            </a:r>
          </a:p>
        </p:txBody>
      </p:sp>
      <p:sp>
        <p:nvSpPr>
          <p:cNvPr id="1048687" name="Google Shape;254;p22"/>
          <p:cNvSpPr txBox="1"/>
          <p:nvPr/>
        </p:nvSpPr>
        <p:spPr>
          <a:xfrm>
            <a:off x="1676400" y="4164806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https://cdn.aarp.net/content/dam/aarp/home-and-family/personal-technology/2023/08/1140-emergency-alerts.jpg</a:t>
            </a:r>
          </a:p>
        </p:txBody>
      </p:sp>
      <p:sp>
        <p:nvSpPr>
          <p:cNvPr id="1048688" name="Google Shape;255;p22"/>
          <p:cNvSpPr txBox="1"/>
          <p:nvPr/>
        </p:nvSpPr>
        <p:spPr>
          <a:xfrm>
            <a:off x="1676400" y="4398168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www.aarp.org</a:t>
            </a:r>
          </a:p>
        </p:txBody>
      </p:sp>
      <p:sp>
        <p:nvSpPr>
          <p:cNvPr id="1048689" name="Google Shape;256;p22"/>
          <p:cNvSpPr txBox="1"/>
          <p:nvPr/>
        </p:nvSpPr>
        <p:spPr>
          <a:xfrm>
            <a:off x="1676400" y="4936331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https://www.campuscomponent.com/product-images/Arduino+UNO+R3+Compatible+Board-AR-134-D-min.jpg/2208614000020620127/1100x1100</a:t>
            </a:r>
          </a:p>
        </p:txBody>
      </p:sp>
      <p:sp>
        <p:nvSpPr>
          <p:cNvPr id="1048690" name="Google Shape;257;p22"/>
          <p:cNvSpPr txBox="1"/>
          <p:nvPr/>
        </p:nvSpPr>
        <p:spPr>
          <a:xfrm>
            <a:off x="1676400" y="5169693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www.campuscomponent.com</a:t>
            </a:r>
          </a:p>
        </p:txBody>
      </p:sp>
      <p:sp>
        <p:nvSpPr>
          <p:cNvPr id="1048691" name="Google Shape;258;p22"/>
          <p:cNvSpPr txBox="1"/>
          <p:nvPr/>
        </p:nvSpPr>
        <p:spPr>
          <a:xfrm>
            <a:off x="1676400" y="5707856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https://lastminuteengineers.com/wp-content/uploads/arduino/Wiring-Connecting-Pulse-Sensor-with-Arduino.png</a:t>
            </a:r>
          </a:p>
        </p:txBody>
      </p:sp>
      <p:sp>
        <p:nvSpPr>
          <p:cNvPr id="1048692" name="Google Shape;259;p22"/>
          <p:cNvSpPr txBox="1"/>
          <p:nvPr/>
        </p:nvSpPr>
        <p:spPr>
          <a:xfrm>
            <a:off x="1676400" y="5941218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refusingtoforget.org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Google Shape;264;p23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202" name="Google Shape;265;p23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81025" y="1757362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203" name="Google Shape;266;p23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581025" y="2528887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204" name="Google Shape;267;p23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581025" y="3300412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205" name="Google Shape;268;p23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5">
            <a:alphaModFix/>
          </a:blip>
          <a:srcRect l="0" t="0" r="0" b="0"/>
          <a:stretch>
            <a:fillRect/>
          </a:stretch>
        </p:blipFill>
        <p:spPr>
          <a:xfrm>
            <a:off x="581025" y="4071937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206" name="Google Shape;269;p23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6">
            <a:alphaModFix/>
          </a:blip>
          <a:srcRect l="0" t="0" r="0" b="0"/>
          <a:stretch>
            <a:fillRect/>
          </a:stretch>
        </p:blipFill>
        <p:spPr>
          <a:xfrm>
            <a:off x="581025" y="4843462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207" name="Google Shape;270;p23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7">
            <a:alphaModFix/>
          </a:blip>
          <a:srcRect l="0" t="0" r="0" b="0"/>
          <a:stretch>
            <a:fillRect/>
          </a:stretch>
        </p:blipFill>
        <p:spPr>
          <a:xfrm>
            <a:off x="581025" y="5614987"/>
            <a:ext cx="857250" cy="476250"/>
          </a:xfrm>
          <a:prstGeom prst="rect"/>
          <a:noFill/>
          <a:ln>
            <a:noFill/>
          </a:ln>
        </p:spPr>
      </p:pic>
      <p:sp>
        <p:nvSpPr>
          <p:cNvPr id="1048695" name="Google Shape;271;p23"/>
          <p:cNvSpPr txBox="1"/>
          <p:nvPr/>
        </p:nvSpPr>
        <p:spPr>
          <a:xfrm>
            <a:off x="771525" y="390525"/>
            <a:ext cx="2930366" cy="5143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IMAGE SOURCES</a:t>
            </a:r>
          </a:p>
        </p:txBody>
      </p:sp>
      <p:sp>
        <p:nvSpPr>
          <p:cNvPr id="1048696" name="Google Shape;272;p23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97" name="Google Shape;273;p23"/>
          <p:cNvSpPr/>
          <p:nvPr/>
        </p:nvSpPr>
        <p:spPr>
          <a:xfrm>
            <a:off x="581025" y="2376487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98" name="Google Shape;274;p23"/>
          <p:cNvSpPr/>
          <p:nvPr/>
        </p:nvSpPr>
        <p:spPr>
          <a:xfrm>
            <a:off x="581025" y="3148012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99" name="Google Shape;275;p23"/>
          <p:cNvSpPr/>
          <p:nvPr/>
        </p:nvSpPr>
        <p:spPr>
          <a:xfrm>
            <a:off x="581025" y="3919537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00" name="Google Shape;276;p23"/>
          <p:cNvSpPr/>
          <p:nvPr/>
        </p:nvSpPr>
        <p:spPr>
          <a:xfrm>
            <a:off x="581025" y="4691062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01" name="Google Shape;277;p23"/>
          <p:cNvSpPr/>
          <p:nvPr/>
        </p:nvSpPr>
        <p:spPr>
          <a:xfrm>
            <a:off x="581025" y="5462587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02" name="Google Shape;278;p23"/>
          <p:cNvSpPr txBox="1"/>
          <p:nvPr/>
        </p:nvSpPr>
        <p:spPr>
          <a:xfrm>
            <a:off x="1676400" y="1764506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https://docs.sunfounder.com/projects/ultimate-sensor-kit/en/latest/_images/13_pir_module.png</a:t>
            </a:r>
          </a:p>
        </p:txBody>
      </p:sp>
      <p:sp>
        <p:nvSpPr>
          <p:cNvPr id="1048703" name="Google Shape;279;p23"/>
          <p:cNvSpPr txBox="1"/>
          <p:nvPr/>
        </p:nvSpPr>
        <p:spPr>
          <a:xfrm>
            <a:off x="1676400" y="1997868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docs.sunfounder.com</a:t>
            </a:r>
          </a:p>
        </p:txBody>
      </p:sp>
      <p:sp>
        <p:nvSpPr>
          <p:cNvPr id="1048704" name="Google Shape;280;p23"/>
          <p:cNvSpPr txBox="1"/>
          <p:nvPr/>
        </p:nvSpPr>
        <p:spPr>
          <a:xfrm>
            <a:off x="1676400" y="2536031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https://www.campuscomponent.com/product-images/ESP8266+NodeMcu+WiFi+Development+Board+-WI-1052-D-min.jpg/2208614000019978238/1100x1100</a:t>
            </a:r>
          </a:p>
        </p:txBody>
      </p:sp>
      <p:sp>
        <p:nvSpPr>
          <p:cNvPr id="1048705" name="Google Shape;281;p23"/>
          <p:cNvSpPr txBox="1"/>
          <p:nvPr/>
        </p:nvSpPr>
        <p:spPr>
          <a:xfrm>
            <a:off x="1676400" y="2769393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www.campuscomponent.com</a:t>
            </a:r>
          </a:p>
        </p:txBody>
      </p:sp>
      <p:sp>
        <p:nvSpPr>
          <p:cNvPr id="1048706" name="Google Shape;282;p23"/>
          <p:cNvSpPr txBox="1"/>
          <p:nvPr/>
        </p:nvSpPr>
        <p:spPr>
          <a:xfrm>
            <a:off x="1676400" y="3307556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https://europe1.discourse-cdn.com/arduino/original/4X/5/4/c/54c73624ac81cf8b48eb49680f4d83881c2e7bfd.jpeg</a:t>
            </a:r>
          </a:p>
        </p:txBody>
      </p:sp>
      <p:sp>
        <p:nvSpPr>
          <p:cNvPr id="1048707" name="Google Shape;283;p23"/>
          <p:cNvSpPr txBox="1"/>
          <p:nvPr/>
        </p:nvSpPr>
        <p:spPr>
          <a:xfrm>
            <a:off x="1676400" y="3540918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forum.arduino.cc</a:t>
            </a:r>
          </a:p>
        </p:txBody>
      </p:sp>
      <p:sp>
        <p:nvSpPr>
          <p:cNvPr id="1048708" name="Google Shape;284;p23"/>
          <p:cNvSpPr txBox="1"/>
          <p:nvPr/>
        </p:nvSpPr>
        <p:spPr>
          <a:xfrm>
            <a:off x="1676400" y="4079081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https://cdn.prod.website-files.com/6273cea8a22e45db8b446533/62a2fd5abc00de5e554d4ae8_Blynk_Theme_Switcher.png</a:t>
            </a:r>
          </a:p>
        </p:txBody>
      </p:sp>
      <p:sp>
        <p:nvSpPr>
          <p:cNvPr id="1048709" name="Google Shape;285;p23"/>
          <p:cNvSpPr txBox="1"/>
          <p:nvPr/>
        </p:nvSpPr>
        <p:spPr>
          <a:xfrm>
            <a:off x="1676400" y="4312443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www.blynk.io</a:t>
            </a:r>
          </a:p>
        </p:txBody>
      </p:sp>
      <p:sp>
        <p:nvSpPr>
          <p:cNvPr id="1048710" name="Google Shape;286;p23"/>
          <p:cNvSpPr txBox="1"/>
          <p:nvPr/>
        </p:nvSpPr>
        <p:spPr>
          <a:xfrm>
            <a:off x="1676400" y="4850606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https://www.firstbeat.com/wp-content/uploads/2018/04/heart-rate-variability-firstbeat-768x431.jpg</a:t>
            </a:r>
          </a:p>
        </p:txBody>
      </p:sp>
      <p:sp>
        <p:nvSpPr>
          <p:cNvPr id="1048711" name="Google Shape;287;p23"/>
          <p:cNvSpPr txBox="1"/>
          <p:nvPr/>
        </p:nvSpPr>
        <p:spPr>
          <a:xfrm>
            <a:off x="1676400" y="5083968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www.firstbeat.com</a:t>
            </a:r>
          </a:p>
        </p:txBody>
      </p:sp>
      <p:sp>
        <p:nvSpPr>
          <p:cNvPr id="1048712" name="Google Shape;288;p23"/>
          <p:cNvSpPr txBox="1"/>
          <p:nvPr/>
        </p:nvSpPr>
        <p:spPr>
          <a:xfrm>
            <a:off x="1676400" y="5622131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https://lastminuteengineers.com/wp-content/uploads/arduino/Arduino-Wiring-Fritzing-Connections-with-SIM800L-GSM-GPRS-Module-3.7V-LiPo-Battery.png</a:t>
            </a:r>
          </a:p>
        </p:txBody>
      </p:sp>
      <p:sp>
        <p:nvSpPr>
          <p:cNvPr id="1048713" name="Google Shape;289;p23"/>
          <p:cNvSpPr txBox="1"/>
          <p:nvPr/>
        </p:nvSpPr>
        <p:spPr>
          <a:xfrm>
            <a:off x="1676400" y="5855493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lastminuteengineers.com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Google Shape;294;p24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209" name="Google Shape;295;p24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81025" y="2828925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210" name="Google Shape;296;p24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581025" y="3686175"/>
            <a:ext cx="857250" cy="476250"/>
          </a:xfrm>
          <a:prstGeom prst="rect"/>
          <a:noFill/>
          <a:ln>
            <a:noFill/>
          </a:ln>
        </p:spPr>
      </p:pic>
      <p:pic>
        <p:nvPicPr>
          <p:cNvPr id="2097211" name="Google Shape;297;p24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581025" y="4543425"/>
            <a:ext cx="857250" cy="476250"/>
          </a:xfrm>
          <a:prstGeom prst="rect"/>
          <a:noFill/>
          <a:ln>
            <a:noFill/>
          </a:ln>
        </p:spPr>
      </p:pic>
      <p:sp>
        <p:nvSpPr>
          <p:cNvPr id="1048716" name="Google Shape;298;p24"/>
          <p:cNvSpPr txBox="1"/>
          <p:nvPr/>
        </p:nvSpPr>
        <p:spPr>
          <a:xfrm>
            <a:off x="771525" y="390525"/>
            <a:ext cx="2930366" cy="5143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IMAGE SOURCES</a:t>
            </a:r>
          </a:p>
        </p:txBody>
      </p:sp>
      <p:sp>
        <p:nvSpPr>
          <p:cNvPr id="1048717" name="Google Shape;299;p24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18" name="Google Shape;300;p24"/>
          <p:cNvSpPr/>
          <p:nvPr/>
        </p:nvSpPr>
        <p:spPr>
          <a:xfrm>
            <a:off x="581025" y="3533775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19" name="Google Shape;301;p24"/>
          <p:cNvSpPr/>
          <p:nvPr/>
        </p:nvSpPr>
        <p:spPr>
          <a:xfrm>
            <a:off x="581025" y="4305300"/>
            <a:ext cx="11029950" cy="9525"/>
          </a:xfrm>
          <a:prstGeom prst="rect"/>
          <a:solidFill>
            <a:srgbClr val="757575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20" name="Google Shape;302;p24"/>
          <p:cNvSpPr txBox="1"/>
          <p:nvPr/>
        </p:nvSpPr>
        <p:spPr>
          <a:xfrm>
            <a:off x="1676400" y="2743200"/>
            <a:ext cx="9934575" cy="37147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https://sciencemediahub.eu/wp-content/uploads/2021/11/Artificial-intelligence-in-smart-healthcare-hospital-technology-concept.-Doctor-point-pen-to-AI-biomedical-screen-machine-learning-detect-brain-cancer-cell.jpg</a:t>
            </a:r>
          </a:p>
        </p:txBody>
      </p:sp>
      <p:sp>
        <p:nvSpPr>
          <p:cNvPr id="1048721" name="Google Shape;303;p24"/>
          <p:cNvSpPr txBox="1"/>
          <p:nvPr/>
        </p:nvSpPr>
        <p:spPr>
          <a:xfrm>
            <a:off x="1676400" y="3162300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sciencemediahub.eu</a:t>
            </a:r>
          </a:p>
        </p:txBody>
      </p:sp>
      <p:sp>
        <p:nvSpPr>
          <p:cNvPr id="1048722" name="Google Shape;304;p24"/>
          <p:cNvSpPr txBox="1"/>
          <p:nvPr/>
        </p:nvSpPr>
        <p:spPr>
          <a:xfrm>
            <a:off x="1676400" y="3693318"/>
            <a:ext cx="9934575" cy="1857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https://i.sstatic.net/FwFNl.png</a:t>
            </a:r>
          </a:p>
        </p:txBody>
      </p:sp>
      <p:sp>
        <p:nvSpPr>
          <p:cNvPr id="1048723" name="Google Shape;305;p24"/>
          <p:cNvSpPr txBox="1"/>
          <p:nvPr/>
        </p:nvSpPr>
        <p:spPr>
          <a:xfrm>
            <a:off x="1676400" y="3926681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electronics.stackexchange.com</a:t>
            </a:r>
          </a:p>
        </p:txBody>
      </p:sp>
      <p:sp>
        <p:nvSpPr>
          <p:cNvPr id="1048724" name="Google Shape;306;p24"/>
          <p:cNvSpPr txBox="1"/>
          <p:nvPr/>
        </p:nvSpPr>
        <p:spPr>
          <a:xfrm>
            <a:off x="1676400" y="4457700"/>
            <a:ext cx="9934575" cy="37147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975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https://media.istockphoto.com/id/2187633236/photo/artificial-intelligence-in-healthcare-ai-health-digital-healthcare-provider-telemedicine.jpg?s=612x612&amp;w=0&amp;k=20&amp;c=nYo9Q8BwWMRXeDehexEKF7DgjnF4_sDPLdKw6o6xZ10=</a:t>
            </a:r>
          </a:p>
        </p:txBody>
      </p:sp>
      <p:sp>
        <p:nvSpPr>
          <p:cNvPr id="1048725" name="Google Shape;307;p24"/>
          <p:cNvSpPr txBox="1"/>
          <p:nvPr/>
        </p:nvSpPr>
        <p:spPr>
          <a:xfrm>
            <a:off x="1676400" y="4876800"/>
            <a:ext cx="9934575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20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cap="none" sz="1200" i="0" lang="en-US" strike="noStrike" u="non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www.istockphoto.com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Google Shape;94;p14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54" name="Google Shape;95;p14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6096000" y="9525"/>
            <a:ext cx="6086475" cy="6838950"/>
          </a:xfrm>
          <a:prstGeom prst="rect"/>
          <a:noFill/>
          <a:ln>
            <a:noFill/>
          </a:ln>
        </p:spPr>
      </p:pic>
      <p:sp>
        <p:nvSpPr>
          <p:cNvPr id="1048591" name="Google Shape;96;p14"/>
          <p:cNvSpPr txBox="1"/>
          <p:nvPr/>
        </p:nvSpPr>
        <p:spPr>
          <a:xfrm>
            <a:off x="771525" y="581025"/>
            <a:ext cx="4990623" cy="5143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PROBLEMİN TANIMI</a:t>
            </a:r>
          </a:p>
        </p:txBody>
      </p:sp>
      <p:sp>
        <p:nvSpPr>
          <p:cNvPr id="1048592" name="Google Shape;97;p14"/>
          <p:cNvSpPr/>
          <p:nvPr/>
        </p:nvSpPr>
        <p:spPr>
          <a:xfrm>
            <a:off x="581025" y="5810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593" name="Google Shape;98;p14"/>
          <p:cNvSpPr txBox="1"/>
          <p:nvPr/>
        </p:nvSpPr>
        <p:spPr>
          <a:xfrm>
            <a:off x="581025" y="1457325"/>
            <a:ext cx="4943475" cy="571499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Yalnız yaşayan yaşlı nüfusun artmasıyla birlikte, ev içi kazalar (düşme, kalp krizi) ölümcül sonuçlar doğurabilmektedir.</a:t>
            </a:r>
          </a:p>
        </p:txBody>
      </p:sp>
      <p:sp>
        <p:nvSpPr>
          <p:cNvPr id="1048594" name="Google Shape;99;p14"/>
          <p:cNvSpPr txBox="1"/>
          <p:nvPr/>
        </p:nvSpPr>
        <p:spPr>
          <a:xfrm>
            <a:off x="581025" y="2419350"/>
            <a:ext cx="5190648" cy="2667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650" i="0" lang="en-US" strike="noStrike" u="none">
                <a:solidFill>
                  <a:srgbClr val="EF4444"/>
                </a:solidFill>
                <a:latin typeface="Rajdhani"/>
                <a:ea typeface="Rajdhani"/>
                <a:cs typeface="Rajdhani"/>
                <a:sym typeface="Rajdhani"/>
              </a:rPr>
              <a:t>KRİTİK SORUN: "BİLİNÇ KAYBI"</a:t>
            </a:r>
          </a:p>
        </p:txBody>
      </p:sp>
      <p:sp>
        <p:nvSpPr>
          <p:cNvPr id="1048595" name="Google Shape;100;p14"/>
          <p:cNvSpPr txBox="1"/>
          <p:nvPr/>
        </p:nvSpPr>
        <p:spPr>
          <a:xfrm>
            <a:off x="581025" y="2857500"/>
            <a:ext cx="4943475" cy="857249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Kişi düştüğünde veya bayıldığında yardım çağıramaz. "Altın Saatler" olarak bilinen ilk müdahale süresi kaçırılır, bu da hayatta kalma oranını ciddi şekilde düşürür.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Google Shape;105;p15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56" name="Google Shape;106;p15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81025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57" name="Google Shape;107;p15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4321224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58" name="Google Shape;108;p15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8061424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59" name="Google Shape;109;p15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5">
            <a:alphaModFix/>
          </a:blip>
          <a:srcRect l="0" t="0" r="0" b="0"/>
          <a:stretch>
            <a:fillRect/>
          </a:stretch>
        </p:blipFill>
        <p:spPr>
          <a:xfrm>
            <a:off x="733425" y="1533525"/>
            <a:ext cx="3244899" cy="1905000"/>
          </a:xfrm>
          <a:prstGeom prst="rect"/>
          <a:noFill/>
          <a:ln>
            <a:noFill/>
          </a:ln>
        </p:spPr>
      </p:pic>
      <p:pic>
        <p:nvPicPr>
          <p:cNvPr id="2097160" name="Google Shape;110;p15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6">
            <a:alphaModFix/>
          </a:blip>
          <a:srcRect l="0" t="0" r="0" b="0"/>
          <a:stretch>
            <a:fillRect/>
          </a:stretch>
        </p:blipFill>
        <p:spPr>
          <a:xfrm>
            <a:off x="4473624" y="1533525"/>
            <a:ext cx="3244899" cy="1905000"/>
          </a:xfrm>
          <a:prstGeom prst="rect"/>
          <a:noFill/>
          <a:ln>
            <a:noFill/>
          </a:ln>
        </p:spPr>
      </p:pic>
      <p:pic>
        <p:nvPicPr>
          <p:cNvPr id="2097161" name="Google Shape;111;p15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7">
            <a:alphaModFix/>
          </a:blip>
          <a:srcRect l="0" t="0" r="0" b="0"/>
          <a:stretch>
            <a:fillRect/>
          </a:stretch>
        </p:blipFill>
        <p:spPr>
          <a:xfrm>
            <a:off x="8213824" y="1533525"/>
            <a:ext cx="3244899" cy="1905000"/>
          </a:xfrm>
          <a:prstGeom prst="rect"/>
          <a:noFill/>
          <a:ln>
            <a:noFill/>
          </a:ln>
        </p:spPr>
      </p:pic>
      <p:sp>
        <p:nvSpPr>
          <p:cNvPr id="1048598" name="Google Shape;112;p15"/>
          <p:cNvSpPr txBox="1"/>
          <p:nvPr/>
        </p:nvSpPr>
        <p:spPr>
          <a:xfrm>
            <a:off x="771525" y="390525"/>
            <a:ext cx="3110388" cy="10414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ÇÖZÜM MİMARİSİ</a:t>
            </a:r>
          </a:p>
        </p:txBody>
      </p:sp>
      <p:sp>
        <p:nvSpPr>
          <p:cNvPr id="1048599" name="Google Shape;113;p15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00" name="Google Shape;114;p15"/>
          <p:cNvSpPr txBox="1"/>
          <p:nvPr/>
        </p:nvSpPr>
        <p:spPr>
          <a:xfrm>
            <a:off x="1620708" y="3676650"/>
            <a:ext cx="1470183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1. SÜREKLİ İZLEME</a:t>
            </a:r>
          </a:p>
        </p:txBody>
      </p:sp>
      <p:sp>
        <p:nvSpPr>
          <p:cNvPr id="1048601" name="Google Shape;115;p15"/>
          <p:cNvSpPr txBox="1"/>
          <p:nvPr/>
        </p:nvSpPr>
        <p:spPr>
          <a:xfrm>
            <a:off x="733425" y="4162425"/>
            <a:ext cx="3244899" cy="495151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Kullanıcının nabız ve hareket verileri, giyilebilir sensörler ile 7/24 kesintisiz takip edilir.</a:t>
            </a:r>
          </a:p>
        </p:txBody>
      </p:sp>
      <p:sp>
        <p:nvSpPr>
          <p:cNvPr id="1048602" name="Google Shape;116;p15"/>
          <p:cNvSpPr txBox="1"/>
          <p:nvPr/>
        </p:nvSpPr>
        <p:spPr>
          <a:xfrm>
            <a:off x="5360908" y="3676650"/>
            <a:ext cx="1470183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2. OTONOM KARAR</a:t>
            </a:r>
          </a:p>
        </p:txBody>
      </p:sp>
      <p:sp>
        <p:nvSpPr>
          <p:cNvPr id="1048603" name="Google Shape;117;p15"/>
          <p:cNvSpPr txBox="1"/>
          <p:nvPr/>
        </p:nvSpPr>
        <p:spPr>
          <a:xfrm>
            <a:off x="4473624" y="4162425"/>
            <a:ext cx="3244899" cy="495151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Sistem, anormallikleri (düşük nabız, hareketsizlik) insan müdahalesi olmadan kendisi algılar.</a:t>
            </a:r>
          </a:p>
        </p:txBody>
      </p:sp>
      <p:sp>
        <p:nvSpPr>
          <p:cNvPr id="1048604" name="Google Shape;118;p15"/>
          <p:cNvSpPr txBox="1"/>
          <p:nvPr/>
        </p:nvSpPr>
        <p:spPr>
          <a:xfrm>
            <a:off x="9236124" y="3676650"/>
            <a:ext cx="1200150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3. ANLIK UYARI</a:t>
            </a:r>
          </a:p>
        </p:txBody>
      </p:sp>
      <p:sp>
        <p:nvSpPr>
          <p:cNvPr id="1048605" name="Google Shape;119;p15"/>
          <p:cNvSpPr txBox="1"/>
          <p:nvPr/>
        </p:nvSpPr>
        <p:spPr>
          <a:xfrm>
            <a:off x="8213824" y="4162425"/>
            <a:ext cx="3244899" cy="495151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Acil durum anında IoT platformu üzerinden hasta yakınlarına saniyeler içinde bildirim gönderilir.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Google Shape;124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63" name="Google Shape;125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81025" y="1381125"/>
            <a:ext cx="2614612" cy="5086350"/>
          </a:xfrm>
          <a:prstGeom prst="rect"/>
          <a:noFill/>
          <a:ln>
            <a:noFill/>
          </a:ln>
        </p:spPr>
      </p:pic>
      <p:pic>
        <p:nvPicPr>
          <p:cNvPr id="2097164" name="Google Shape;126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3386137" y="1381125"/>
            <a:ext cx="2614612" cy="5086350"/>
          </a:xfrm>
          <a:prstGeom prst="rect"/>
          <a:noFill/>
          <a:ln>
            <a:noFill/>
          </a:ln>
        </p:spPr>
      </p:pic>
      <p:pic>
        <p:nvPicPr>
          <p:cNvPr id="2097165" name="Google Shape;127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6191250" y="1381125"/>
            <a:ext cx="2614612" cy="5086350"/>
          </a:xfrm>
          <a:prstGeom prst="rect"/>
          <a:noFill/>
          <a:ln>
            <a:noFill/>
          </a:ln>
        </p:spPr>
      </p:pic>
      <p:pic>
        <p:nvPicPr>
          <p:cNvPr id="2097166" name="Google Shape;128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8996362" y="1381125"/>
            <a:ext cx="2614612" cy="5086350"/>
          </a:xfrm>
          <a:prstGeom prst="rect"/>
          <a:noFill/>
          <a:ln>
            <a:noFill/>
          </a:ln>
        </p:spPr>
      </p:pic>
      <p:pic>
        <p:nvPicPr>
          <p:cNvPr id="2097167" name="Google Shape;129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733425" y="1533525"/>
            <a:ext cx="2309812" cy="1905000"/>
          </a:xfrm>
          <a:prstGeom prst="rect"/>
          <a:noFill/>
          <a:ln>
            <a:noFill/>
          </a:ln>
        </p:spPr>
      </p:pic>
      <p:pic>
        <p:nvPicPr>
          <p:cNvPr id="2097168" name="Google Shape;130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3538537" y="1533525"/>
            <a:ext cx="2309812" cy="1905000"/>
          </a:xfrm>
          <a:prstGeom prst="rect"/>
          <a:noFill/>
          <a:ln>
            <a:noFill/>
          </a:ln>
        </p:spPr>
      </p:pic>
      <p:pic>
        <p:nvPicPr>
          <p:cNvPr id="2097169" name="Google Shape;131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5">
            <a:alphaModFix/>
          </a:blip>
          <a:srcRect l="0" t="0" r="0" b="0"/>
          <a:stretch>
            <a:fillRect/>
          </a:stretch>
        </p:blipFill>
        <p:spPr>
          <a:xfrm>
            <a:off x="6343650" y="1533525"/>
            <a:ext cx="2309812" cy="1905000"/>
          </a:xfrm>
          <a:prstGeom prst="rect"/>
          <a:noFill/>
          <a:ln>
            <a:noFill/>
          </a:ln>
        </p:spPr>
      </p:pic>
      <p:pic>
        <p:nvPicPr>
          <p:cNvPr id="2097170" name="Google Shape;132;p16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6">
            <a:alphaModFix/>
          </a:blip>
          <a:srcRect l="0" t="0" r="0" b="0"/>
          <a:stretch>
            <a:fillRect/>
          </a:stretch>
        </p:blipFill>
        <p:spPr>
          <a:xfrm>
            <a:off x="9148762" y="1533525"/>
            <a:ext cx="2309812" cy="1905000"/>
          </a:xfrm>
          <a:prstGeom prst="rect"/>
          <a:noFill/>
          <a:ln>
            <a:noFill/>
          </a:ln>
        </p:spPr>
      </p:pic>
      <p:sp>
        <p:nvSpPr>
          <p:cNvPr id="1048608" name="Google Shape;133;p16"/>
          <p:cNvSpPr txBox="1"/>
          <p:nvPr/>
        </p:nvSpPr>
        <p:spPr>
          <a:xfrm>
            <a:off x="771525" y="390525"/>
            <a:ext cx="4050506" cy="10414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DONANIM BİLEŞENLERİ</a:t>
            </a:r>
          </a:p>
        </p:txBody>
      </p:sp>
      <p:sp>
        <p:nvSpPr>
          <p:cNvPr id="1048609" name="Google Shape;134;p16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10" name="Google Shape;135;p16"/>
          <p:cNvSpPr txBox="1"/>
          <p:nvPr/>
        </p:nvSpPr>
        <p:spPr>
          <a:xfrm>
            <a:off x="1333261" y="3676650"/>
            <a:ext cx="1110138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ARDUINO UNO</a:t>
            </a:r>
          </a:p>
        </p:txBody>
      </p:sp>
      <p:sp>
        <p:nvSpPr>
          <p:cNvPr id="1048611" name="Google Shape;136;p16"/>
          <p:cNvSpPr txBox="1"/>
          <p:nvPr/>
        </p:nvSpPr>
        <p:spPr>
          <a:xfrm>
            <a:off x="733425" y="4162425"/>
            <a:ext cx="2309812" cy="495151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Ana işlemci. Sensör verilerini okur ve işler.</a:t>
            </a:r>
          </a:p>
        </p:txBody>
      </p:sp>
      <p:sp>
        <p:nvSpPr>
          <p:cNvPr id="1048612" name="Google Shape;137;p16"/>
          <p:cNvSpPr txBox="1"/>
          <p:nvPr/>
        </p:nvSpPr>
        <p:spPr>
          <a:xfrm>
            <a:off x="4078366" y="3676650"/>
            <a:ext cx="1230153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PULSE SENSÖR</a:t>
            </a:r>
          </a:p>
        </p:txBody>
      </p:sp>
      <p:sp>
        <p:nvSpPr>
          <p:cNvPr id="1048613" name="Google Shape;138;p16"/>
          <p:cNvSpPr txBox="1"/>
          <p:nvPr/>
        </p:nvSpPr>
        <p:spPr>
          <a:xfrm>
            <a:off x="3538537" y="4162425"/>
            <a:ext cx="2309812" cy="247576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Kalp ritmini anlık ölçen optik sensör.</a:t>
            </a:r>
          </a:p>
        </p:txBody>
      </p:sp>
      <p:sp>
        <p:nvSpPr>
          <p:cNvPr id="1048614" name="Google Shape;139;p16"/>
          <p:cNvSpPr txBox="1"/>
          <p:nvPr/>
        </p:nvSpPr>
        <p:spPr>
          <a:xfrm>
            <a:off x="7008495" y="3676650"/>
            <a:ext cx="980122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PIR SENSÖR</a:t>
            </a:r>
          </a:p>
        </p:txBody>
      </p:sp>
      <p:sp>
        <p:nvSpPr>
          <p:cNvPr id="1048615" name="Google Shape;140;p16"/>
          <p:cNvSpPr txBox="1"/>
          <p:nvPr/>
        </p:nvSpPr>
        <p:spPr>
          <a:xfrm>
            <a:off x="6343650" y="4162425"/>
            <a:ext cx="2309812" cy="495151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Hareketsizliği (bayılma/düşme) tespit eder.</a:t>
            </a:r>
          </a:p>
        </p:txBody>
      </p:sp>
      <p:sp>
        <p:nvSpPr>
          <p:cNvPr id="1048616" name="Google Shape;141;p16"/>
          <p:cNvSpPr txBox="1"/>
          <p:nvPr/>
        </p:nvSpPr>
        <p:spPr>
          <a:xfrm>
            <a:off x="9708594" y="3676650"/>
            <a:ext cx="1190148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ESP8266 WI-FI</a:t>
            </a:r>
          </a:p>
        </p:txBody>
      </p:sp>
      <p:sp>
        <p:nvSpPr>
          <p:cNvPr id="1048617" name="Google Shape;142;p16"/>
          <p:cNvSpPr txBox="1"/>
          <p:nvPr/>
        </p:nvSpPr>
        <p:spPr>
          <a:xfrm>
            <a:off x="9148762" y="4162425"/>
            <a:ext cx="2309812" cy="495151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Verileri internete ve Blynk bulutuna aktarır.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Google Shape;147;p17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72" name="Google Shape;148;p17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81025" y="1381125"/>
            <a:ext cx="4411860" cy="5086350"/>
          </a:xfrm>
          <a:prstGeom prst="rect"/>
          <a:noFill/>
          <a:ln>
            <a:noFill/>
          </a:ln>
        </p:spPr>
      </p:pic>
      <p:pic>
        <p:nvPicPr>
          <p:cNvPr id="2097173" name="Google Shape;149;p17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5373885" y="1381125"/>
            <a:ext cx="6617940" cy="5086350"/>
          </a:xfrm>
          <a:prstGeom prst="rect"/>
          <a:noFill/>
          <a:ln>
            <a:noFill/>
          </a:ln>
        </p:spPr>
      </p:pic>
      <p:pic>
        <p:nvPicPr>
          <p:cNvPr id="2097174" name="Google Shape;150;p17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5573910" y="6019800"/>
            <a:ext cx="1685925" cy="247650"/>
          </a:xfrm>
          <a:prstGeom prst="rect"/>
          <a:noFill/>
          <a:ln>
            <a:noFill/>
          </a:ln>
        </p:spPr>
      </p:pic>
      <p:pic>
        <p:nvPicPr>
          <p:cNvPr id="2097175" name="Google Shape;151;p17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5">
            <a:alphaModFix/>
          </a:blip>
          <a:srcRect l="0" t="0" r="0" b="0"/>
          <a:stretch>
            <a:fillRect/>
          </a:stretch>
        </p:blipFill>
        <p:spPr>
          <a:xfrm>
            <a:off x="5383410" y="1390650"/>
            <a:ext cx="6598890" cy="5067300"/>
          </a:xfrm>
          <a:prstGeom prst="rect"/>
          <a:noFill/>
          <a:ln>
            <a:noFill/>
          </a:ln>
        </p:spPr>
      </p:pic>
      <p:sp>
        <p:nvSpPr>
          <p:cNvPr id="1048620" name="Google Shape;152;p17"/>
          <p:cNvSpPr txBox="1"/>
          <p:nvPr/>
        </p:nvSpPr>
        <p:spPr>
          <a:xfrm>
            <a:off x="828675" y="1628775"/>
            <a:ext cx="3916560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350" i="0" lang="en-US" strike="noStrike" u="none">
                <a:solidFill>
                  <a:srgbClr val="EF4444"/>
                </a:solidFill>
                <a:latin typeface="Courier New"/>
                <a:ea typeface="Courier New"/>
                <a:cs typeface="Courier New"/>
                <a:sym typeface="Courier New"/>
              </a:rPr>
              <a:t>NABIZ SENSÖRÜ</a:t>
            </a:r>
          </a:p>
        </p:txBody>
      </p:sp>
      <p:sp>
        <p:nvSpPr>
          <p:cNvPr id="1048621" name="Google Shape;153;p17"/>
          <p:cNvSpPr txBox="1"/>
          <p:nvPr/>
        </p:nvSpPr>
        <p:spPr>
          <a:xfrm>
            <a:off x="828675" y="1895475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VCC Arduino 5V</a:t>
            </a:r>
          </a:p>
        </p:txBody>
      </p:sp>
      <p:sp>
        <p:nvSpPr>
          <p:cNvPr id="1048622" name="Google Shape;154;p17"/>
          <p:cNvSpPr txBox="1"/>
          <p:nvPr/>
        </p:nvSpPr>
        <p:spPr>
          <a:xfrm>
            <a:off x="828675" y="2095500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GND Arduino GND</a:t>
            </a:r>
          </a:p>
        </p:txBody>
      </p:sp>
      <p:sp>
        <p:nvSpPr>
          <p:cNvPr id="1048623" name="Google Shape;155;p17"/>
          <p:cNvSpPr txBox="1"/>
          <p:nvPr/>
        </p:nvSpPr>
        <p:spPr>
          <a:xfrm>
            <a:off x="828675" y="2295525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SIGNAL Arduino A0</a:t>
            </a:r>
          </a:p>
        </p:txBody>
      </p:sp>
      <p:sp>
        <p:nvSpPr>
          <p:cNvPr id="1048624" name="Google Shape;156;p17"/>
          <p:cNvSpPr txBox="1"/>
          <p:nvPr/>
        </p:nvSpPr>
        <p:spPr>
          <a:xfrm>
            <a:off x="828675" y="2790825"/>
            <a:ext cx="3916560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350" i="0" lang="en-US" strike="noStrike" u="none">
                <a:solidFill>
                  <a:srgbClr val="EF4444"/>
                </a:solidFill>
                <a:latin typeface="Courier New"/>
                <a:ea typeface="Courier New"/>
                <a:cs typeface="Courier New"/>
                <a:sym typeface="Courier New"/>
              </a:rPr>
              <a:t>HAREKET SENSÖRÜ</a:t>
            </a:r>
          </a:p>
        </p:txBody>
      </p:sp>
      <p:sp>
        <p:nvSpPr>
          <p:cNvPr id="1048625" name="Google Shape;157;p17"/>
          <p:cNvSpPr txBox="1"/>
          <p:nvPr/>
        </p:nvSpPr>
        <p:spPr>
          <a:xfrm>
            <a:off x="828675" y="3057525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VCC Arduino 5V</a:t>
            </a:r>
          </a:p>
        </p:txBody>
      </p:sp>
      <p:sp>
        <p:nvSpPr>
          <p:cNvPr id="1048626" name="Google Shape;158;p17"/>
          <p:cNvSpPr txBox="1"/>
          <p:nvPr/>
        </p:nvSpPr>
        <p:spPr>
          <a:xfrm>
            <a:off x="828675" y="3257550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GND Arduino GND</a:t>
            </a:r>
          </a:p>
        </p:txBody>
      </p:sp>
      <p:sp>
        <p:nvSpPr>
          <p:cNvPr id="1048627" name="Google Shape;159;p17"/>
          <p:cNvSpPr txBox="1"/>
          <p:nvPr/>
        </p:nvSpPr>
        <p:spPr>
          <a:xfrm>
            <a:off x="828675" y="3457575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DATA Arduino D2</a:t>
            </a:r>
          </a:p>
        </p:txBody>
      </p:sp>
      <p:sp>
        <p:nvSpPr>
          <p:cNvPr id="1048628" name="Google Shape;160;p17"/>
          <p:cNvSpPr txBox="1"/>
          <p:nvPr/>
        </p:nvSpPr>
        <p:spPr>
          <a:xfrm>
            <a:off x="828675" y="3952875"/>
            <a:ext cx="3916560" cy="2286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350" i="0" lang="en-US" strike="noStrike" u="none">
                <a:solidFill>
                  <a:srgbClr val="EF4444"/>
                </a:solidFill>
                <a:latin typeface="Courier New"/>
                <a:ea typeface="Courier New"/>
                <a:cs typeface="Courier New"/>
                <a:sym typeface="Courier New"/>
              </a:rPr>
              <a:t>ESP8266 MODÜLÜ</a:t>
            </a:r>
          </a:p>
        </p:txBody>
      </p:sp>
      <p:sp>
        <p:nvSpPr>
          <p:cNvPr id="1048629" name="Google Shape;161;p17"/>
          <p:cNvSpPr txBox="1"/>
          <p:nvPr/>
        </p:nvSpPr>
        <p:spPr>
          <a:xfrm>
            <a:off x="828675" y="4219575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Arduino TX ESP RX</a:t>
            </a:r>
          </a:p>
        </p:txBody>
      </p:sp>
      <p:sp>
        <p:nvSpPr>
          <p:cNvPr id="1048630" name="Google Shape;162;p17"/>
          <p:cNvSpPr txBox="1"/>
          <p:nvPr/>
        </p:nvSpPr>
        <p:spPr>
          <a:xfrm>
            <a:off x="828675" y="4419600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Arduino RX ESP TX</a:t>
            </a:r>
          </a:p>
        </p:txBody>
      </p:sp>
      <p:sp>
        <p:nvSpPr>
          <p:cNvPr id="1048631" name="Google Shape;163;p17"/>
          <p:cNvSpPr txBox="1"/>
          <p:nvPr/>
        </p:nvSpPr>
        <p:spPr>
          <a:xfrm>
            <a:off x="828675" y="4619625"/>
            <a:ext cx="3916560" cy="1619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CBD5E1"/>
                </a:solidFill>
                <a:latin typeface="Courier New"/>
                <a:ea typeface="Courier New"/>
                <a:cs typeface="Courier New"/>
                <a:sym typeface="Courier New"/>
              </a:rPr>
              <a:t>GND Arduino GND</a:t>
            </a:r>
          </a:p>
        </p:txBody>
      </p:sp>
      <p:sp>
        <p:nvSpPr>
          <p:cNvPr id="1048632" name="Google Shape;164;p17"/>
          <p:cNvSpPr txBox="1"/>
          <p:nvPr/>
        </p:nvSpPr>
        <p:spPr>
          <a:xfrm>
            <a:off x="771525" y="390525"/>
            <a:ext cx="4480560" cy="10414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DEVRE BAĞLANTI ŞEMASI</a:t>
            </a:r>
          </a:p>
        </p:txBody>
      </p:sp>
      <p:sp>
        <p:nvSpPr>
          <p:cNvPr id="1048633" name="Google Shape;165;p17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Google Shape;170;p18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77" name="Google Shape;171;p18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6286500" y="1762125"/>
            <a:ext cx="5324475" cy="4286250"/>
          </a:xfrm>
          <a:prstGeom prst="rect"/>
          <a:noFill/>
          <a:ln>
            <a:noFill/>
          </a:ln>
        </p:spPr>
      </p:pic>
      <p:sp>
        <p:nvSpPr>
          <p:cNvPr id="1048636" name="Google Shape;172;p18"/>
          <p:cNvSpPr txBox="1"/>
          <p:nvPr/>
        </p:nvSpPr>
        <p:spPr>
          <a:xfrm>
            <a:off x="771525" y="390525"/>
            <a:ext cx="3540442" cy="10414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YAZILIM VE ARAYÜZ</a:t>
            </a:r>
          </a:p>
        </p:txBody>
      </p:sp>
      <p:sp>
        <p:nvSpPr>
          <p:cNvPr id="1048637" name="Google Shape;173;p18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38" name="Google Shape;174;p18"/>
          <p:cNvSpPr txBox="1"/>
          <p:nvPr/>
        </p:nvSpPr>
        <p:spPr>
          <a:xfrm>
            <a:off x="581025" y="2471737"/>
            <a:ext cx="5590698" cy="2667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6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BLYNK IOT PLATFORMU</a:t>
            </a:r>
          </a:p>
        </p:txBody>
      </p:sp>
      <p:sp>
        <p:nvSpPr>
          <p:cNvPr id="1048639" name="Google Shape;175;p18"/>
          <p:cNvSpPr txBox="1"/>
          <p:nvPr/>
        </p:nvSpPr>
        <p:spPr>
          <a:xfrm>
            <a:off x="581025" y="2909887"/>
            <a:ext cx="5324475" cy="857249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Sistem, verileri anlık olarak Blynk bulut sunucusuna işler. Kullanıcı, mobil uygulama üzerinden nabız grafiğini ve durum bilgisini canlı olarak takip edebilir.</a:t>
            </a:r>
          </a:p>
        </p:txBody>
      </p:sp>
      <p:sp>
        <p:nvSpPr>
          <p:cNvPr id="1048640" name="Google Shape;176;p18"/>
          <p:cNvSpPr txBox="1"/>
          <p:nvPr/>
        </p:nvSpPr>
        <p:spPr>
          <a:xfrm>
            <a:off x="581025" y="4129087"/>
            <a:ext cx="5590698" cy="2667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650" i="0" lang="en-US" strike="noStrike" u="none">
                <a:solidFill>
                  <a:srgbClr val="EF4444"/>
                </a:solidFill>
                <a:latin typeface="Rajdhani"/>
                <a:ea typeface="Rajdhani"/>
                <a:cs typeface="Rajdhani"/>
                <a:sym typeface="Rajdhani"/>
              </a:rPr>
              <a:t>ACİL DURUM ALGORİTMASI</a:t>
            </a:r>
          </a:p>
        </p:txBody>
      </p:sp>
      <p:sp>
        <p:nvSpPr>
          <p:cNvPr id="1048641" name="Google Shape;177;p18"/>
          <p:cNvSpPr txBox="1"/>
          <p:nvPr/>
        </p:nvSpPr>
        <p:spPr>
          <a:xfrm>
            <a:off x="895350" y="4548187"/>
            <a:ext cx="66675" cy="1905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•</a:t>
            </a:r>
          </a:p>
        </p:txBody>
      </p:sp>
      <p:sp>
        <p:nvSpPr>
          <p:cNvPr id="1048642" name="Google Shape;178;p18"/>
          <p:cNvSpPr txBox="1"/>
          <p:nvPr/>
        </p:nvSpPr>
        <p:spPr>
          <a:xfrm>
            <a:off x="962025" y="4548187"/>
            <a:ext cx="4943475" cy="285749"/>
          </a:xfrm>
          <a:prstGeom prst="rect"/>
          <a:noFill/>
          <a:ln>
            <a:noFill/>
          </a:ln>
        </p:spPr>
        <p:txBody>
          <a:bodyPr anchor="t" anchorCtr="0" bIns="0" lIns="66675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Anormallik:</a:t>
            </a: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Nabız &lt; 50 veya &gt; 120 BPM</a:t>
            </a:r>
          </a:p>
        </p:txBody>
      </p:sp>
      <p:sp>
        <p:nvSpPr>
          <p:cNvPr id="1048643" name="Google Shape;179;p18"/>
          <p:cNvSpPr txBox="1"/>
          <p:nvPr/>
        </p:nvSpPr>
        <p:spPr>
          <a:xfrm>
            <a:off x="895350" y="4805362"/>
            <a:ext cx="66675" cy="1905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•</a:t>
            </a:r>
          </a:p>
        </p:txBody>
      </p:sp>
      <p:sp>
        <p:nvSpPr>
          <p:cNvPr id="1048644" name="Google Shape;180;p18"/>
          <p:cNvSpPr txBox="1"/>
          <p:nvPr/>
        </p:nvSpPr>
        <p:spPr>
          <a:xfrm>
            <a:off x="962025" y="4805362"/>
            <a:ext cx="4943475" cy="285749"/>
          </a:xfrm>
          <a:prstGeom prst="rect"/>
          <a:noFill/>
          <a:ln>
            <a:noFill/>
          </a:ln>
        </p:spPr>
        <p:txBody>
          <a:bodyPr anchor="t" anchorCtr="0" bIns="0" lIns="66675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Hareketsizlik:</a:t>
            </a: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5 dakika boyunca PIR sinyali yoksa</a:t>
            </a:r>
          </a:p>
        </p:txBody>
      </p:sp>
      <p:sp>
        <p:nvSpPr>
          <p:cNvPr id="1048645" name="Google Shape;181;p18"/>
          <p:cNvSpPr txBox="1"/>
          <p:nvPr/>
        </p:nvSpPr>
        <p:spPr>
          <a:xfrm>
            <a:off x="895350" y="5062537"/>
            <a:ext cx="66675" cy="1905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•</a:t>
            </a:r>
          </a:p>
        </p:txBody>
      </p:sp>
      <p:sp>
        <p:nvSpPr>
          <p:cNvPr id="1048646" name="Google Shape;182;p18"/>
          <p:cNvSpPr txBox="1"/>
          <p:nvPr/>
        </p:nvSpPr>
        <p:spPr>
          <a:xfrm>
            <a:off x="962025" y="5062537"/>
            <a:ext cx="4943475" cy="285749"/>
          </a:xfrm>
          <a:prstGeom prst="rect"/>
          <a:noFill/>
          <a:ln>
            <a:noFill/>
          </a:ln>
        </p:spPr>
        <p:txBody>
          <a:bodyPr anchor="t" anchorCtr="0" bIns="0" lIns="66675" rIns="0" spcFirstLastPara="1" tIns="0" wrap="square">
            <a:spAutoFit/>
          </a:bodyPr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Sonuç:</a:t>
            </a:r>
            <a:r>
              <a:rPr b="0" cap="none" sz="13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Otomatik "Push Notification" gönderimi.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Google Shape;187;p19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79" name="Google Shape;188;p19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81025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80" name="Google Shape;189;p19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4321224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81" name="Google Shape;190;p19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8061424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82" name="Google Shape;191;p19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5">
            <a:alphaModFix/>
          </a:blip>
          <a:srcRect l="0" t="0" r="0" b="0"/>
          <a:stretch>
            <a:fillRect/>
          </a:stretch>
        </p:blipFill>
        <p:spPr>
          <a:xfrm>
            <a:off x="733425" y="1533525"/>
            <a:ext cx="3244899" cy="1905000"/>
          </a:xfrm>
          <a:prstGeom prst="rect"/>
          <a:noFill/>
          <a:ln>
            <a:noFill/>
          </a:ln>
        </p:spPr>
      </p:pic>
      <p:pic>
        <p:nvPicPr>
          <p:cNvPr id="2097183" name="Google Shape;192;p19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6">
            <a:alphaModFix/>
          </a:blip>
          <a:srcRect l="0" t="0" r="0" b="0"/>
          <a:stretch>
            <a:fillRect/>
          </a:stretch>
        </p:blipFill>
        <p:spPr>
          <a:xfrm>
            <a:off x="4473624" y="1533525"/>
            <a:ext cx="3244899" cy="1905000"/>
          </a:xfrm>
          <a:prstGeom prst="rect"/>
          <a:noFill/>
          <a:ln>
            <a:noFill/>
          </a:ln>
        </p:spPr>
      </p:pic>
      <p:pic>
        <p:nvPicPr>
          <p:cNvPr id="2097184" name="Google Shape;193;p19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7">
            <a:alphaModFix/>
          </a:blip>
          <a:srcRect l="0" t="0" r="0" b="0"/>
          <a:stretch>
            <a:fillRect/>
          </a:stretch>
        </p:blipFill>
        <p:spPr>
          <a:xfrm>
            <a:off x="8213824" y="1533525"/>
            <a:ext cx="3244899" cy="1905000"/>
          </a:xfrm>
          <a:prstGeom prst="rect"/>
          <a:noFill/>
          <a:ln>
            <a:noFill/>
          </a:ln>
        </p:spPr>
      </p:pic>
      <p:sp>
        <p:nvSpPr>
          <p:cNvPr id="1048649" name="Google Shape;194;p19"/>
          <p:cNvSpPr txBox="1"/>
          <p:nvPr/>
        </p:nvSpPr>
        <p:spPr>
          <a:xfrm>
            <a:off x="771525" y="390525"/>
            <a:ext cx="5500687" cy="10414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TEST SONUÇLARI VE BULGULAR</a:t>
            </a:r>
          </a:p>
        </p:txBody>
      </p:sp>
      <p:sp>
        <p:nvSpPr>
          <p:cNvPr id="1048650" name="Google Shape;195;p19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51" name="Google Shape;196;p19"/>
          <p:cNvSpPr txBox="1"/>
          <p:nvPr/>
        </p:nvSpPr>
        <p:spPr>
          <a:xfrm>
            <a:off x="1665714" y="3676650"/>
            <a:ext cx="1380172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VERİ DOĞRULUĞU</a:t>
            </a:r>
          </a:p>
        </p:txBody>
      </p:sp>
      <p:sp>
        <p:nvSpPr>
          <p:cNvPr id="1048652" name="Google Shape;197;p19"/>
          <p:cNvSpPr txBox="1"/>
          <p:nvPr/>
        </p:nvSpPr>
        <p:spPr>
          <a:xfrm>
            <a:off x="733425" y="4162425"/>
            <a:ext cx="3244899" cy="74272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Testlerde sensör, referans cihazlara kıyasla %95 üzeri doğrulukla 70-85 BPM aralığında stabil veri sağlamıştır.</a:t>
            </a:r>
          </a:p>
        </p:txBody>
      </p:sp>
      <p:sp>
        <p:nvSpPr>
          <p:cNvPr id="1048653" name="Google Shape;198;p19"/>
          <p:cNvSpPr txBox="1"/>
          <p:nvPr/>
        </p:nvSpPr>
        <p:spPr>
          <a:xfrm>
            <a:off x="5545931" y="3676650"/>
            <a:ext cx="1100137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TEPKİ SÜRESİ</a:t>
            </a:r>
          </a:p>
        </p:txBody>
      </p:sp>
      <p:sp>
        <p:nvSpPr>
          <p:cNvPr id="1048654" name="Google Shape;199;p19"/>
          <p:cNvSpPr txBox="1"/>
          <p:nvPr/>
        </p:nvSpPr>
        <p:spPr>
          <a:xfrm>
            <a:off x="4473624" y="4162425"/>
            <a:ext cx="3244899" cy="74272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Acil durum tespit edildiği anda, Wi-Fi üzerinden bildirimin telefona ulaşma süresi ortalama 2-3 saniyedir.</a:t>
            </a:r>
          </a:p>
        </p:txBody>
      </p:sp>
      <p:sp>
        <p:nvSpPr>
          <p:cNvPr id="1048655" name="Google Shape;200;p19"/>
          <p:cNvSpPr txBox="1"/>
          <p:nvPr/>
        </p:nvSpPr>
        <p:spPr>
          <a:xfrm>
            <a:off x="9051101" y="3676650"/>
            <a:ext cx="1570196" cy="5080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SENARYO BAŞARISI</a:t>
            </a:r>
          </a:p>
        </p:txBody>
      </p:sp>
      <p:sp>
        <p:nvSpPr>
          <p:cNvPr id="1048656" name="Google Shape;201;p19"/>
          <p:cNvSpPr txBox="1"/>
          <p:nvPr/>
        </p:nvSpPr>
        <p:spPr>
          <a:xfrm>
            <a:off x="8213824" y="4162425"/>
            <a:ext cx="3244899" cy="74272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Simüle edilen bayılma vakalarında sistem, 5 dakikalık sürenin sonunda hatasız olarak alarm moduna geçmiştir.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Google Shape;206;p20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86" name="Google Shape;207;p20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81025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87" name="Google Shape;208;p20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4321224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88" name="Google Shape;209;p20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8061424" y="1381125"/>
            <a:ext cx="3549699" cy="5086350"/>
          </a:xfrm>
          <a:prstGeom prst="rect"/>
          <a:noFill/>
          <a:ln>
            <a:noFill/>
          </a:ln>
        </p:spPr>
      </p:pic>
      <p:pic>
        <p:nvPicPr>
          <p:cNvPr id="2097189" name="Google Shape;210;p20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5">
            <a:alphaModFix/>
          </a:blip>
          <a:srcRect l="0" t="0" r="0" b="0"/>
          <a:stretch>
            <a:fillRect/>
          </a:stretch>
        </p:blipFill>
        <p:spPr>
          <a:xfrm>
            <a:off x="733425" y="1533525"/>
            <a:ext cx="3244899" cy="1905000"/>
          </a:xfrm>
          <a:prstGeom prst="rect"/>
          <a:noFill/>
          <a:ln>
            <a:noFill/>
          </a:ln>
        </p:spPr>
      </p:pic>
      <p:pic>
        <p:nvPicPr>
          <p:cNvPr id="2097190" name="Google Shape;211;p20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6">
            <a:alphaModFix/>
          </a:blip>
          <a:srcRect l="0" t="0" r="0" b="0"/>
          <a:stretch>
            <a:fillRect/>
          </a:stretch>
        </p:blipFill>
        <p:spPr>
          <a:xfrm>
            <a:off x="4473624" y="1533525"/>
            <a:ext cx="3244899" cy="1905000"/>
          </a:xfrm>
          <a:prstGeom prst="rect"/>
          <a:noFill/>
          <a:ln>
            <a:noFill/>
          </a:ln>
        </p:spPr>
      </p:pic>
      <p:pic>
        <p:nvPicPr>
          <p:cNvPr id="2097191" name="Google Shape;212;p20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7">
            <a:alphaModFix/>
          </a:blip>
          <a:srcRect l="0" t="0" r="0" b="0"/>
          <a:stretch>
            <a:fillRect/>
          </a:stretch>
        </p:blipFill>
        <p:spPr>
          <a:xfrm>
            <a:off x="8213824" y="1533525"/>
            <a:ext cx="3244899" cy="1905000"/>
          </a:xfrm>
          <a:prstGeom prst="rect"/>
          <a:noFill/>
          <a:ln>
            <a:noFill/>
          </a:ln>
        </p:spPr>
      </p:pic>
      <p:sp>
        <p:nvSpPr>
          <p:cNvPr id="1048659" name="Google Shape;213;p20"/>
          <p:cNvSpPr txBox="1"/>
          <p:nvPr/>
        </p:nvSpPr>
        <p:spPr>
          <a:xfrm>
            <a:off x="771525" y="390525"/>
            <a:ext cx="3980497" cy="5143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15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GELECEK ÇALIŞMALAR</a:t>
            </a:r>
          </a:p>
        </p:txBody>
      </p:sp>
      <p:sp>
        <p:nvSpPr>
          <p:cNvPr id="1048660" name="Google Shape;214;p20"/>
          <p:cNvSpPr/>
          <p:nvPr/>
        </p:nvSpPr>
        <p:spPr>
          <a:xfrm>
            <a:off x="581025" y="390525"/>
            <a:ext cx="47625" cy="514350"/>
          </a:xfrm>
          <a:prstGeom prst="rect"/>
          <a:solidFill>
            <a:srgbClr val="EF4444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61" name="Google Shape;215;p20"/>
          <p:cNvSpPr txBox="1"/>
          <p:nvPr/>
        </p:nvSpPr>
        <p:spPr>
          <a:xfrm>
            <a:off x="1505694" y="3676650"/>
            <a:ext cx="1700212" cy="2476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GSM ENTEGRASYONU</a:t>
            </a:r>
          </a:p>
        </p:txBody>
      </p:sp>
      <p:sp>
        <p:nvSpPr>
          <p:cNvPr id="1048662" name="Google Shape;216;p20"/>
          <p:cNvSpPr txBox="1"/>
          <p:nvPr/>
        </p:nvSpPr>
        <p:spPr>
          <a:xfrm>
            <a:off x="733425" y="4162425"/>
            <a:ext cx="3244899" cy="4286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İnternet kesintilerine karşı, SMS ile haberleşme için SIM kart desteği eklenecek.</a:t>
            </a:r>
          </a:p>
        </p:txBody>
      </p:sp>
      <p:sp>
        <p:nvSpPr>
          <p:cNvPr id="1048663" name="Google Shape;217;p20"/>
          <p:cNvSpPr txBox="1"/>
          <p:nvPr/>
        </p:nvSpPr>
        <p:spPr>
          <a:xfrm>
            <a:off x="5430916" y="3676650"/>
            <a:ext cx="1330166" cy="2476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YAPAY ZEKA (AI)</a:t>
            </a:r>
          </a:p>
        </p:txBody>
      </p:sp>
      <p:sp>
        <p:nvSpPr>
          <p:cNvPr id="1048664" name="Google Shape;218;p20"/>
          <p:cNvSpPr txBox="1"/>
          <p:nvPr/>
        </p:nvSpPr>
        <p:spPr>
          <a:xfrm>
            <a:off x="4473624" y="4162425"/>
            <a:ext cx="3244899" cy="64293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Kullanıcının rutin verilerini öğrenen makine öğrenmesi modelleri ile kişiye özel anormallik tespiti.</a:t>
            </a:r>
          </a:p>
        </p:txBody>
      </p:sp>
      <p:sp>
        <p:nvSpPr>
          <p:cNvPr id="1048665" name="Google Shape;219;p20"/>
          <p:cNvSpPr txBox="1"/>
          <p:nvPr/>
        </p:nvSpPr>
        <p:spPr>
          <a:xfrm>
            <a:off x="9271128" y="3676650"/>
            <a:ext cx="1130141" cy="2476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5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TAM MOBİLİTE</a:t>
            </a:r>
          </a:p>
        </p:txBody>
      </p:sp>
      <p:sp>
        <p:nvSpPr>
          <p:cNvPr id="1048666" name="Google Shape;220;p20"/>
          <p:cNvSpPr txBox="1"/>
          <p:nvPr/>
        </p:nvSpPr>
        <p:spPr>
          <a:xfrm>
            <a:off x="8213824" y="4162425"/>
            <a:ext cx="3244899" cy="4286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125" i="0" lang="en-US" strike="noStrike" u="none">
                <a:solidFill>
                  <a:srgbClr val="94A3B8"/>
                </a:solidFill>
                <a:latin typeface="Roboto"/>
                <a:ea typeface="Roboto"/>
                <a:cs typeface="Roboto"/>
                <a:sym typeface="Roboto"/>
              </a:rPr>
              <a:t>Şebeke elektriğinden bağımsız çalışabilmesi için Li-Po batarya ve şarj devresi entegrasyonu.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Google Shape;225;p21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>
            <a:noFill/>
          </a:ln>
        </p:spPr>
      </p:pic>
      <p:pic>
        <p:nvPicPr>
          <p:cNvPr id="2097193" name="Google Shape;226;p21" descr="image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2295525" y="3971925"/>
            <a:ext cx="1076325" cy="1028700"/>
          </a:xfrm>
          <a:prstGeom prst="rect"/>
          <a:noFill/>
          <a:ln>
            <a:noFill/>
          </a:ln>
        </p:spPr>
      </p:pic>
      <p:sp>
        <p:nvSpPr>
          <p:cNvPr id="1048669" name="Google Shape;227;p21"/>
          <p:cNvSpPr txBox="1"/>
          <p:nvPr/>
        </p:nvSpPr>
        <p:spPr>
          <a:xfrm>
            <a:off x="468391" y="1857375"/>
            <a:ext cx="4730591" cy="6858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6000" i="0" lang="en-US" strike="noStrike" u="none">
                <a:solidFill>
                  <a:srgbClr val="38BDF8"/>
                </a:solidFill>
                <a:latin typeface="Rajdhani"/>
                <a:ea typeface="Rajdhani"/>
                <a:cs typeface="Rajdhani"/>
                <a:sym typeface="Rajdhani"/>
              </a:rPr>
              <a:t>TEŞEKKÜRLER</a:t>
            </a:r>
          </a:p>
        </p:txBody>
      </p:sp>
      <p:sp>
        <p:nvSpPr>
          <p:cNvPr id="1048670" name="Google Shape;228;p21"/>
          <p:cNvSpPr txBox="1"/>
          <p:nvPr/>
        </p:nvSpPr>
        <p:spPr>
          <a:xfrm>
            <a:off x="581025" y="2733675"/>
            <a:ext cx="4505325" cy="40005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100" i="0" lang="en-US" strike="noStrike" u="none">
                <a:solidFill>
                  <a:srgbClr val="E2E8F0"/>
                </a:solidFill>
                <a:latin typeface="Roboto"/>
                <a:ea typeface="Roboto"/>
                <a:cs typeface="Roboto"/>
                <a:sym typeface="Roboto"/>
              </a:rPr>
              <a:t>Dinlediğiniz İçin Teşekkür Ederim</a:t>
            </a:r>
          </a:p>
        </p:txBody>
      </p:sp>
      <p:sp>
        <p:nvSpPr>
          <p:cNvPr id="1048671" name="Google Shape;229;p21"/>
          <p:cNvSpPr txBox="1"/>
          <p:nvPr/>
        </p:nvSpPr>
        <p:spPr>
          <a:xfrm>
            <a:off x="2295525" y="4476750"/>
            <a:ext cx="1076325" cy="314325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ctr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650" i="0" lang="en-US" strike="noStrike" u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Sorularınız?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2406APNFAG</dc:creator>
  <dcterms:created xsi:type="dcterms:W3CDTF">2026-02-27T11:53:30Z</dcterms:created>
  <dcterms:modified xsi:type="dcterms:W3CDTF">2026-02-27T11:53:30Z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766480ce6155471c89258d90592125a0</vt:lpwstr>
  </property>
</Properties>
</file>