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Telegraf Bold" charset="1" panose="00000800000000000000"/>
      <p:regular r:id="rId19"/>
    </p:embeddedFont>
    <p:embeddedFont>
      <p:font typeface="Telegraf" charset="1" panose="0000050000000000000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52929"/>
        </a:solidFill>
      </p:bgPr>
    </p:bg>
    <p:spTree>
      <p:nvGrpSpPr>
        <p:cNvPr id="1" name=""/>
        <p:cNvGrpSpPr/>
        <p:nvPr/>
      </p:nvGrpSpPr>
      <p:grpSpPr>
        <a:xfrm>
          <a:off x="0" y="0"/>
          <a:ext cx="0" cy="0"/>
          <a:chOff x="0" y="0"/>
          <a:chExt cx="0" cy="0"/>
        </a:xfrm>
      </p:grpSpPr>
      <p:sp>
        <p:nvSpPr>
          <p:cNvPr name="Freeform 2" id="2"/>
          <p:cNvSpPr/>
          <p:nvPr/>
        </p:nvSpPr>
        <p:spPr>
          <a:xfrm flipH="false" flipV="false" rot="0">
            <a:off x="11772900" y="-178653"/>
            <a:ext cx="6846153" cy="10465653"/>
          </a:xfrm>
          <a:custGeom>
            <a:avLst/>
            <a:gdLst/>
            <a:ahLst/>
            <a:cxnLst/>
            <a:rect r="r" b="b" t="t" l="l"/>
            <a:pathLst>
              <a:path h="10465653" w="6846153">
                <a:moveTo>
                  <a:pt x="0" y="0"/>
                </a:moveTo>
                <a:lnTo>
                  <a:pt x="6846153" y="0"/>
                </a:lnTo>
                <a:lnTo>
                  <a:pt x="6846153" y="10465653"/>
                </a:lnTo>
                <a:lnTo>
                  <a:pt x="0" y="10465653"/>
                </a:lnTo>
                <a:lnTo>
                  <a:pt x="0" y="0"/>
                </a:lnTo>
                <a:close/>
              </a:path>
            </a:pathLst>
          </a:custGeom>
          <a:blipFill>
            <a:blip r:embed="rId2"/>
            <a:stretch>
              <a:fillRect l="-1912" t="0" r="0" b="0"/>
            </a:stretch>
          </a:blipFill>
        </p:spPr>
      </p:sp>
      <p:sp>
        <p:nvSpPr>
          <p:cNvPr name="Freeform 3" id="3"/>
          <p:cNvSpPr/>
          <p:nvPr/>
        </p:nvSpPr>
        <p:spPr>
          <a:xfrm flipH="false" flipV="false" rot="0">
            <a:off x="360761" y="409576"/>
            <a:ext cx="1335879" cy="1335879"/>
          </a:xfrm>
          <a:custGeom>
            <a:avLst/>
            <a:gdLst/>
            <a:ahLst/>
            <a:cxnLst/>
            <a:rect r="r" b="b" t="t" l="l"/>
            <a:pathLst>
              <a:path h="1335879" w="1335879">
                <a:moveTo>
                  <a:pt x="0" y="0"/>
                </a:moveTo>
                <a:lnTo>
                  <a:pt x="1335878" y="0"/>
                </a:lnTo>
                <a:lnTo>
                  <a:pt x="1335878" y="1335878"/>
                </a:lnTo>
                <a:lnTo>
                  <a:pt x="0" y="1335878"/>
                </a:lnTo>
                <a:lnTo>
                  <a:pt x="0" y="0"/>
                </a:lnTo>
                <a:close/>
              </a:path>
            </a:pathLst>
          </a:custGeom>
          <a:blipFill>
            <a:blip r:embed="rId3"/>
            <a:stretch>
              <a:fillRect l="0" t="0" r="0" b="0"/>
            </a:stretch>
          </a:blipFill>
        </p:spPr>
      </p:sp>
      <p:sp>
        <p:nvSpPr>
          <p:cNvPr name="TextBox 4" id="4"/>
          <p:cNvSpPr txBox="true"/>
          <p:nvPr/>
        </p:nvSpPr>
        <p:spPr>
          <a:xfrm rot="0">
            <a:off x="656106" y="3250404"/>
            <a:ext cx="10948404" cy="3335480"/>
          </a:xfrm>
          <a:prstGeom prst="rect">
            <a:avLst/>
          </a:prstGeom>
        </p:spPr>
        <p:txBody>
          <a:bodyPr anchor="t" rtlCol="false" tIns="0" lIns="0" bIns="0" rIns="0">
            <a:spAutoFit/>
          </a:bodyPr>
          <a:lstStyle/>
          <a:p>
            <a:pPr algn="l">
              <a:lnSpc>
                <a:spcPts val="13029"/>
              </a:lnSpc>
              <a:spcBef>
                <a:spcPct val="0"/>
              </a:spcBef>
            </a:pPr>
            <a:r>
              <a:rPr lang="en-US" sz="9306" b="true">
                <a:solidFill>
                  <a:srgbClr val="DDBC9B"/>
                </a:solidFill>
                <a:latin typeface="Telegraf Bold"/>
                <a:ea typeface="Telegraf Bold"/>
                <a:cs typeface="Telegraf Bold"/>
                <a:sym typeface="Telegraf Bold"/>
              </a:rPr>
              <a:t>Kapı Zili Uyarı ve Bildirim Sistemi</a:t>
            </a:r>
          </a:p>
        </p:txBody>
      </p:sp>
      <p:sp>
        <p:nvSpPr>
          <p:cNvPr name="TextBox 5" id="5"/>
          <p:cNvSpPr txBox="true"/>
          <p:nvPr/>
        </p:nvSpPr>
        <p:spPr>
          <a:xfrm rot="0">
            <a:off x="548949" y="8284105"/>
            <a:ext cx="6974356" cy="969661"/>
          </a:xfrm>
          <a:prstGeom prst="rect">
            <a:avLst/>
          </a:prstGeom>
        </p:spPr>
        <p:txBody>
          <a:bodyPr anchor="t" rtlCol="false" tIns="0" lIns="0" bIns="0" rIns="0">
            <a:spAutoFit/>
          </a:bodyPr>
          <a:lstStyle/>
          <a:p>
            <a:pPr algn="l">
              <a:lnSpc>
                <a:spcPts val="3779"/>
              </a:lnSpc>
            </a:pPr>
            <a:r>
              <a:rPr lang="en-US" sz="2699" b="true">
                <a:solidFill>
                  <a:srgbClr val="CFAE97"/>
                </a:solidFill>
                <a:latin typeface="Telegraf Bold"/>
                <a:ea typeface="Telegraf Bold"/>
                <a:cs typeface="Telegraf Bold"/>
                <a:sym typeface="Telegraf Bold"/>
              </a:rPr>
              <a:t>Hazırlayan: Emine DOĞAN </a:t>
            </a:r>
          </a:p>
          <a:p>
            <a:pPr algn="l">
              <a:lnSpc>
                <a:spcPts val="3779"/>
              </a:lnSpc>
              <a:spcBef>
                <a:spcPct val="0"/>
              </a:spcBef>
            </a:pPr>
            <a:r>
              <a:rPr lang="en-US" sz="2699" b="true">
                <a:solidFill>
                  <a:srgbClr val="CFAE97"/>
                </a:solidFill>
                <a:latin typeface="Telegraf Bold"/>
                <a:ea typeface="Telegraf Bold"/>
                <a:cs typeface="Telegraf Bold"/>
                <a:sym typeface="Telegraf Bold"/>
              </a:rPr>
              <a:t>İletişim: eminecandogan@gmail.com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A3A09A"/>
        </a:solidFill>
      </p:bgPr>
    </p:bg>
    <p:spTree>
      <p:nvGrpSpPr>
        <p:cNvPr id="1" name=""/>
        <p:cNvGrpSpPr/>
        <p:nvPr/>
      </p:nvGrpSpPr>
      <p:grpSpPr>
        <a:xfrm>
          <a:off x="0" y="0"/>
          <a:ext cx="0" cy="0"/>
          <a:chOff x="0" y="0"/>
          <a:chExt cx="0" cy="0"/>
        </a:xfrm>
      </p:grpSpPr>
      <p:sp>
        <p:nvSpPr>
          <p:cNvPr name="Freeform 2" id="2"/>
          <p:cNvSpPr/>
          <p:nvPr/>
        </p:nvSpPr>
        <p:spPr>
          <a:xfrm flipH="false" flipV="false" rot="0">
            <a:off x="401066" y="401066"/>
            <a:ext cx="1255269" cy="1255269"/>
          </a:xfrm>
          <a:custGeom>
            <a:avLst/>
            <a:gdLst/>
            <a:ahLst/>
            <a:cxnLst/>
            <a:rect r="r" b="b" t="t" l="l"/>
            <a:pathLst>
              <a:path h="1255269" w="1255269">
                <a:moveTo>
                  <a:pt x="0" y="0"/>
                </a:moveTo>
                <a:lnTo>
                  <a:pt x="1255268" y="0"/>
                </a:lnTo>
                <a:lnTo>
                  <a:pt x="1255268" y="1255268"/>
                </a:lnTo>
                <a:lnTo>
                  <a:pt x="0" y="1255268"/>
                </a:lnTo>
                <a:lnTo>
                  <a:pt x="0" y="0"/>
                </a:lnTo>
                <a:close/>
              </a:path>
            </a:pathLst>
          </a:custGeom>
          <a:blipFill>
            <a:blip r:embed="rId2"/>
            <a:stretch>
              <a:fillRect l="0" t="0" r="0" b="0"/>
            </a:stretch>
          </a:blipFill>
        </p:spPr>
      </p:sp>
      <p:sp>
        <p:nvSpPr>
          <p:cNvPr name="TextBox 3" id="3"/>
          <p:cNvSpPr txBox="true"/>
          <p:nvPr/>
        </p:nvSpPr>
        <p:spPr>
          <a:xfrm rot="0">
            <a:off x="3041379" y="857250"/>
            <a:ext cx="12205242" cy="1019810"/>
          </a:xfrm>
          <a:prstGeom prst="rect">
            <a:avLst/>
          </a:prstGeom>
        </p:spPr>
        <p:txBody>
          <a:bodyPr anchor="t" rtlCol="false" tIns="0" lIns="0" bIns="0" rIns="0">
            <a:spAutoFit/>
          </a:bodyPr>
          <a:lstStyle/>
          <a:p>
            <a:pPr algn="ctr" marL="0" indent="0" lvl="0">
              <a:lnSpc>
                <a:spcPts val="7840"/>
              </a:lnSpc>
              <a:spcBef>
                <a:spcPct val="0"/>
              </a:spcBef>
            </a:pPr>
            <a:r>
              <a:rPr lang="en-US" b="true" sz="5600">
                <a:solidFill>
                  <a:srgbClr val="1A1B18"/>
                </a:solidFill>
                <a:latin typeface="Telegraf Bold"/>
                <a:ea typeface="Telegraf Bold"/>
                <a:cs typeface="Telegraf Bold"/>
                <a:sym typeface="Telegraf Bold"/>
              </a:rPr>
              <a:t>Sonuç Olarak ;</a:t>
            </a:r>
          </a:p>
        </p:txBody>
      </p:sp>
      <p:sp>
        <p:nvSpPr>
          <p:cNvPr name="TextBox 4" id="4"/>
          <p:cNvSpPr txBox="true"/>
          <p:nvPr/>
        </p:nvSpPr>
        <p:spPr>
          <a:xfrm rot="0">
            <a:off x="1276338" y="2235165"/>
            <a:ext cx="3586052" cy="6720856"/>
          </a:xfrm>
          <a:prstGeom prst="rect">
            <a:avLst/>
          </a:prstGeom>
        </p:spPr>
        <p:txBody>
          <a:bodyPr anchor="t" rtlCol="false" tIns="0" lIns="0" bIns="0" rIns="0">
            <a:spAutoFit/>
          </a:bodyPr>
          <a:lstStyle/>
          <a:p>
            <a:pPr algn="just">
              <a:lnSpc>
                <a:spcPts val="3359"/>
              </a:lnSpc>
              <a:spcBef>
                <a:spcPct val="0"/>
              </a:spcBef>
            </a:pPr>
            <a:r>
              <a:rPr lang="en-US" b="true" sz="2399">
                <a:solidFill>
                  <a:srgbClr val="0F1837"/>
                </a:solidFill>
                <a:latin typeface="Telegraf Bold"/>
                <a:ea typeface="Telegraf Bold"/>
                <a:cs typeface="Telegraf Bold"/>
                <a:sym typeface="Telegraf Bold"/>
              </a:rPr>
              <a:t> Sistem, tek bir uyarı yöntemine bağımlı kalmaz. Anlık görsel (LED), konumdan bağımsız mobil (metin bildirimi) ve dikkat çekici dokunsal (titreşim) olmak üzere üç farklı kanaldan bildirim sunar. Bu birden fazla uyarı sistemi, kullanıcının kapı zilini kaçırma olasılığını minimize ederek güvenilirliği en üst düzeye çıkarır.</a:t>
            </a:r>
          </a:p>
        </p:txBody>
      </p:sp>
      <p:sp>
        <p:nvSpPr>
          <p:cNvPr name="TextBox 5" id="5"/>
          <p:cNvSpPr txBox="true"/>
          <p:nvPr/>
        </p:nvSpPr>
        <p:spPr>
          <a:xfrm rot="0">
            <a:off x="5770200" y="2863882"/>
            <a:ext cx="3085659" cy="5463423"/>
          </a:xfrm>
          <a:prstGeom prst="rect">
            <a:avLst/>
          </a:prstGeom>
        </p:spPr>
        <p:txBody>
          <a:bodyPr anchor="t" rtlCol="false" tIns="0" lIns="0" bIns="0" rIns="0">
            <a:spAutoFit/>
          </a:bodyPr>
          <a:lstStyle/>
          <a:p>
            <a:pPr algn="just">
              <a:lnSpc>
                <a:spcPts val="3366"/>
              </a:lnSpc>
              <a:spcBef>
                <a:spcPct val="0"/>
              </a:spcBef>
            </a:pPr>
            <a:r>
              <a:rPr lang="en-US" b="true" sz="2404">
                <a:solidFill>
                  <a:srgbClr val="435542"/>
                </a:solidFill>
                <a:latin typeface="Telegraf Bold"/>
                <a:ea typeface="Telegraf Bold"/>
                <a:cs typeface="Telegraf Bold"/>
                <a:sym typeface="Telegraf Bold"/>
              </a:rPr>
              <a:t> Proje, ESP32 ve Blynk gibi düşük maliyetli fakat uğraştırıcı , yaygın ve kolay erişilebilir IoT bileşenleri üzerine inşa edilmiştir. Bu sayede, yüksek maliyetli ticari ürünlere pratik ve ekonomik bir alternatif sunar.</a:t>
            </a:r>
          </a:p>
        </p:txBody>
      </p:sp>
      <p:sp>
        <p:nvSpPr>
          <p:cNvPr name="TextBox 6" id="6"/>
          <p:cNvSpPr txBox="true"/>
          <p:nvPr/>
        </p:nvSpPr>
        <p:spPr>
          <a:xfrm rot="0">
            <a:off x="9760734" y="2444649"/>
            <a:ext cx="3194145" cy="5882656"/>
          </a:xfrm>
          <a:prstGeom prst="rect">
            <a:avLst/>
          </a:prstGeom>
        </p:spPr>
        <p:txBody>
          <a:bodyPr anchor="t" rtlCol="false" tIns="0" lIns="0" bIns="0" rIns="0">
            <a:spAutoFit/>
          </a:bodyPr>
          <a:lstStyle/>
          <a:p>
            <a:pPr algn="just">
              <a:lnSpc>
                <a:spcPts val="3359"/>
              </a:lnSpc>
              <a:spcBef>
                <a:spcPct val="0"/>
              </a:spcBef>
            </a:pPr>
            <a:r>
              <a:rPr lang="en-US" b="true" sz="2399">
                <a:solidFill>
                  <a:srgbClr val="0F1837"/>
                </a:solidFill>
                <a:latin typeface="Telegraf Bold"/>
                <a:ea typeface="Telegraf Bold"/>
                <a:cs typeface="Telegraf Bold"/>
                <a:sym typeface="Telegraf Bold"/>
              </a:rPr>
              <a:t>Projenin en önemli değeri, teknolojiyi soyut bir amaç için değil, işitme engelli bireylerin yaşadığı gerçek bir soruna doğrudan ve etkili bir çözüm üretmek için kullanmasıdır. Bu yaklaşım, teknolojinin sosyal kapsayıcılığı artırma potansiyelini ortaya koymaktadır.</a:t>
            </a:r>
          </a:p>
        </p:txBody>
      </p:sp>
      <p:sp>
        <p:nvSpPr>
          <p:cNvPr name="TextBox 7" id="7"/>
          <p:cNvSpPr txBox="true"/>
          <p:nvPr/>
        </p:nvSpPr>
        <p:spPr>
          <a:xfrm rot="0">
            <a:off x="13859754" y="2235165"/>
            <a:ext cx="3745239" cy="6720856"/>
          </a:xfrm>
          <a:prstGeom prst="rect">
            <a:avLst/>
          </a:prstGeom>
        </p:spPr>
        <p:txBody>
          <a:bodyPr anchor="t" rtlCol="false" tIns="0" lIns="0" bIns="0" rIns="0">
            <a:spAutoFit/>
          </a:bodyPr>
          <a:lstStyle/>
          <a:p>
            <a:pPr algn="just">
              <a:lnSpc>
                <a:spcPts val="3359"/>
              </a:lnSpc>
              <a:spcBef>
                <a:spcPct val="0"/>
              </a:spcBef>
            </a:pPr>
            <a:r>
              <a:rPr lang="en-US" b="true" sz="2399">
                <a:solidFill>
                  <a:srgbClr val="435542"/>
                </a:solidFill>
                <a:latin typeface="Telegraf Bold"/>
                <a:ea typeface="Telegraf Bold"/>
                <a:cs typeface="Telegraf Bold"/>
                <a:sym typeface="Telegraf Bold"/>
              </a:rPr>
              <a:t>Kolay Entegrasyon ve Kullanım: Sistemin kurulumu, son kullanıcı için basitleştirilmiştir. Blynk mobil uygulamasının indirilmesi ve platform tarafından sağlanan benzersiz "Auth Token" kullanılarak Wi-Fi bilgilerinin eşleştirilmesi gibi adımlar, teknik bilgisi olmayan bireylerin dahi sistemi kolayca devreye alabilmesine olanak tanır</a:t>
            </a:r>
          </a:p>
        </p:txBody>
      </p:sp>
      <p:sp>
        <p:nvSpPr>
          <p:cNvPr name="TextBox 8" id="8"/>
          <p:cNvSpPr txBox="true"/>
          <p:nvPr/>
        </p:nvSpPr>
        <p:spPr>
          <a:xfrm rot="0">
            <a:off x="12140970" y="9510019"/>
            <a:ext cx="6512399" cy="460391"/>
          </a:xfrm>
          <a:prstGeom prst="rect">
            <a:avLst/>
          </a:prstGeom>
        </p:spPr>
        <p:txBody>
          <a:bodyPr anchor="t" rtlCol="false" tIns="0" lIns="0" bIns="0" rIns="0">
            <a:spAutoFit/>
          </a:bodyPr>
          <a:lstStyle/>
          <a:p>
            <a:pPr algn="ctr">
              <a:lnSpc>
                <a:spcPts val="3499"/>
              </a:lnSpc>
              <a:spcBef>
                <a:spcPct val="0"/>
              </a:spcBef>
            </a:pPr>
            <a:r>
              <a:rPr lang="en-US" b="true" sz="2499">
                <a:solidFill>
                  <a:srgbClr val="1A1B18"/>
                </a:solidFill>
                <a:latin typeface="Telegraf Bold"/>
                <a:ea typeface="Telegraf Bold"/>
                <a:cs typeface="Telegraf Bold"/>
                <a:sym typeface="Telegraf Bold"/>
              </a:rPr>
              <a:t>eminecandogan@gmail.com</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52929"/>
        </a:solidFill>
      </p:bgPr>
    </p:bg>
    <p:spTree>
      <p:nvGrpSpPr>
        <p:cNvPr id="1" name=""/>
        <p:cNvGrpSpPr/>
        <p:nvPr/>
      </p:nvGrpSpPr>
      <p:grpSpPr>
        <a:xfrm>
          <a:off x="0" y="0"/>
          <a:ext cx="0" cy="0"/>
          <a:chOff x="0" y="0"/>
          <a:chExt cx="0" cy="0"/>
        </a:xfrm>
      </p:grpSpPr>
      <p:sp>
        <p:nvSpPr>
          <p:cNvPr name="Freeform 2" id="2"/>
          <p:cNvSpPr/>
          <p:nvPr/>
        </p:nvSpPr>
        <p:spPr>
          <a:xfrm flipH="false" flipV="false" rot="0">
            <a:off x="8133302" y="5735964"/>
            <a:ext cx="2419408" cy="1884280"/>
          </a:xfrm>
          <a:custGeom>
            <a:avLst/>
            <a:gdLst/>
            <a:ahLst/>
            <a:cxnLst/>
            <a:rect r="r" b="b" t="t" l="l"/>
            <a:pathLst>
              <a:path h="1884280" w="2419408">
                <a:moveTo>
                  <a:pt x="0" y="0"/>
                </a:moveTo>
                <a:lnTo>
                  <a:pt x="2419408" y="0"/>
                </a:lnTo>
                <a:lnTo>
                  <a:pt x="2419408" y="1884281"/>
                </a:lnTo>
                <a:lnTo>
                  <a:pt x="0" y="1884281"/>
                </a:lnTo>
                <a:lnTo>
                  <a:pt x="0" y="0"/>
                </a:lnTo>
                <a:close/>
              </a:path>
            </a:pathLst>
          </a:custGeom>
          <a:blipFill>
            <a:blip r:embed="rId2"/>
            <a:stretch>
              <a:fillRect l="0" t="-14199" r="0" b="-14199"/>
            </a:stretch>
          </a:blipFill>
        </p:spPr>
      </p:sp>
      <p:sp>
        <p:nvSpPr>
          <p:cNvPr name="TextBox 3" id="3"/>
          <p:cNvSpPr txBox="true"/>
          <p:nvPr/>
        </p:nvSpPr>
        <p:spPr>
          <a:xfrm rot="0">
            <a:off x="2996805" y="1561426"/>
            <a:ext cx="12692401" cy="1019810"/>
          </a:xfrm>
          <a:prstGeom prst="rect">
            <a:avLst/>
          </a:prstGeom>
        </p:spPr>
        <p:txBody>
          <a:bodyPr anchor="t" rtlCol="false" tIns="0" lIns="0" bIns="0" rIns="0">
            <a:spAutoFit/>
          </a:bodyPr>
          <a:lstStyle/>
          <a:p>
            <a:pPr algn="ctr">
              <a:lnSpc>
                <a:spcPts val="7840"/>
              </a:lnSpc>
              <a:spcBef>
                <a:spcPct val="0"/>
              </a:spcBef>
            </a:pPr>
            <a:r>
              <a:rPr lang="en-US" b="true" sz="5600">
                <a:solidFill>
                  <a:srgbClr val="DDBC9B"/>
                </a:solidFill>
                <a:latin typeface="Telegraf Bold"/>
                <a:ea typeface="Telegraf Bold"/>
                <a:cs typeface="Telegraf Bold"/>
                <a:sym typeface="Telegraf Bold"/>
              </a:rPr>
              <a:t>Ürün Tahmini Başlangıç Satış Fiyatı :  </a:t>
            </a:r>
          </a:p>
        </p:txBody>
      </p:sp>
      <p:sp>
        <p:nvSpPr>
          <p:cNvPr name="TextBox 4" id="4"/>
          <p:cNvSpPr txBox="true"/>
          <p:nvPr/>
        </p:nvSpPr>
        <p:spPr>
          <a:xfrm rot="0">
            <a:off x="6364238" y="3918466"/>
            <a:ext cx="5957535" cy="1225034"/>
          </a:xfrm>
          <a:prstGeom prst="rect">
            <a:avLst/>
          </a:prstGeom>
        </p:spPr>
        <p:txBody>
          <a:bodyPr anchor="t" rtlCol="false" tIns="0" lIns="0" bIns="0" rIns="0">
            <a:spAutoFit/>
          </a:bodyPr>
          <a:lstStyle/>
          <a:p>
            <a:pPr algn="ctr">
              <a:lnSpc>
                <a:spcPts val="9423"/>
              </a:lnSpc>
              <a:spcBef>
                <a:spcPct val="0"/>
              </a:spcBef>
            </a:pPr>
            <a:r>
              <a:rPr lang="en-US" b="true" sz="6731">
                <a:solidFill>
                  <a:srgbClr val="DDBC9B"/>
                </a:solidFill>
                <a:latin typeface="Telegraf Bold"/>
                <a:ea typeface="Telegraf Bold"/>
                <a:cs typeface="Telegraf Bold"/>
                <a:sym typeface="Telegraf Bold"/>
              </a:rPr>
              <a:t>5</a:t>
            </a:r>
            <a:r>
              <a:rPr lang="en-US" b="true" sz="6731">
                <a:solidFill>
                  <a:srgbClr val="DDBC9B"/>
                </a:solidFill>
                <a:latin typeface="Telegraf Bold"/>
                <a:ea typeface="Telegraf Bold"/>
                <a:cs typeface="Telegraf Bold"/>
                <a:sym typeface="Telegraf Bold"/>
              </a:rPr>
              <a:t>999,90 TL</a:t>
            </a:r>
          </a:p>
        </p:txBody>
      </p:sp>
      <p:sp>
        <p:nvSpPr>
          <p:cNvPr name="TextBox 5" id="5"/>
          <p:cNvSpPr txBox="true"/>
          <p:nvPr/>
        </p:nvSpPr>
        <p:spPr>
          <a:xfrm rot="0">
            <a:off x="1913250" y="7892074"/>
            <a:ext cx="14461501" cy="1183005"/>
          </a:xfrm>
          <a:prstGeom prst="rect">
            <a:avLst/>
          </a:prstGeom>
        </p:spPr>
        <p:txBody>
          <a:bodyPr anchor="t" rtlCol="false" tIns="0" lIns="0" bIns="0" rIns="0">
            <a:spAutoFit/>
          </a:bodyPr>
          <a:lstStyle/>
          <a:p>
            <a:pPr algn="ctr">
              <a:lnSpc>
                <a:spcPts val="4620"/>
              </a:lnSpc>
              <a:spcBef>
                <a:spcPct val="0"/>
              </a:spcBef>
            </a:pPr>
            <a:r>
              <a:rPr lang="en-US" b="true" sz="3300">
                <a:solidFill>
                  <a:srgbClr val="9595B6"/>
                </a:solidFill>
                <a:latin typeface="Telegraf Bold"/>
                <a:ea typeface="Telegraf Bold"/>
                <a:cs typeface="Telegraf Bold"/>
                <a:sym typeface="Telegraf Bold"/>
              </a:rPr>
              <a:t>Sevdiklerimizin hayatını birazcık da olsa kolaylaştırabilmek için ufak bir miktar olduğunu düşünüyorum.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4C1AC"/>
        </a:solidFill>
      </p:bgPr>
    </p:bg>
    <p:spTree>
      <p:nvGrpSpPr>
        <p:cNvPr id="1" name=""/>
        <p:cNvGrpSpPr/>
        <p:nvPr/>
      </p:nvGrpSpPr>
      <p:grpSpPr>
        <a:xfrm>
          <a:off x="0" y="0"/>
          <a:ext cx="0" cy="0"/>
          <a:chOff x="0" y="0"/>
          <a:chExt cx="0" cy="0"/>
        </a:xfrm>
      </p:grpSpPr>
      <p:sp>
        <p:nvSpPr>
          <p:cNvPr name="TextBox 2" id="2"/>
          <p:cNvSpPr txBox="true"/>
          <p:nvPr/>
        </p:nvSpPr>
        <p:spPr>
          <a:xfrm rot="0">
            <a:off x="5156070" y="1060705"/>
            <a:ext cx="7761545" cy="1019810"/>
          </a:xfrm>
          <a:prstGeom prst="rect">
            <a:avLst/>
          </a:prstGeom>
        </p:spPr>
        <p:txBody>
          <a:bodyPr anchor="t" rtlCol="false" tIns="0" lIns="0" bIns="0" rIns="0">
            <a:spAutoFit/>
          </a:bodyPr>
          <a:lstStyle/>
          <a:p>
            <a:pPr algn="ctr">
              <a:lnSpc>
                <a:spcPts val="7840"/>
              </a:lnSpc>
              <a:spcBef>
                <a:spcPct val="0"/>
              </a:spcBef>
            </a:pPr>
            <a:r>
              <a:rPr lang="en-US" b="true" sz="5600">
                <a:solidFill>
                  <a:srgbClr val="1A3428"/>
                </a:solidFill>
                <a:latin typeface="Telegraf Bold"/>
                <a:ea typeface="Telegraf Bold"/>
                <a:cs typeface="Telegraf Bold"/>
                <a:sym typeface="Telegraf Bold"/>
              </a:rPr>
              <a:t>KAYNAKÇA :</a:t>
            </a:r>
          </a:p>
        </p:txBody>
      </p:sp>
      <p:sp>
        <p:nvSpPr>
          <p:cNvPr name="TextBox 3" id="3"/>
          <p:cNvSpPr txBox="true"/>
          <p:nvPr/>
        </p:nvSpPr>
        <p:spPr>
          <a:xfrm rot="0">
            <a:off x="1549178" y="3122411"/>
            <a:ext cx="4670560" cy="853440"/>
          </a:xfrm>
          <a:prstGeom prst="rect">
            <a:avLst/>
          </a:prstGeom>
        </p:spPr>
        <p:txBody>
          <a:bodyPr anchor="t" rtlCol="false" tIns="0" lIns="0" bIns="0" rIns="0">
            <a:spAutoFit/>
          </a:bodyPr>
          <a:lstStyle/>
          <a:p>
            <a:pPr algn="l">
              <a:lnSpc>
                <a:spcPts val="3359"/>
              </a:lnSpc>
            </a:pPr>
            <a:r>
              <a:rPr lang="en-US" sz="2399" b="true">
                <a:solidFill>
                  <a:srgbClr val="1A1B18"/>
                </a:solidFill>
                <a:latin typeface="Telegraf Bold"/>
                <a:ea typeface="Telegraf Bold"/>
                <a:cs typeface="Telegraf Bold"/>
                <a:sym typeface="Telegraf Bold"/>
              </a:rPr>
              <a:t>http://www.canva.com/</a:t>
            </a:r>
          </a:p>
          <a:p>
            <a:pPr algn="l" marL="0" indent="0" lvl="0">
              <a:lnSpc>
                <a:spcPts val="3359"/>
              </a:lnSpc>
              <a:spcBef>
                <a:spcPct val="0"/>
              </a:spcBef>
            </a:pPr>
            <a:r>
              <a:rPr lang="en-US" b="true" sz="2399">
                <a:solidFill>
                  <a:srgbClr val="1A1B18"/>
                </a:solidFill>
                <a:latin typeface="Telegraf Bold"/>
                <a:ea typeface="Telegraf Bold"/>
                <a:cs typeface="Telegraf Bold"/>
                <a:sym typeface="Telegraf Bold"/>
              </a:rPr>
              <a:t>https://chatgpt.com/</a:t>
            </a:r>
          </a:p>
        </p:txBody>
      </p:sp>
      <p:sp>
        <p:nvSpPr>
          <p:cNvPr name="TextBox 4" id="4"/>
          <p:cNvSpPr txBox="true"/>
          <p:nvPr/>
        </p:nvSpPr>
        <p:spPr>
          <a:xfrm rot="0">
            <a:off x="1549178" y="4475912"/>
            <a:ext cx="13842662" cy="3368040"/>
          </a:xfrm>
          <a:prstGeom prst="rect">
            <a:avLst/>
          </a:prstGeom>
        </p:spPr>
        <p:txBody>
          <a:bodyPr anchor="t" rtlCol="false" tIns="0" lIns="0" bIns="0" rIns="0">
            <a:spAutoFit/>
          </a:bodyPr>
          <a:lstStyle/>
          <a:p>
            <a:pPr algn="just">
              <a:lnSpc>
                <a:spcPts val="3359"/>
              </a:lnSpc>
            </a:pPr>
            <a:r>
              <a:rPr lang="en-US" sz="2399" b="true">
                <a:solidFill>
                  <a:srgbClr val="1A1B18"/>
                </a:solidFill>
                <a:latin typeface="Telegraf Bold"/>
                <a:ea typeface="Telegraf Bold"/>
                <a:cs typeface="Telegraf Bold"/>
                <a:sym typeface="Telegraf Bold"/>
              </a:rPr>
              <a:t>Görsel Oluştururken :</a:t>
            </a:r>
          </a:p>
          <a:p>
            <a:pPr algn="just">
              <a:lnSpc>
                <a:spcPts val="3359"/>
              </a:lnSpc>
            </a:pPr>
            <a:r>
              <a:rPr lang="en-US" sz="2399" b="true">
                <a:solidFill>
                  <a:srgbClr val="1A1B18"/>
                </a:solidFill>
                <a:latin typeface="Telegraf Bold"/>
                <a:ea typeface="Telegraf Bold"/>
                <a:cs typeface="Telegraf Bold"/>
                <a:sym typeface="Telegraf Bold"/>
              </a:rPr>
              <a:t>https://chatgpt.com/</a:t>
            </a:r>
          </a:p>
          <a:p>
            <a:pPr algn="just">
              <a:lnSpc>
                <a:spcPts val="3359"/>
              </a:lnSpc>
            </a:pPr>
            <a:r>
              <a:rPr lang="en-US" sz="2399" b="true">
                <a:solidFill>
                  <a:srgbClr val="1A1B18"/>
                </a:solidFill>
                <a:latin typeface="Telegraf Bold"/>
                <a:ea typeface="Telegraf Bold"/>
                <a:cs typeface="Telegraf Bold"/>
                <a:sym typeface="Telegraf Bold"/>
              </a:rPr>
              <a:t>https://tr.wikipedia.org/wiki/Dosya:Logo_Ege_Uni.png</a:t>
            </a:r>
          </a:p>
          <a:p>
            <a:pPr algn="just">
              <a:lnSpc>
                <a:spcPts val="3359"/>
              </a:lnSpc>
            </a:pPr>
            <a:r>
              <a:rPr lang="en-US" sz="2399" b="true">
                <a:solidFill>
                  <a:srgbClr val="1A1B18"/>
                </a:solidFill>
                <a:latin typeface="Telegraf Bold"/>
                <a:ea typeface="Telegraf Bold"/>
                <a:cs typeface="Telegraf Bold"/>
                <a:sym typeface="Telegraf Bold"/>
              </a:rPr>
              <a:t>https://osoyoo.com/2021/10/24/what-is-blynk-and-how-does-it-work/</a:t>
            </a:r>
          </a:p>
          <a:p>
            <a:pPr algn="just">
              <a:lnSpc>
                <a:spcPts val="3359"/>
              </a:lnSpc>
            </a:pPr>
            <a:r>
              <a:rPr lang="en-US" sz="2399" b="true">
                <a:solidFill>
                  <a:srgbClr val="1A1B18"/>
                </a:solidFill>
                <a:latin typeface="Telegraf Bold"/>
                <a:ea typeface="Telegraf Bold"/>
                <a:cs typeface="Telegraf Bold"/>
                <a:sym typeface="Telegraf Bold"/>
              </a:rPr>
              <a:t>https://kodlagitsin.blogspot.com/2019/08/arduino-buton-kontrol.html</a:t>
            </a:r>
          </a:p>
          <a:p>
            <a:pPr algn="just">
              <a:lnSpc>
                <a:spcPts val="3359"/>
              </a:lnSpc>
            </a:pPr>
            <a:r>
              <a:rPr lang="en-US" sz="2399" b="true">
                <a:solidFill>
                  <a:srgbClr val="1A1B18"/>
                </a:solidFill>
                <a:latin typeface="Telegraf Bold"/>
                <a:ea typeface="Telegraf Bold"/>
                <a:cs typeface="Telegraf Bold"/>
                <a:sym typeface="Telegraf Bold"/>
              </a:rPr>
              <a:t>https://www.istegiy.com/blog/gurultulu-alanlarda-kulak-korumasi-is-kulakligi</a:t>
            </a:r>
          </a:p>
          <a:p>
            <a:pPr algn="just">
              <a:lnSpc>
                <a:spcPts val="3359"/>
              </a:lnSpc>
            </a:pPr>
            <a:r>
              <a:rPr lang="en-US" sz="2399" b="true">
                <a:solidFill>
                  <a:srgbClr val="1A1B18"/>
                </a:solidFill>
                <a:latin typeface="Telegraf Bold"/>
                <a:ea typeface="Telegraf Bold"/>
                <a:cs typeface="Telegraf Bold"/>
                <a:sym typeface="Telegraf Bold"/>
              </a:rPr>
              <a:t>https://www.direnc.net/5mm-led-kirmizi</a:t>
            </a:r>
          </a:p>
          <a:p>
            <a:pPr algn="just" marL="0" indent="0" lvl="0">
              <a:lnSpc>
                <a:spcPts val="3359"/>
              </a:lnSpc>
              <a:spcBef>
                <a:spcPct val="0"/>
              </a:spcBef>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52929"/>
        </a:solidFill>
      </p:bgPr>
    </p:bg>
    <p:spTree>
      <p:nvGrpSpPr>
        <p:cNvPr id="1" name=""/>
        <p:cNvGrpSpPr/>
        <p:nvPr/>
      </p:nvGrpSpPr>
      <p:grpSpPr>
        <a:xfrm>
          <a:off x="0" y="0"/>
          <a:ext cx="0" cy="0"/>
          <a:chOff x="0" y="0"/>
          <a:chExt cx="0" cy="0"/>
        </a:xfrm>
      </p:grpSpPr>
      <p:sp>
        <p:nvSpPr>
          <p:cNvPr name="Freeform 2" id="2"/>
          <p:cNvSpPr/>
          <p:nvPr/>
        </p:nvSpPr>
        <p:spPr>
          <a:xfrm flipH="false" flipV="false" rot="0">
            <a:off x="7793184" y="3872922"/>
            <a:ext cx="2977179" cy="2152249"/>
          </a:xfrm>
          <a:custGeom>
            <a:avLst/>
            <a:gdLst/>
            <a:ahLst/>
            <a:cxnLst/>
            <a:rect r="r" b="b" t="t" l="l"/>
            <a:pathLst>
              <a:path h="2152249" w="2977179">
                <a:moveTo>
                  <a:pt x="0" y="0"/>
                </a:moveTo>
                <a:lnTo>
                  <a:pt x="2977179" y="0"/>
                </a:lnTo>
                <a:lnTo>
                  <a:pt x="2977179" y="2152249"/>
                </a:lnTo>
                <a:lnTo>
                  <a:pt x="0" y="2152249"/>
                </a:lnTo>
                <a:lnTo>
                  <a:pt x="0" y="0"/>
                </a:lnTo>
                <a:close/>
              </a:path>
            </a:pathLst>
          </a:custGeom>
          <a:blipFill>
            <a:blip r:embed="rId2"/>
            <a:stretch>
              <a:fillRect l="0" t="-22808" r="0" b="-15520"/>
            </a:stretch>
          </a:blipFill>
        </p:spPr>
      </p:sp>
      <p:sp>
        <p:nvSpPr>
          <p:cNvPr name="TextBox 3" id="3"/>
          <p:cNvSpPr txBox="true"/>
          <p:nvPr/>
        </p:nvSpPr>
        <p:spPr>
          <a:xfrm rot="0">
            <a:off x="828840" y="1140549"/>
            <a:ext cx="16630320" cy="1170940"/>
          </a:xfrm>
          <a:prstGeom prst="rect">
            <a:avLst/>
          </a:prstGeom>
        </p:spPr>
        <p:txBody>
          <a:bodyPr anchor="t" rtlCol="false" tIns="0" lIns="0" bIns="0" rIns="0">
            <a:spAutoFit/>
          </a:bodyPr>
          <a:lstStyle/>
          <a:p>
            <a:pPr algn="ctr">
              <a:lnSpc>
                <a:spcPts val="8959"/>
              </a:lnSpc>
              <a:spcBef>
                <a:spcPct val="0"/>
              </a:spcBef>
            </a:pPr>
            <a:r>
              <a:rPr lang="en-US" b="true" sz="6399">
                <a:solidFill>
                  <a:srgbClr val="D4C1AC"/>
                </a:solidFill>
                <a:latin typeface="Telegraf Bold"/>
                <a:ea typeface="Telegraf Bold"/>
                <a:cs typeface="Telegraf Bold"/>
                <a:sym typeface="Telegraf Bold"/>
              </a:rPr>
              <a:t>Beni Dinlediğiniz İçin Teşekkür Ederim </a:t>
            </a:r>
          </a:p>
        </p:txBody>
      </p:sp>
      <p:sp>
        <p:nvSpPr>
          <p:cNvPr name="TextBox 4" id="4"/>
          <p:cNvSpPr txBox="true"/>
          <p:nvPr/>
        </p:nvSpPr>
        <p:spPr>
          <a:xfrm rot="0">
            <a:off x="4752387" y="6095814"/>
            <a:ext cx="8783227" cy="3269644"/>
          </a:xfrm>
          <a:prstGeom prst="rect">
            <a:avLst/>
          </a:prstGeom>
        </p:spPr>
        <p:txBody>
          <a:bodyPr anchor="t" rtlCol="false" tIns="0" lIns="0" bIns="0" rIns="0">
            <a:spAutoFit/>
          </a:bodyPr>
          <a:lstStyle/>
          <a:p>
            <a:pPr algn="ctr">
              <a:lnSpc>
                <a:spcPts val="8236"/>
              </a:lnSpc>
              <a:spcBef>
                <a:spcPct val="0"/>
              </a:spcBef>
            </a:pPr>
            <a:r>
              <a:rPr lang="en-US" b="true" sz="5883">
                <a:solidFill>
                  <a:srgbClr val="D4C1AC"/>
                </a:solidFill>
                <a:latin typeface="Telegraf Bold"/>
                <a:ea typeface="Telegraf Bold"/>
                <a:cs typeface="Telegraf Bold"/>
                <a:sym typeface="Telegraf Bold"/>
              </a:rPr>
              <a:t>İletişim için ;</a:t>
            </a:r>
          </a:p>
          <a:p>
            <a:pPr algn="ctr">
              <a:lnSpc>
                <a:spcPts val="4265"/>
              </a:lnSpc>
              <a:spcBef>
                <a:spcPct val="0"/>
              </a:spcBef>
            </a:pPr>
            <a:r>
              <a:rPr lang="en-US" b="true" sz="3046">
                <a:solidFill>
                  <a:srgbClr val="D4C1AC"/>
                </a:solidFill>
                <a:latin typeface="Telegraf Bold"/>
                <a:ea typeface="Telegraf Bold"/>
                <a:cs typeface="Telegraf Bold"/>
                <a:sym typeface="Telegraf Bold"/>
              </a:rPr>
              <a:t>E-mail: eminecandogan@gmail.com</a:t>
            </a:r>
          </a:p>
          <a:p>
            <a:pPr algn="ctr">
              <a:lnSpc>
                <a:spcPts val="4265"/>
              </a:lnSpc>
              <a:spcBef>
                <a:spcPct val="0"/>
              </a:spcBef>
            </a:pPr>
            <a:r>
              <a:rPr lang="en-US" b="true" sz="3046">
                <a:solidFill>
                  <a:srgbClr val="D4C1AC"/>
                </a:solidFill>
                <a:latin typeface="Telegraf Bold"/>
                <a:ea typeface="Telegraf Bold"/>
                <a:cs typeface="Telegraf Bold"/>
                <a:sym typeface="Telegraf Bold"/>
              </a:rPr>
              <a:t>İnstagram: emiinedgnn_ </a:t>
            </a:r>
          </a:p>
          <a:p>
            <a:pPr algn="ctr">
              <a:lnSpc>
                <a:spcPts val="4265"/>
              </a:lnSpc>
              <a:spcBef>
                <a:spcPct val="0"/>
              </a:spcBef>
            </a:pPr>
            <a:r>
              <a:rPr lang="en-US" b="true" sz="3046">
                <a:solidFill>
                  <a:srgbClr val="D4C1AC"/>
                </a:solidFill>
                <a:latin typeface="Telegraf Bold"/>
                <a:ea typeface="Telegraf Bold"/>
                <a:cs typeface="Telegraf Bold"/>
                <a:sym typeface="Telegraf Bold"/>
              </a:rPr>
              <a:t>Telefon numarası: 0532 390 4533 </a:t>
            </a:r>
          </a:p>
          <a:p>
            <a:pPr algn="ctr">
              <a:lnSpc>
                <a:spcPts val="4265"/>
              </a:lnSpc>
              <a:spcBef>
                <a:spcPct val="0"/>
              </a:spcBef>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52929"/>
        </a:solidFill>
      </p:bgPr>
    </p:bg>
    <p:spTree>
      <p:nvGrpSpPr>
        <p:cNvPr id="1" name=""/>
        <p:cNvGrpSpPr/>
        <p:nvPr/>
      </p:nvGrpSpPr>
      <p:grpSpPr>
        <a:xfrm>
          <a:off x="0" y="0"/>
          <a:ext cx="0" cy="0"/>
          <a:chOff x="0" y="0"/>
          <a:chExt cx="0" cy="0"/>
        </a:xfrm>
      </p:grpSpPr>
      <p:sp>
        <p:nvSpPr>
          <p:cNvPr name="Freeform 2" id="2"/>
          <p:cNvSpPr/>
          <p:nvPr/>
        </p:nvSpPr>
        <p:spPr>
          <a:xfrm flipH="false" flipV="false" rot="0">
            <a:off x="10435348" y="0"/>
            <a:ext cx="7852652" cy="10287000"/>
          </a:xfrm>
          <a:custGeom>
            <a:avLst/>
            <a:gdLst/>
            <a:ahLst/>
            <a:cxnLst/>
            <a:rect r="r" b="b" t="t" l="l"/>
            <a:pathLst>
              <a:path h="10287000" w="7852652">
                <a:moveTo>
                  <a:pt x="0" y="0"/>
                </a:moveTo>
                <a:lnTo>
                  <a:pt x="7852652" y="0"/>
                </a:lnTo>
                <a:lnTo>
                  <a:pt x="7852652" y="10287000"/>
                </a:lnTo>
                <a:lnTo>
                  <a:pt x="0" y="10287000"/>
                </a:lnTo>
                <a:lnTo>
                  <a:pt x="0" y="0"/>
                </a:lnTo>
                <a:close/>
              </a:path>
            </a:pathLst>
          </a:custGeom>
          <a:blipFill>
            <a:blip r:embed="rId2"/>
            <a:stretch>
              <a:fillRect l="0" t="-10236" r="0" b="-4338"/>
            </a:stretch>
          </a:blipFill>
        </p:spPr>
      </p:sp>
      <p:sp>
        <p:nvSpPr>
          <p:cNvPr name="Freeform 3" id="3"/>
          <p:cNvSpPr/>
          <p:nvPr/>
        </p:nvSpPr>
        <p:spPr>
          <a:xfrm flipH="false" flipV="false" rot="0">
            <a:off x="402858" y="402858"/>
            <a:ext cx="1251684" cy="1251684"/>
          </a:xfrm>
          <a:custGeom>
            <a:avLst/>
            <a:gdLst/>
            <a:ahLst/>
            <a:cxnLst/>
            <a:rect r="r" b="b" t="t" l="l"/>
            <a:pathLst>
              <a:path h="1251684" w="1251684">
                <a:moveTo>
                  <a:pt x="0" y="0"/>
                </a:moveTo>
                <a:lnTo>
                  <a:pt x="1251684" y="0"/>
                </a:lnTo>
                <a:lnTo>
                  <a:pt x="1251684" y="1251684"/>
                </a:lnTo>
                <a:lnTo>
                  <a:pt x="0" y="1251684"/>
                </a:lnTo>
                <a:lnTo>
                  <a:pt x="0" y="0"/>
                </a:lnTo>
                <a:close/>
              </a:path>
            </a:pathLst>
          </a:custGeom>
          <a:blipFill>
            <a:blip r:embed="rId3"/>
            <a:stretch>
              <a:fillRect l="0" t="0" r="0" b="0"/>
            </a:stretch>
          </a:blipFill>
        </p:spPr>
      </p:sp>
      <p:sp>
        <p:nvSpPr>
          <p:cNvPr name="TextBox 4" id="4"/>
          <p:cNvSpPr txBox="true"/>
          <p:nvPr/>
        </p:nvSpPr>
        <p:spPr>
          <a:xfrm rot="0">
            <a:off x="768461" y="7492965"/>
            <a:ext cx="7368927" cy="426308"/>
          </a:xfrm>
          <a:prstGeom prst="rect">
            <a:avLst/>
          </a:prstGeom>
        </p:spPr>
        <p:txBody>
          <a:bodyPr anchor="t" rtlCol="false" tIns="0" lIns="0" bIns="0" rIns="0">
            <a:spAutoFit/>
          </a:bodyPr>
          <a:lstStyle/>
          <a:p>
            <a:pPr algn="l" marL="0" indent="0" lvl="0">
              <a:lnSpc>
                <a:spcPts val="3277"/>
              </a:lnSpc>
              <a:spcBef>
                <a:spcPct val="0"/>
              </a:spcBef>
            </a:pPr>
            <a:r>
              <a:rPr lang="en-US" sz="2341">
                <a:solidFill>
                  <a:srgbClr val="FFFFFF"/>
                </a:solidFill>
                <a:latin typeface="Telegraf"/>
                <a:ea typeface="Telegraf"/>
                <a:cs typeface="Telegraf"/>
                <a:sym typeface="Telegraf"/>
              </a:rPr>
              <a:t>Bu projeyi ne amaçla tasarladığım  ---&gt;</a:t>
            </a:r>
          </a:p>
        </p:txBody>
      </p:sp>
      <p:sp>
        <p:nvSpPr>
          <p:cNvPr name="TextBox 5" id="5"/>
          <p:cNvSpPr txBox="true"/>
          <p:nvPr/>
        </p:nvSpPr>
        <p:spPr>
          <a:xfrm rot="0">
            <a:off x="768461" y="2632351"/>
            <a:ext cx="9296752" cy="3001010"/>
          </a:xfrm>
          <a:prstGeom prst="rect">
            <a:avLst/>
          </a:prstGeom>
        </p:spPr>
        <p:txBody>
          <a:bodyPr anchor="t" rtlCol="false" tIns="0" lIns="0" bIns="0" rIns="0">
            <a:spAutoFit/>
          </a:bodyPr>
          <a:lstStyle/>
          <a:p>
            <a:pPr algn="l" marL="0" indent="0" lvl="0">
              <a:lnSpc>
                <a:spcPts val="7839"/>
              </a:lnSpc>
              <a:spcBef>
                <a:spcPct val="0"/>
              </a:spcBef>
            </a:pPr>
            <a:r>
              <a:rPr lang="en-US" b="true" sz="5600">
                <a:solidFill>
                  <a:srgbClr val="DDBC9B"/>
                </a:solidFill>
                <a:latin typeface="Telegraf Bold"/>
                <a:ea typeface="Telegraf Bold"/>
                <a:cs typeface="Telegraf Bold"/>
                <a:sym typeface="Telegraf Bold"/>
              </a:rPr>
              <a:t>Duyma Engelli Bireylerimiz İçin Kapı Zili Uyarı ve Bildirim Sistemi  </a:t>
            </a:r>
          </a:p>
        </p:txBody>
      </p:sp>
      <p:sp>
        <p:nvSpPr>
          <p:cNvPr name="TextBox 6" id="6"/>
          <p:cNvSpPr txBox="true"/>
          <p:nvPr/>
        </p:nvSpPr>
        <p:spPr>
          <a:xfrm rot="0">
            <a:off x="12051151" y="9701145"/>
            <a:ext cx="6925716" cy="460391"/>
          </a:xfrm>
          <a:prstGeom prst="rect">
            <a:avLst/>
          </a:prstGeom>
        </p:spPr>
        <p:txBody>
          <a:bodyPr anchor="t" rtlCol="false" tIns="0" lIns="0" bIns="0" rIns="0">
            <a:spAutoFit/>
          </a:bodyPr>
          <a:lstStyle/>
          <a:p>
            <a:pPr algn="ctr">
              <a:lnSpc>
                <a:spcPts val="3499"/>
              </a:lnSpc>
              <a:spcBef>
                <a:spcPct val="0"/>
              </a:spcBef>
            </a:pPr>
            <a:r>
              <a:rPr lang="en-US" b="true" sz="2499">
                <a:solidFill>
                  <a:srgbClr val="052929"/>
                </a:solidFill>
                <a:latin typeface="Telegraf Bold"/>
                <a:ea typeface="Telegraf Bold"/>
                <a:cs typeface="Telegraf Bold"/>
                <a:sym typeface="Telegraf Bold"/>
              </a:rPr>
              <a:t>eminecandogan@gmail.com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4C1AC"/>
        </a:solidFill>
      </p:bgPr>
    </p:bg>
    <p:spTree>
      <p:nvGrpSpPr>
        <p:cNvPr id="1" name=""/>
        <p:cNvGrpSpPr/>
        <p:nvPr/>
      </p:nvGrpSpPr>
      <p:grpSpPr>
        <a:xfrm>
          <a:off x="0" y="0"/>
          <a:ext cx="0" cy="0"/>
          <a:chOff x="0" y="0"/>
          <a:chExt cx="0" cy="0"/>
        </a:xfrm>
      </p:grpSpPr>
      <p:sp>
        <p:nvSpPr>
          <p:cNvPr name="TextBox 2" id="2"/>
          <p:cNvSpPr txBox="true"/>
          <p:nvPr/>
        </p:nvSpPr>
        <p:spPr>
          <a:xfrm rot="0">
            <a:off x="2464615" y="1419225"/>
            <a:ext cx="13358770" cy="7353301"/>
          </a:xfrm>
          <a:prstGeom prst="rect">
            <a:avLst/>
          </a:prstGeom>
        </p:spPr>
        <p:txBody>
          <a:bodyPr anchor="t" rtlCol="false" tIns="0" lIns="0" bIns="0" rIns="0">
            <a:spAutoFit/>
          </a:bodyPr>
          <a:lstStyle/>
          <a:p>
            <a:pPr algn="ctr">
              <a:lnSpc>
                <a:spcPts val="4199"/>
              </a:lnSpc>
              <a:spcBef>
                <a:spcPct val="0"/>
              </a:spcBef>
            </a:pPr>
            <a:r>
              <a:rPr lang="en-US" b="true" sz="2999">
                <a:solidFill>
                  <a:srgbClr val="1A3428"/>
                </a:solidFill>
                <a:latin typeface="Telegraf Bold"/>
                <a:ea typeface="Telegraf Bold"/>
                <a:cs typeface="Telegraf Bold"/>
                <a:sym typeface="Telegraf Bold"/>
              </a:rPr>
              <a:t>Ne amaçla icat ettim?</a:t>
            </a:r>
          </a:p>
          <a:p>
            <a:pPr algn="ctr">
              <a:lnSpc>
                <a:spcPts val="4199"/>
              </a:lnSpc>
              <a:spcBef>
                <a:spcPct val="0"/>
              </a:spcBef>
            </a:pPr>
          </a:p>
          <a:p>
            <a:pPr algn="just">
              <a:lnSpc>
                <a:spcPts val="4199"/>
              </a:lnSpc>
              <a:spcBef>
                <a:spcPct val="0"/>
              </a:spcBef>
            </a:pPr>
            <a:r>
              <a:rPr lang="en-US" b="true" sz="2999">
                <a:solidFill>
                  <a:srgbClr val="1A3428"/>
                </a:solidFill>
                <a:latin typeface="Telegraf Bold"/>
                <a:ea typeface="Telegraf Bold"/>
                <a:cs typeface="Telegraf Bold"/>
                <a:sym typeface="Telegraf Bold"/>
              </a:rPr>
              <a:t>Bu sistemi, duyma engelli bireylerin günlük yaşamda karşılaştığı temel bir problemi ortadan kaldırmak amacıyla icat ettim.</a:t>
            </a:r>
          </a:p>
          <a:p>
            <a:pPr algn="just">
              <a:lnSpc>
                <a:spcPts val="4199"/>
              </a:lnSpc>
              <a:spcBef>
                <a:spcPct val="0"/>
              </a:spcBef>
            </a:pPr>
          </a:p>
          <a:p>
            <a:pPr algn="just">
              <a:lnSpc>
                <a:spcPts val="4199"/>
              </a:lnSpc>
              <a:spcBef>
                <a:spcPct val="0"/>
              </a:spcBef>
            </a:pPr>
            <a:r>
              <a:rPr lang="en-US" b="true" sz="2999">
                <a:solidFill>
                  <a:srgbClr val="1A3428"/>
                </a:solidFill>
                <a:latin typeface="Telegraf Bold"/>
                <a:ea typeface="Telegraf Bold"/>
                <a:cs typeface="Telegraf Bold"/>
                <a:sym typeface="Telegraf Bold"/>
              </a:rPr>
              <a:t>Günlük hayatta bizler için sıradan olan kapı zilinin çalması durumu, duyma engelli bireyler için fark edilmesi zor ve ciddi bir sorun oluşturmaktadır. Bu proje ile kapı zilinin çalması durumunda işitsel uyarıya ihtiyaç duymadan, görsel ve mobil bildirim yoluyla bireyin durumdan haberdar olması sağlanmaktadır.</a:t>
            </a:r>
          </a:p>
          <a:p>
            <a:pPr algn="just">
              <a:lnSpc>
                <a:spcPts val="4199"/>
              </a:lnSpc>
              <a:spcBef>
                <a:spcPct val="0"/>
              </a:spcBef>
            </a:pPr>
          </a:p>
          <a:p>
            <a:pPr algn="just">
              <a:lnSpc>
                <a:spcPts val="4199"/>
              </a:lnSpc>
              <a:spcBef>
                <a:spcPct val="0"/>
              </a:spcBef>
            </a:pPr>
            <a:r>
              <a:rPr lang="en-US" b="true" sz="2999" u="sng">
                <a:solidFill>
                  <a:srgbClr val="1A3428"/>
                </a:solidFill>
                <a:latin typeface="Telegraf Bold"/>
                <a:ea typeface="Telegraf Bold"/>
                <a:cs typeface="Telegraf Bold"/>
                <a:sym typeface="Telegraf Bold"/>
              </a:rPr>
              <a:t>Amaç; duyma engelli bireylerin bağımsızlığını artırmak, yaşam kalitesini yükseltmek ve onları sosyal hayatta karşılaştıkları bu tür engellerden bir adım daha uzaklaştırmaktır.</a:t>
            </a:r>
          </a:p>
        </p:txBody>
      </p:sp>
      <p:sp>
        <p:nvSpPr>
          <p:cNvPr name="Freeform 3" id="3"/>
          <p:cNvSpPr/>
          <p:nvPr/>
        </p:nvSpPr>
        <p:spPr>
          <a:xfrm flipH="false" flipV="false" rot="0">
            <a:off x="399031" y="399031"/>
            <a:ext cx="1259338" cy="1259338"/>
          </a:xfrm>
          <a:custGeom>
            <a:avLst/>
            <a:gdLst/>
            <a:ahLst/>
            <a:cxnLst/>
            <a:rect r="r" b="b" t="t" l="l"/>
            <a:pathLst>
              <a:path h="1259338" w="1259338">
                <a:moveTo>
                  <a:pt x="0" y="0"/>
                </a:moveTo>
                <a:lnTo>
                  <a:pt x="1259338" y="0"/>
                </a:lnTo>
                <a:lnTo>
                  <a:pt x="1259338" y="1259338"/>
                </a:lnTo>
                <a:lnTo>
                  <a:pt x="0" y="1259338"/>
                </a:lnTo>
                <a:lnTo>
                  <a:pt x="0" y="0"/>
                </a:lnTo>
                <a:close/>
              </a:path>
            </a:pathLst>
          </a:custGeom>
          <a:blipFill>
            <a:blip r:embed="rId2"/>
            <a:stretch>
              <a:fillRect l="0" t="0" r="0" b="0"/>
            </a:stretch>
          </a:blipFill>
        </p:spPr>
      </p:sp>
      <p:sp>
        <p:nvSpPr>
          <p:cNvPr name="TextBox 4" id="4"/>
          <p:cNvSpPr txBox="true"/>
          <p:nvPr/>
        </p:nvSpPr>
        <p:spPr>
          <a:xfrm rot="0">
            <a:off x="12571625" y="9584156"/>
            <a:ext cx="5716375" cy="460391"/>
          </a:xfrm>
          <a:prstGeom prst="rect">
            <a:avLst/>
          </a:prstGeom>
        </p:spPr>
        <p:txBody>
          <a:bodyPr anchor="t" rtlCol="false" tIns="0" lIns="0" bIns="0" rIns="0">
            <a:spAutoFit/>
          </a:bodyPr>
          <a:lstStyle/>
          <a:p>
            <a:pPr algn="ctr">
              <a:lnSpc>
                <a:spcPts val="3499"/>
              </a:lnSpc>
              <a:spcBef>
                <a:spcPct val="0"/>
              </a:spcBef>
            </a:pPr>
            <a:r>
              <a:rPr lang="en-US" b="true" sz="2499">
                <a:solidFill>
                  <a:srgbClr val="1A3428"/>
                </a:solidFill>
                <a:latin typeface="Telegraf Bold"/>
                <a:ea typeface="Telegraf Bold"/>
                <a:cs typeface="Telegraf Bold"/>
                <a:sym typeface="Telegraf Bold"/>
              </a:rPr>
              <a:t>eminecandogan@gmail.com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52929"/>
        </a:solidFill>
      </p:bgPr>
    </p:bg>
    <p:spTree>
      <p:nvGrpSpPr>
        <p:cNvPr id="1" name=""/>
        <p:cNvGrpSpPr/>
        <p:nvPr/>
      </p:nvGrpSpPr>
      <p:grpSpPr>
        <a:xfrm>
          <a:off x="0" y="0"/>
          <a:ext cx="0" cy="0"/>
          <a:chOff x="0" y="0"/>
          <a:chExt cx="0" cy="0"/>
        </a:xfrm>
      </p:grpSpPr>
      <p:sp>
        <p:nvSpPr>
          <p:cNvPr name="Freeform 2" id="2"/>
          <p:cNvSpPr/>
          <p:nvPr/>
        </p:nvSpPr>
        <p:spPr>
          <a:xfrm flipH="false" flipV="false" rot="0">
            <a:off x="395204" y="395204"/>
            <a:ext cx="1266992" cy="1266992"/>
          </a:xfrm>
          <a:custGeom>
            <a:avLst/>
            <a:gdLst/>
            <a:ahLst/>
            <a:cxnLst/>
            <a:rect r="r" b="b" t="t" l="l"/>
            <a:pathLst>
              <a:path h="1266992" w="1266992">
                <a:moveTo>
                  <a:pt x="0" y="0"/>
                </a:moveTo>
                <a:lnTo>
                  <a:pt x="1266992" y="0"/>
                </a:lnTo>
                <a:lnTo>
                  <a:pt x="1266992" y="1266992"/>
                </a:lnTo>
                <a:lnTo>
                  <a:pt x="0" y="1266992"/>
                </a:lnTo>
                <a:lnTo>
                  <a:pt x="0" y="0"/>
                </a:lnTo>
                <a:close/>
              </a:path>
            </a:pathLst>
          </a:custGeom>
          <a:blipFill>
            <a:blip r:embed="rId2"/>
            <a:stretch>
              <a:fillRect l="0" t="0" r="0" b="0"/>
            </a:stretch>
          </a:blipFill>
        </p:spPr>
      </p:sp>
      <p:sp>
        <p:nvSpPr>
          <p:cNvPr name="TextBox 3" id="3"/>
          <p:cNvSpPr txBox="true"/>
          <p:nvPr/>
        </p:nvSpPr>
        <p:spPr>
          <a:xfrm rot="0">
            <a:off x="2059119" y="2459841"/>
            <a:ext cx="14169763" cy="5272139"/>
          </a:xfrm>
          <a:prstGeom prst="rect">
            <a:avLst/>
          </a:prstGeom>
        </p:spPr>
        <p:txBody>
          <a:bodyPr anchor="t" rtlCol="false" tIns="0" lIns="0" bIns="0" rIns="0">
            <a:spAutoFit/>
          </a:bodyPr>
          <a:lstStyle/>
          <a:p>
            <a:pPr algn="ctr">
              <a:lnSpc>
                <a:spcPts val="4821"/>
              </a:lnSpc>
              <a:spcBef>
                <a:spcPct val="0"/>
              </a:spcBef>
            </a:pPr>
            <a:r>
              <a:rPr lang="en-US" b="true" sz="3443">
                <a:solidFill>
                  <a:srgbClr val="D4C1AC"/>
                </a:solidFill>
                <a:latin typeface="Telegraf Bold"/>
                <a:ea typeface="Telegraf Bold"/>
                <a:cs typeface="Telegraf Bold"/>
                <a:sym typeface="Telegraf Bold"/>
              </a:rPr>
              <a:t> Projenin Amacı ve Sosyal Katkısı Nedir ?</a:t>
            </a:r>
          </a:p>
          <a:p>
            <a:pPr algn="ctr">
              <a:lnSpc>
                <a:spcPts val="4097"/>
              </a:lnSpc>
              <a:spcBef>
                <a:spcPct val="0"/>
              </a:spcBef>
            </a:pPr>
          </a:p>
          <a:p>
            <a:pPr algn="just">
              <a:lnSpc>
                <a:spcPts val="4097"/>
              </a:lnSpc>
              <a:spcBef>
                <a:spcPct val="0"/>
              </a:spcBef>
            </a:pPr>
            <a:r>
              <a:rPr lang="en-US" sz="2926">
                <a:solidFill>
                  <a:srgbClr val="FFFFFF"/>
                </a:solidFill>
                <a:latin typeface="Telegraf"/>
                <a:ea typeface="Telegraf"/>
                <a:cs typeface="Telegraf"/>
                <a:sym typeface="Telegraf"/>
              </a:rPr>
              <a:t> </a:t>
            </a:r>
            <a:r>
              <a:rPr lang="en-US" b="true" sz="2926">
                <a:solidFill>
                  <a:srgbClr val="FFFFFF"/>
                </a:solidFill>
                <a:latin typeface="Telegraf Bold"/>
                <a:ea typeface="Telegraf Bold"/>
                <a:cs typeface="Telegraf Bold"/>
                <a:sym typeface="Telegraf Bold"/>
              </a:rPr>
              <a:t>Geleneksel kapı zillerinin sesli uyarılarına dayalı yapısı, duyma engelli bireyler için önemli bir iletişim engeli oluşturmaktadır. Proje, bu engeli ortadan kaldırmak amacıyla, kapı ziline basıldığında hem görsel hem de mobil bildirim üreten akıllı bir uyarı sistemi geliştirmeyi amaçlamaktadır.</a:t>
            </a:r>
          </a:p>
          <a:p>
            <a:pPr algn="just">
              <a:lnSpc>
                <a:spcPts val="4097"/>
              </a:lnSpc>
              <a:spcBef>
                <a:spcPct val="0"/>
              </a:spcBef>
            </a:pPr>
            <a:r>
              <a:rPr lang="en-US" b="true" sz="2926">
                <a:solidFill>
                  <a:srgbClr val="FFFFFF"/>
                </a:solidFill>
                <a:latin typeface="Telegraf Bold"/>
                <a:ea typeface="Telegraf Bold"/>
                <a:cs typeface="Telegraf Bold"/>
                <a:sym typeface="Telegraf Bold"/>
              </a:rPr>
              <a:t> </a:t>
            </a:r>
          </a:p>
          <a:p>
            <a:pPr algn="just">
              <a:lnSpc>
                <a:spcPts val="4097"/>
              </a:lnSpc>
              <a:spcBef>
                <a:spcPct val="0"/>
              </a:spcBef>
            </a:pPr>
            <a:r>
              <a:rPr lang="en-US" b="true" sz="2926">
                <a:solidFill>
                  <a:srgbClr val="FFFFFF"/>
                </a:solidFill>
                <a:latin typeface="Telegraf Bold"/>
                <a:ea typeface="Telegraf Bold"/>
                <a:cs typeface="Telegraf Bold"/>
                <a:sym typeface="Telegraf Bold"/>
              </a:rPr>
              <a:t>Sadece teknik bir otomasyon çözümü olmanın ötesinde, </a:t>
            </a:r>
            <a:r>
              <a:rPr lang="en-US" b="true" sz="2926" u="sng">
                <a:solidFill>
                  <a:srgbClr val="FFFFFF"/>
                </a:solidFill>
                <a:latin typeface="Telegraf Bold"/>
                <a:ea typeface="Telegraf Bold"/>
                <a:cs typeface="Telegraf Bold"/>
                <a:sym typeface="Telegraf Bold"/>
              </a:rPr>
              <a:t>bu sistem, engelli bireylerin bağımsızlığını ve yaşam kalitesini artırmaya yönelik önemli bir sosyal katkı sunmaktadır. </a:t>
            </a:r>
          </a:p>
        </p:txBody>
      </p:sp>
      <p:sp>
        <p:nvSpPr>
          <p:cNvPr name="TextBox 4" id="4"/>
          <p:cNvSpPr txBox="true"/>
          <p:nvPr/>
        </p:nvSpPr>
        <p:spPr>
          <a:xfrm rot="0">
            <a:off x="11980454" y="9489210"/>
            <a:ext cx="6527704" cy="460391"/>
          </a:xfrm>
          <a:prstGeom prst="rect">
            <a:avLst/>
          </a:prstGeom>
        </p:spPr>
        <p:txBody>
          <a:bodyPr anchor="t" rtlCol="false" tIns="0" lIns="0" bIns="0" rIns="0">
            <a:spAutoFit/>
          </a:bodyPr>
          <a:lstStyle/>
          <a:p>
            <a:pPr algn="ctr">
              <a:lnSpc>
                <a:spcPts val="3499"/>
              </a:lnSpc>
              <a:spcBef>
                <a:spcPct val="0"/>
              </a:spcBef>
            </a:pPr>
            <a:r>
              <a:rPr lang="en-US" b="true" sz="2499">
                <a:solidFill>
                  <a:srgbClr val="FFFFFF"/>
                </a:solidFill>
                <a:latin typeface="Telegraf Bold"/>
                <a:ea typeface="Telegraf Bold"/>
                <a:cs typeface="Telegraf Bold"/>
                <a:sym typeface="Telegraf Bold"/>
              </a:rPr>
              <a:t>eminecandogan@gmail.com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52929"/>
        </a:solidFill>
      </p:bgPr>
    </p:bg>
    <p:spTree>
      <p:nvGrpSpPr>
        <p:cNvPr id="1" name=""/>
        <p:cNvGrpSpPr/>
        <p:nvPr/>
      </p:nvGrpSpPr>
      <p:grpSpPr>
        <a:xfrm>
          <a:off x="0" y="0"/>
          <a:ext cx="0" cy="0"/>
          <a:chOff x="0" y="0"/>
          <a:chExt cx="0" cy="0"/>
        </a:xfrm>
      </p:grpSpPr>
      <p:sp>
        <p:nvSpPr>
          <p:cNvPr name="Freeform 2" id="2"/>
          <p:cNvSpPr/>
          <p:nvPr/>
        </p:nvSpPr>
        <p:spPr>
          <a:xfrm flipH="false" flipV="false" rot="0">
            <a:off x="1840033" y="4852188"/>
            <a:ext cx="6283132" cy="5434812"/>
          </a:xfrm>
          <a:custGeom>
            <a:avLst/>
            <a:gdLst/>
            <a:ahLst/>
            <a:cxnLst/>
            <a:rect r="r" b="b" t="t" l="l"/>
            <a:pathLst>
              <a:path h="5434812" w="6283132">
                <a:moveTo>
                  <a:pt x="0" y="0"/>
                </a:moveTo>
                <a:lnTo>
                  <a:pt x="6283132" y="0"/>
                </a:lnTo>
                <a:lnTo>
                  <a:pt x="6283132" y="5434812"/>
                </a:lnTo>
                <a:lnTo>
                  <a:pt x="0" y="5434812"/>
                </a:lnTo>
                <a:lnTo>
                  <a:pt x="0" y="0"/>
                </a:lnTo>
                <a:close/>
              </a:path>
            </a:pathLst>
          </a:custGeom>
          <a:blipFill>
            <a:blip r:embed="rId2"/>
            <a:stretch>
              <a:fillRect l="-30944" t="0" r="-7453" b="0"/>
            </a:stretch>
          </a:blipFill>
        </p:spPr>
      </p:sp>
      <p:sp>
        <p:nvSpPr>
          <p:cNvPr name="Freeform 3" id="3"/>
          <p:cNvSpPr/>
          <p:nvPr/>
        </p:nvSpPr>
        <p:spPr>
          <a:xfrm flipH="false" flipV="false" rot="0">
            <a:off x="8123165" y="0"/>
            <a:ext cx="4904461" cy="5632313"/>
          </a:xfrm>
          <a:custGeom>
            <a:avLst/>
            <a:gdLst/>
            <a:ahLst/>
            <a:cxnLst/>
            <a:rect r="r" b="b" t="t" l="l"/>
            <a:pathLst>
              <a:path h="5632313" w="4904461">
                <a:moveTo>
                  <a:pt x="0" y="0"/>
                </a:moveTo>
                <a:lnTo>
                  <a:pt x="4904461" y="0"/>
                </a:lnTo>
                <a:lnTo>
                  <a:pt x="4904461" y="5632313"/>
                </a:lnTo>
                <a:lnTo>
                  <a:pt x="0" y="5632313"/>
                </a:lnTo>
                <a:lnTo>
                  <a:pt x="0" y="0"/>
                </a:lnTo>
                <a:close/>
              </a:path>
            </a:pathLst>
          </a:custGeom>
          <a:blipFill>
            <a:blip r:embed="rId3"/>
            <a:stretch>
              <a:fillRect l="-57862" t="0" r="-1192" b="0"/>
            </a:stretch>
          </a:blipFill>
        </p:spPr>
      </p:sp>
      <p:sp>
        <p:nvSpPr>
          <p:cNvPr name="Freeform 4" id="4"/>
          <p:cNvSpPr/>
          <p:nvPr/>
        </p:nvSpPr>
        <p:spPr>
          <a:xfrm flipH="false" flipV="false" rot="0">
            <a:off x="402858" y="402858"/>
            <a:ext cx="1251684" cy="1251684"/>
          </a:xfrm>
          <a:custGeom>
            <a:avLst/>
            <a:gdLst/>
            <a:ahLst/>
            <a:cxnLst/>
            <a:rect r="r" b="b" t="t" l="l"/>
            <a:pathLst>
              <a:path h="1251684" w="1251684">
                <a:moveTo>
                  <a:pt x="0" y="0"/>
                </a:moveTo>
                <a:lnTo>
                  <a:pt x="1251684" y="0"/>
                </a:lnTo>
                <a:lnTo>
                  <a:pt x="1251684" y="1251684"/>
                </a:lnTo>
                <a:lnTo>
                  <a:pt x="0" y="1251684"/>
                </a:lnTo>
                <a:lnTo>
                  <a:pt x="0" y="0"/>
                </a:lnTo>
                <a:close/>
              </a:path>
            </a:pathLst>
          </a:custGeom>
          <a:blipFill>
            <a:blip r:embed="rId4"/>
            <a:stretch>
              <a:fillRect l="0" t="0" r="0" b="0"/>
            </a:stretch>
          </a:blipFill>
        </p:spPr>
      </p:sp>
      <p:sp>
        <p:nvSpPr>
          <p:cNvPr name="TextBox 5" id="5"/>
          <p:cNvSpPr txBox="true"/>
          <p:nvPr/>
        </p:nvSpPr>
        <p:spPr>
          <a:xfrm rot="0">
            <a:off x="1748184" y="2400300"/>
            <a:ext cx="5742939" cy="1939910"/>
          </a:xfrm>
          <a:prstGeom prst="rect">
            <a:avLst/>
          </a:prstGeom>
        </p:spPr>
        <p:txBody>
          <a:bodyPr anchor="t" rtlCol="false" tIns="0" lIns="0" bIns="0" rIns="0">
            <a:spAutoFit/>
          </a:bodyPr>
          <a:lstStyle/>
          <a:p>
            <a:pPr algn="l">
              <a:lnSpc>
                <a:spcPts val="7525"/>
              </a:lnSpc>
            </a:pPr>
            <a:r>
              <a:rPr lang="en-US" sz="5375" b="true">
                <a:solidFill>
                  <a:srgbClr val="DDBC9B"/>
                </a:solidFill>
                <a:latin typeface="Telegraf Bold"/>
                <a:ea typeface="Telegraf Bold"/>
                <a:cs typeface="Telegraf Bold"/>
                <a:sym typeface="Telegraf Bold"/>
              </a:rPr>
              <a:t>Ne</a:t>
            </a:r>
          </a:p>
          <a:p>
            <a:pPr algn="l" marL="0" indent="0" lvl="0">
              <a:lnSpc>
                <a:spcPts val="7525"/>
              </a:lnSpc>
              <a:spcBef>
                <a:spcPct val="0"/>
              </a:spcBef>
            </a:pPr>
            <a:r>
              <a:rPr lang="en-US" b="true" sz="5375">
                <a:solidFill>
                  <a:srgbClr val="DDBC9B"/>
                </a:solidFill>
                <a:latin typeface="Telegraf Bold"/>
                <a:ea typeface="Telegraf Bold"/>
                <a:cs typeface="Telegraf Bold"/>
                <a:sym typeface="Telegraf Bold"/>
              </a:rPr>
              <a:t>vadediyorum?</a:t>
            </a:r>
          </a:p>
        </p:txBody>
      </p:sp>
      <p:sp>
        <p:nvSpPr>
          <p:cNvPr name="TextBox 6" id="6"/>
          <p:cNvSpPr txBox="true"/>
          <p:nvPr/>
        </p:nvSpPr>
        <p:spPr>
          <a:xfrm rot="0">
            <a:off x="13694628" y="1768800"/>
            <a:ext cx="3480342" cy="551815"/>
          </a:xfrm>
          <a:prstGeom prst="rect">
            <a:avLst/>
          </a:prstGeom>
        </p:spPr>
        <p:txBody>
          <a:bodyPr anchor="t" rtlCol="false" tIns="0" lIns="0" bIns="0" rIns="0">
            <a:spAutoFit/>
          </a:bodyPr>
          <a:lstStyle/>
          <a:p>
            <a:pPr algn="l" marL="0" indent="0" lvl="0">
              <a:lnSpc>
                <a:spcPts val="4234"/>
              </a:lnSpc>
              <a:spcBef>
                <a:spcPct val="0"/>
              </a:spcBef>
            </a:pPr>
            <a:r>
              <a:rPr lang="en-US" b="true" sz="3024">
                <a:solidFill>
                  <a:srgbClr val="DDBC9B"/>
                </a:solidFill>
                <a:latin typeface="Telegraf Bold"/>
                <a:ea typeface="Telegraf Bold"/>
                <a:cs typeface="Telegraf Bold"/>
                <a:sym typeface="Telegraf Bold"/>
              </a:rPr>
              <a:t>Bu proje ile;</a:t>
            </a:r>
          </a:p>
        </p:txBody>
      </p:sp>
      <p:sp>
        <p:nvSpPr>
          <p:cNvPr name="TextBox 7" id="7"/>
          <p:cNvSpPr txBox="true"/>
          <p:nvPr/>
        </p:nvSpPr>
        <p:spPr>
          <a:xfrm rot="0">
            <a:off x="13571559" y="2373085"/>
            <a:ext cx="3687741" cy="5814363"/>
          </a:xfrm>
          <a:prstGeom prst="rect">
            <a:avLst/>
          </a:prstGeom>
        </p:spPr>
        <p:txBody>
          <a:bodyPr anchor="t" rtlCol="false" tIns="0" lIns="0" bIns="0" rIns="0">
            <a:spAutoFit/>
          </a:bodyPr>
          <a:lstStyle/>
          <a:p>
            <a:pPr algn="just">
              <a:lnSpc>
                <a:spcPts val="2923"/>
              </a:lnSpc>
            </a:pPr>
            <a:r>
              <a:rPr lang="en-US" sz="2088">
                <a:solidFill>
                  <a:srgbClr val="D4C1AC"/>
                </a:solidFill>
                <a:latin typeface="Telegraf"/>
                <a:ea typeface="Telegraf"/>
                <a:cs typeface="Telegraf"/>
                <a:sym typeface="Telegraf"/>
              </a:rPr>
              <a:t> </a:t>
            </a:r>
            <a:r>
              <a:rPr lang="en-US" b="true" sz="2088">
                <a:solidFill>
                  <a:srgbClr val="D4C1AC"/>
                </a:solidFill>
                <a:latin typeface="Telegraf Bold"/>
                <a:ea typeface="Telegraf Bold"/>
                <a:cs typeface="Telegraf Bold"/>
                <a:sym typeface="Telegraf Bold"/>
              </a:rPr>
              <a:t>• Kapı çaldığında anında görsel uyarı (LED/lamba yanması)</a:t>
            </a:r>
          </a:p>
          <a:p>
            <a:pPr algn="just">
              <a:lnSpc>
                <a:spcPts val="2923"/>
              </a:lnSpc>
            </a:pPr>
            <a:r>
              <a:rPr lang="en-US" b="true" sz="2088">
                <a:solidFill>
                  <a:srgbClr val="D4C1AC"/>
                </a:solidFill>
                <a:latin typeface="Telegraf Bold"/>
                <a:ea typeface="Telegraf Bold"/>
                <a:cs typeface="Telegraf Bold"/>
                <a:sym typeface="Telegraf Bold"/>
              </a:rPr>
              <a:t> • Aynı anda akıllı telefona “Kapı Çalıyor” bildirimi gönderilmesi</a:t>
            </a:r>
          </a:p>
          <a:p>
            <a:pPr algn="just">
              <a:lnSpc>
                <a:spcPts val="2923"/>
              </a:lnSpc>
            </a:pPr>
            <a:r>
              <a:rPr lang="en-US" b="true" sz="2088">
                <a:solidFill>
                  <a:srgbClr val="D4C1AC"/>
                </a:solidFill>
                <a:latin typeface="Telegraf Bold"/>
                <a:ea typeface="Telegraf Bold"/>
                <a:cs typeface="Telegraf Bold"/>
                <a:sym typeface="Telegraf Bold"/>
              </a:rPr>
              <a:t> • Düşük maliyetli, kolay kurulabilir ve pratik bir çözümü olması</a:t>
            </a:r>
          </a:p>
          <a:p>
            <a:pPr algn="just">
              <a:lnSpc>
                <a:spcPts val="2923"/>
              </a:lnSpc>
            </a:pPr>
            <a:r>
              <a:rPr lang="en-US" b="true" sz="2088">
                <a:solidFill>
                  <a:srgbClr val="D4C1AC"/>
                </a:solidFill>
                <a:latin typeface="Telegraf Bold"/>
                <a:ea typeface="Telegraf Bold"/>
                <a:cs typeface="Telegraf Bold"/>
                <a:sym typeface="Telegraf Bold"/>
              </a:rPr>
              <a:t> • Kablosuz haberleşme sayesinde uzaktan bildirim alması</a:t>
            </a:r>
          </a:p>
          <a:p>
            <a:pPr algn="just">
              <a:lnSpc>
                <a:spcPts val="2923"/>
              </a:lnSpc>
            </a:pPr>
            <a:r>
              <a:rPr lang="en-US" b="true" sz="2088">
                <a:solidFill>
                  <a:srgbClr val="D4C1AC"/>
                </a:solidFill>
                <a:latin typeface="Telegraf Bold"/>
                <a:ea typeface="Telegraf Bold"/>
                <a:cs typeface="Telegraf Bold"/>
                <a:sym typeface="Telegraf Bold"/>
              </a:rPr>
              <a:t> • Duyma engelli bireyler için erişilebilir ve güvenilir bir uyarı sistemi olmasını</a:t>
            </a:r>
          </a:p>
          <a:p>
            <a:pPr algn="just" marL="0" indent="0" lvl="0">
              <a:lnSpc>
                <a:spcPts val="2923"/>
              </a:lnSpc>
              <a:spcBef>
                <a:spcPct val="0"/>
              </a:spcBef>
            </a:pPr>
            <a:r>
              <a:rPr lang="en-US" b="true" sz="2088">
                <a:solidFill>
                  <a:srgbClr val="D4C1AC"/>
                </a:solidFill>
                <a:latin typeface="Telegraf Bold"/>
                <a:ea typeface="Telegraf Bold"/>
                <a:cs typeface="Telegraf Bold"/>
                <a:sym typeface="Telegraf Bold"/>
              </a:rPr>
              <a:t>vadediyorum.</a:t>
            </a:r>
          </a:p>
        </p:txBody>
      </p:sp>
      <p:sp>
        <p:nvSpPr>
          <p:cNvPr name="TextBox 8" id="8"/>
          <p:cNvSpPr txBox="true"/>
          <p:nvPr/>
        </p:nvSpPr>
        <p:spPr>
          <a:xfrm rot="0">
            <a:off x="8567880" y="6006711"/>
            <a:ext cx="4015032" cy="3059090"/>
          </a:xfrm>
          <a:prstGeom prst="rect">
            <a:avLst/>
          </a:prstGeom>
        </p:spPr>
        <p:txBody>
          <a:bodyPr anchor="t" rtlCol="false" tIns="0" lIns="0" bIns="0" rIns="0">
            <a:spAutoFit/>
          </a:bodyPr>
          <a:lstStyle/>
          <a:p>
            <a:pPr algn="just" marL="0" indent="0" lvl="0">
              <a:lnSpc>
                <a:spcPts val="3063"/>
              </a:lnSpc>
              <a:spcBef>
                <a:spcPct val="0"/>
              </a:spcBef>
            </a:pPr>
            <a:r>
              <a:rPr lang="en-US" b="true" sz="2188">
                <a:solidFill>
                  <a:srgbClr val="D4C1AC"/>
                </a:solidFill>
                <a:latin typeface="Telegraf Bold"/>
                <a:ea typeface="Telegraf Bold"/>
                <a:cs typeface="Telegraf Bold"/>
                <a:sym typeface="Telegraf Bold"/>
              </a:rPr>
              <a:t>Sistem, yalnızca duyma engelli bireyler için değil; </a:t>
            </a:r>
            <a:r>
              <a:rPr lang="en-US" b="true" sz="2188" u="sng">
                <a:solidFill>
                  <a:srgbClr val="D4C1AC"/>
                </a:solidFill>
                <a:latin typeface="Telegraf Bold"/>
                <a:ea typeface="Telegraf Bold"/>
                <a:cs typeface="Telegraf Bold"/>
                <a:sym typeface="Telegraf Bold"/>
              </a:rPr>
              <a:t>kulaklıkla çalışanlar</a:t>
            </a:r>
            <a:r>
              <a:rPr lang="en-US" b="true" sz="2188">
                <a:solidFill>
                  <a:srgbClr val="D4C1AC"/>
                </a:solidFill>
                <a:latin typeface="Telegraf Bold"/>
                <a:ea typeface="Telegraf Bold"/>
                <a:cs typeface="Telegraf Bold"/>
                <a:sym typeface="Telegraf Bold"/>
              </a:rPr>
              <a:t>, </a:t>
            </a:r>
            <a:r>
              <a:rPr lang="en-US" b="true" sz="2188" u="sng">
                <a:solidFill>
                  <a:srgbClr val="D4C1AC"/>
                </a:solidFill>
                <a:latin typeface="Telegraf Bold"/>
                <a:ea typeface="Telegraf Bold"/>
                <a:cs typeface="Telegraf Bold"/>
                <a:sym typeface="Telegraf Bold"/>
              </a:rPr>
              <a:t>gürültülü ortamda bulunanlar</a:t>
            </a:r>
            <a:r>
              <a:rPr lang="en-US" b="true" sz="2188">
                <a:solidFill>
                  <a:srgbClr val="D4C1AC"/>
                </a:solidFill>
                <a:latin typeface="Telegraf Bold"/>
                <a:ea typeface="Telegraf Bold"/>
                <a:cs typeface="Telegraf Bold"/>
                <a:sym typeface="Telegraf Bold"/>
              </a:rPr>
              <a:t> veya </a:t>
            </a:r>
            <a:r>
              <a:rPr lang="en-US" b="true" sz="2188" u="sng">
                <a:solidFill>
                  <a:srgbClr val="D4C1AC"/>
                </a:solidFill>
                <a:latin typeface="Telegraf Bold"/>
                <a:ea typeface="Telegraf Bold"/>
                <a:cs typeface="Telegraf Bold"/>
                <a:sym typeface="Telegraf Bold"/>
              </a:rPr>
              <a:t>kapı zilini duymakta zorlanan</a:t>
            </a:r>
            <a:r>
              <a:rPr lang="en-US" b="true" sz="2188">
                <a:solidFill>
                  <a:srgbClr val="D4C1AC"/>
                </a:solidFill>
                <a:latin typeface="Telegraf Bold"/>
                <a:ea typeface="Telegraf Bold"/>
                <a:cs typeface="Telegraf Bold"/>
                <a:sym typeface="Telegraf Bold"/>
              </a:rPr>
              <a:t> herkes için de kullanışlı bir çözüm sunmaktadır</a:t>
            </a:r>
          </a:p>
        </p:txBody>
      </p:sp>
      <p:sp>
        <p:nvSpPr>
          <p:cNvPr name="TextBox 9" id="9"/>
          <p:cNvSpPr txBox="true"/>
          <p:nvPr/>
        </p:nvSpPr>
        <p:spPr>
          <a:xfrm rot="0">
            <a:off x="12573154" y="9532372"/>
            <a:ext cx="5930689" cy="460391"/>
          </a:xfrm>
          <a:prstGeom prst="rect">
            <a:avLst/>
          </a:prstGeom>
        </p:spPr>
        <p:txBody>
          <a:bodyPr anchor="t" rtlCol="false" tIns="0" lIns="0" bIns="0" rIns="0">
            <a:spAutoFit/>
          </a:bodyPr>
          <a:lstStyle/>
          <a:p>
            <a:pPr algn="ctr">
              <a:lnSpc>
                <a:spcPts val="3499"/>
              </a:lnSpc>
              <a:spcBef>
                <a:spcPct val="0"/>
              </a:spcBef>
            </a:pPr>
            <a:r>
              <a:rPr lang="en-US" b="true" sz="2499">
                <a:solidFill>
                  <a:srgbClr val="D4C1AC"/>
                </a:solidFill>
                <a:latin typeface="Telegraf Bold"/>
                <a:ea typeface="Telegraf Bold"/>
                <a:cs typeface="Telegraf Bold"/>
                <a:sym typeface="Telegraf Bold"/>
              </a:rPr>
              <a:t>eminecandogan@gmail.com</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52929"/>
        </a:solidFill>
      </p:bgPr>
    </p:bg>
    <p:spTree>
      <p:nvGrpSpPr>
        <p:cNvPr id="1" name=""/>
        <p:cNvGrpSpPr/>
        <p:nvPr/>
      </p:nvGrpSpPr>
      <p:grpSpPr>
        <a:xfrm>
          <a:off x="0" y="0"/>
          <a:ext cx="0" cy="0"/>
          <a:chOff x="0" y="0"/>
          <a:chExt cx="0" cy="0"/>
        </a:xfrm>
      </p:grpSpPr>
      <p:sp>
        <p:nvSpPr>
          <p:cNvPr name="Freeform 2" id="2"/>
          <p:cNvSpPr/>
          <p:nvPr/>
        </p:nvSpPr>
        <p:spPr>
          <a:xfrm flipH="false" flipV="false" rot="0">
            <a:off x="403177" y="403177"/>
            <a:ext cx="1251047" cy="1251047"/>
          </a:xfrm>
          <a:custGeom>
            <a:avLst/>
            <a:gdLst/>
            <a:ahLst/>
            <a:cxnLst/>
            <a:rect r="r" b="b" t="t" l="l"/>
            <a:pathLst>
              <a:path h="1251047" w="1251047">
                <a:moveTo>
                  <a:pt x="0" y="0"/>
                </a:moveTo>
                <a:lnTo>
                  <a:pt x="1251046" y="0"/>
                </a:lnTo>
                <a:lnTo>
                  <a:pt x="1251046" y="1251046"/>
                </a:lnTo>
                <a:lnTo>
                  <a:pt x="0" y="1251046"/>
                </a:lnTo>
                <a:lnTo>
                  <a:pt x="0" y="0"/>
                </a:lnTo>
                <a:close/>
              </a:path>
            </a:pathLst>
          </a:custGeom>
          <a:blipFill>
            <a:blip r:embed="rId2"/>
            <a:stretch>
              <a:fillRect l="0" t="0" r="0" b="0"/>
            </a:stretch>
          </a:blipFill>
        </p:spPr>
      </p:sp>
      <p:sp>
        <p:nvSpPr>
          <p:cNvPr name="Freeform 3" id="3"/>
          <p:cNvSpPr/>
          <p:nvPr/>
        </p:nvSpPr>
        <p:spPr>
          <a:xfrm flipH="false" flipV="false" rot="0">
            <a:off x="13780692" y="4090687"/>
            <a:ext cx="4507308" cy="5167613"/>
          </a:xfrm>
          <a:custGeom>
            <a:avLst/>
            <a:gdLst/>
            <a:ahLst/>
            <a:cxnLst/>
            <a:rect r="r" b="b" t="t" l="l"/>
            <a:pathLst>
              <a:path h="5167613" w="4507308">
                <a:moveTo>
                  <a:pt x="0" y="0"/>
                </a:moveTo>
                <a:lnTo>
                  <a:pt x="4507308" y="0"/>
                </a:lnTo>
                <a:lnTo>
                  <a:pt x="4507308" y="5167613"/>
                </a:lnTo>
                <a:lnTo>
                  <a:pt x="0" y="5167613"/>
                </a:lnTo>
                <a:lnTo>
                  <a:pt x="0" y="0"/>
                </a:lnTo>
                <a:close/>
              </a:path>
            </a:pathLst>
          </a:custGeom>
          <a:blipFill>
            <a:blip r:embed="rId3"/>
            <a:stretch>
              <a:fillRect l="-11762" t="-297" r="-4415" b="-1034"/>
            </a:stretch>
          </a:blipFill>
        </p:spPr>
      </p:sp>
      <p:sp>
        <p:nvSpPr>
          <p:cNvPr name="Freeform 4" id="4"/>
          <p:cNvSpPr/>
          <p:nvPr/>
        </p:nvSpPr>
        <p:spPr>
          <a:xfrm flipH="false" flipV="false" rot="0">
            <a:off x="845002" y="5053011"/>
            <a:ext cx="4329114" cy="4329114"/>
          </a:xfrm>
          <a:custGeom>
            <a:avLst/>
            <a:gdLst/>
            <a:ahLst/>
            <a:cxnLst/>
            <a:rect r="r" b="b" t="t" l="l"/>
            <a:pathLst>
              <a:path h="4329114" w="4329114">
                <a:moveTo>
                  <a:pt x="0" y="0"/>
                </a:moveTo>
                <a:lnTo>
                  <a:pt x="4329114" y="0"/>
                </a:lnTo>
                <a:lnTo>
                  <a:pt x="4329114" y="4329114"/>
                </a:lnTo>
                <a:lnTo>
                  <a:pt x="0" y="4329114"/>
                </a:lnTo>
                <a:lnTo>
                  <a:pt x="0" y="0"/>
                </a:lnTo>
                <a:close/>
              </a:path>
            </a:pathLst>
          </a:custGeom>
          <a:blipFill>
            <a:blip r:embed="rId4"/>
            <a:stretch>
              <a:fillRect l="0" t="0" r="0" b="0"/>
            </a:stretch>
          </a:blipFill>
        </p:spPr>
      </p:sp>
      <p:sp>
        <p:nvSpPr>
          <p:cNvPr name="TextBox 5" id="5"/>
          <p:cNvSpPr txBox="true"/>
          <p:nvPr/>
        </p:nvSpPr>
        <p:spPr>
          <a:xfrm rot="0">
            <a:off x="1028700" y="2033380"/>
            <a:ext cx="5454339" cy="1019810"/>
          </a:xfrm>
          <a:prstGeom prst="rect">
            <a:avLst/>
          </a:prstGeom>
        </p:spPr>
        <p:txBody>
          <a:bodyPr anchor="t" rtlCol="false" tIns="0" lIns="0" bIns="0" rIns="0">
            <a:spAutoFit/>
          </a:bodyPr>
          <a:lstStyle/>
          <a:p>
            <a:pPr algn="l" marL="0" indent="0" lvl="0">
              <a:lnSpc>
                <a:spcPts val="7839"/>
              </a:lnSpc>
              <a:spcBef>
                <a:spcPct val="0"/>
              </a:spcBef>
            </a:pPr>
            <a:r>
              <a:rPr lang="en-US" b="true" sz="5600">
                <a:solidFill>
                  <a:srgbClr val="A29C83"/>
                </a:solidFill>
                <a:latin typeface="Telegraf Bold"/>
                <a:ea typeface="Telegraf Bold"/>
                <a:cs typeface="Telegraf Bold"/>
                <a:sym typeface="Telegraf Bold"/>
              </a:rPr>
              <a:t>Nasıl çalışır?</a:t>
            </a:r>
          </a:p>
        </p:txBody>
      </p:sp>
      <p:sp>
        <p:nvSpPr>
          <p:cNvPr name="TextBox 6" id="6"/>
          <p:cNvSpPr txBox="true"/>
          <p:nvPr/>
        </p:nvSpPr>
        <p:spPr>
          <a:xfrm rot="0">
            <a:off x="1028700" y="3145516"/>
            <a:ext cx="4484262" cy="1540098"/>
          </a:xfrm>
          <a:prstGeom prst="rect">
            <a:avLst/>
          </a:prstGeom>
        </p:spPr>
        <p:txBody>
          <a:bodyPr anchor="t" rtlCol="false" tIns="0" lIns="0" bIns="0" rIns="0">
            <a:spAutoFit/>
          </a:bodyPr>
          <a:lstStyle/>
          <a:p>
            <a:pPr algn="l">
              <a:lnSpc>
                <a:spcPts val="3075"/>
              </a:lnSpc>
            </a:pPr>
            <a:r>
              <a:rPr lang="en-US" sz="2196" b="true">
                <a:solidFill>
                  <a:srgbClr val="D4C1AC"/>
                </a:solidFill>
                <a:latin typeface="Telegraf Bold"/>
                <a:ea typeface="Telegraf Bold"/>
                <a:cs typeface="Telegraf Bold"/>
                <a:sym typeface="Telegraf Bold"/>
              </a:rPr>
              <a:t>Sistem, ESP32 mikrodenetleyici tabanlı bir uyarı ve bildirim mekanizmasıyla çalışır.</a:t>
            </a:r>
          </a:p>
          <a:p>
            <a:pPr algn="l" marL="0" indent="0" lvl="0">
              <a:lnSpc>
                <a:spcPts val="3075"/>
              </a:lnSpc>
              <a:spcBef>
                <a:spcPct val="0"/>
              </a:spcBef>
            </a:pPr>
          </a:p>
        </p:txBody>
      </p:sp>
      <p:sp>
        <p:nvSpPr>
          <p:cNvPr name="TextBox 7" id="7"/>
          <p:cNvSpPr txBox="true"/>
          <p:nvPr/>
        </p:nvSpPr>
        <p:spPr>
          <a:xfrm rot="0">
            <a:off x="5803618" y="688519"/>
            <a:ext cx="5548328" cy="1085772"/>
          </a:xfrm>
          <a:prstGeom prst="rect">
            <a:avLst/>
          </a:prstGeom>
        </p:spPr>
        <p:txBody>
          <a:bodyPr anchor="t" rtlCol="false" tIns="0" lIns="0" bIns="0" rIns="0">
            <a:spAutoFit/>
          </a:bodyPr>
          <a:lstStyle/>
          <a:p>
            <a:pPr algn="l" marL="0" indent="0" lvl="0">
              <a:lnSpc>
                <a:spcPts val="4204"/>
              </a:lnSpc>
              <a:spcBef>
                <a:spcPct val="0"/>
              </a:spcBef>
            </a:pPr>
            <a:r>
              <a:rPr lang="en-US" b="true" sz="3003">
                <a:solidFill>
                  <a:srgbClr val="DDBC9B"/>
                </a:solidFill>
                <a:latin typeface="Telegraf Bold"/>
                <a:ea typeface="Telegraf Bold"/>
                <a:cs typeface="Telegraf Bold"/>
                <a:sym typeface="Telegraf Bold"/>
              </a:rPr>
              <a:t>Çalışma prensibi şu şekildedir:</a:t>
            </a:r>
          </a:p>
        </p:txBody>
      </p:sp>
      <p:sp>
        <p:nvSpPr>
          <p:cNvPr name="TextBox 8" id="8"/>
          <p:cNvSpPr txBox="true"/>
          <p:nvPr/>
        </p:nvSpPr>
        <p:spPr>
          <a:xfrm rot="0">
            <a:off x="11622519" y="9172575"/>
            <a:ext cx="6665481" cy="460375"/>
          </a:xfrm>
          <a:prstGeom prst="rect">
            <a:avLst/>
          </a:prstGeom>
        </p:spPr>
        <p:txBody>
          <a:bodyPr anchor="t" rtlCol="false" tIns="0" lIns="0" bIns="0" rIns="0">
            <a:spAutoFit/>
          </a:bodyPr>
          <a:lstStyle/>
          <a:p>
            <a:pPr algn="ctr">
              <a:lnSpc>
                <a:spcPts val="3499"/>
              </a:lnSpc>
              <a:spcBef>
                <a:spcPct val="0"/>
              </a:spcBef>
            </a:pPr>
            <a:r>
              <a:rPr lang="en-US" b="true" sz="2499">
                <a:solidFill>
                  <a:srgbClr val="D4C1AC"/>
                </a:solidFill>
                <a:latin typeface="Telegraf Bold"/>
                <a:ea typeface="Telegraf Bold"/>
                <a:cs typeface="Telegraf Bold"/>
                <a:sym typeface="Telegraf Bold"/>
              </a:rPr>
              <a:t>eminecandogan@gmail.com</a:t>
            </a:r>
          </a:p>
        </p:txBody>
      </p:sp>
      <p:sp>
        <p:nvSpPr>
          <p:cNvPr name="TextBox 9" id="9"/>
          <p:cNvSpPr txBox="true"/>
          <p:nvPr/>
        </p:nvSpPr>
        <p:spPr>
          <a:xfrm rot="0">
            <a:off x="13673503" y="1127218"/>
            <a:ext cx="3830728" cy="1217946"/>
          </a:xfrm>
          <a:prstGeom prst="rect">
            <a:avLst/>
          </a:prstGeom>
        </p:spPr>
        <p:txBody>
          <a:bodyPr anchor="t" rtlCol="false" tIns="0" lIns="0" bIns="0" rIns="0">
            <a:spAutoFit/>
          </a:bodyPr>
          <a:lstStyle/>
          <a:p>
            <a:pPr algn="just">
              <a:lnSpc>
                <a:spcPts val="3219"/>
              </a:lnSpc>
              <a:spcBef>
                <a:spcPct val="0"/>
              </a:spcBef>
            </a:pPr>
            <a:r>
              <a:rPr lang="en-US" b="true" sz="2299">
                <a:solidFill>
                  <a:srgbClr val="D4C1AC"/>
                </a:solidFill>
                <a:latin typeface="Telegraf Bold"/>
                <a:ea typeface="Telegraf Bold"/>
                <a:cs typeface="Telegraf Bold"/>
                <a:sym typeface="Telegraf Bold"/>
              </a:rPr>
              <a:t>1)  Kapı ziline basılmasıyla birlikte devredeki</a:t>
            </a:r>
          </a:p>
          <a:p>
            <a:pPr algn="just">
              <a:lnSpc>
                <a:spcPts val="3219"/>
              </a:lnSpc>
              <a:spcBef>
                <a:spcPct val="0"/>
              </a:spcBef>
            </a:pPr>
            <a:r>
              <a:rPr lang="en-US" b="true" sz="2299">
                <a:solidFill>
                  <a:srgbClr val="D4C1AC"/>
                </a:solidFill>
                <a:latin typeface="Telegraf Bold"/>
                <a:ea typeface="Telegraf Bold"/>
                <a:cs typeface="Telegraf Bold"/>
                <a:sym typeface="Telegraf Bold"/>
              </a:rPr>
              <a:t> buton aktif hale gelir.</a:t>
            </a:r>
          </a:p>
        </p:txBody>
      </p:sp>
      <p:sp>
        <p:nvSpPr>
          <p:cNvPr name="TextBox 10" id="10"/>
          <p:cNvSpPr txBox="true"/>
          <p:nvPr/>
        </p:nvSpPr>
        <p:spPr>
          <a:xfrm rot="0">
            <a:off x="9762531" y="2406117"/>
            <a:ext cx="4018160" cy="1217946"/>
          </a:xfrm>
          <a:prstGeom prst="rect">
            <a:avLst/>
          </a:prstGeom>
        </p:spPr>
        <p:txBody>
          <a:bodyPr anchor="t" rtlCol="false" tIns="0" lIns="0" bIns="0" rIns="0">
            <a:spAutoFit/>
          </a:bodyPr>
          <a:lstStyle/>
          <a:p>
            <a:pPr algn="just">
              <a:lnSpc>
                <a:spcPts val="3219"/>
              </a:lnSpc>
              <a:spcBef>
                <a:spcPct val="0"/>
              </a:spcBef>
            </a:pPr>
            <a:r>
              <a:rPr lang="en-US" b="true" sz="2299">
                <a:solidFill>
                  <a:srgbClr val="D4C1AC"/>
                </a:solidFill>
                <a:latin typeface="Telegraf Bold"/>
                <a:ea typeface="Telegraf Bold"/>
                <a:cs typeface="Telegraf Bold"/>
                <a:sym typeface="Telegraf Bold"/>
              </a:rPr>
              <a:t> 2)  ESP32, dijital giriş pinindeki lojik değişimi algılar.</a:t>
            </a:r>
          </a:p>
        </p:txBody>
      </p:sp>
      <p:sp>
        <p:nvSpPr>
          <p:cNvPr name="TextBox 11" id="11"/>
          <p:cNvSpPr txBox="true"/>
          <p:nvPr/>
        </p:nvSpPr>
        <p:spPr>
          <a:xfrm rot="0">
            <a:off x="5803618" y="3723443"/>
            <a:ext cx="4104241" cy="3646675"/>
          </a:xfrm>
          <a:prstGeom prst="rect">
            <a:avLst/>
          </a:prstGeom>
        </p:spPr>
        <p:txBody>
          <a:bodyPr anchor="t" rtlCol="false" tIns="0" lIns="0" bIns="0" rIns="0">
            <a:spAutoFit/>
          </a:bodyPr>
          <a:lstStyle/>
          <a:p>
            <a:pPr algn="just">
              <a:lnSpc>
                <a:spcPts val="3234"/>
              </a:lnSpc>
            </a:pPr>
            <a:r>
              <a:rPr lang="en-US" sz="2310" b="true">
                <a:solidFill>
                  <a:srgbClr val="D4C1AC"/>
                </a:solidFill>
                <a:latin typeface="Telegraf Bold"/>
                <a:ea typeface="Telegraf Bold"/>
                <a:cs typeface="Telegraf Bold"/>
                <a:sym typeface="Telegraf Bold"/>
              </a:rPr>
              <a:t>3. Bu algılama sonucunda:</a:t>
            </a:r>
          </a:p>
          <a:p>
            <a:pPr algn="just">
              <a:lnSpc>
                <a:spcPts val="3234"/>
              </a:lnSpc>
            </a:pPr>
            <a:r>
              <a:rPr lang="en-US" sz="2310" b="true">
                <a:solidFill>
                  <a:srgbClr val="D4C1AC"/>
                </a:solidFill>
                <a:latin typeface="Telegraf Bold"/>
                <a:ea typeface="Telegraf Bold"/>
                <a:cs typeface="Telegraf Bold"/>
                <a:sym typeface="Telegraf Bold"/>
              </a:rPr>
              <a:t> • Dijital çıkış pinine bağlı LED yanar (görsel uyarı),</a:t>
            </a:r>
          </a:p>
          <a:p>
            <a:pPr algn="just">
              <a:lnSpc>
                <a:spcPts val="3220"/>
              </a:lnSpc>
              <a:spcBef>
                <a:spcPct val="0"/>
              </a:spcBef>
            </a:pPr>
            <a:r>
              <a:rPr lang="en-US" b="true" sz="2300">
                <a:solidFill>
                  <a:srgbClr val="D4C1AC"/>
                </a:solidFill>
                <a:latin typeface="Telegraf Bold"/>
                <a:ea typeface="Telegraf Bold"/>
                <a:cs typeface="Telegraf Bold"/>
                <a:sym typeface="Telegraf Bold"/>
              </a:rPr>
              <a:t> • Aynı anda ESP32, Bluetooth bağlantısı üzerinden Blynk IoT platformuna bağlanarak mobil uygulamaya “Kapı Çalıyor” bildirimi gönderir</a:t>
            </a:r>
          </a:p>
        </p:txBody>
      </p:sp>
      <p:sp>
        <p:nvSpPr>
          <p:cNvPr name="TextBox 12" id="12"/>
          <p:cNvSpPr txBox="true"/>
          <p:nvPr/>
        </p:nvSpPr>
        <p:spPr>
          <a:xfrm rot="0">
            <a:off x="10691068" y="6152171"/>
            <a:ext cx="3862670" cy="1217946"/>
          </a:xfrm>
          <a:prstGeom prst="rect">
            <a:avLst/>
          </a:prstGeom>
        </p:spPr>
        <p:txBody>
          <a:bodyPr anchor="t" rtlCol="false" tIns="0" lIns="0" bIns="0" rIns="0">
            <a:spAutoFit/>
          </a:bodyPr>
          <a:lstStyle/>
          <a:p>
            <a:pPr algn="just">
              <a:lnSpc>
                <a:spcPts val="3219"/>
              </a:lnSpc>
              <a:spcBef>
                <a:spcPct val="0"/>
              </a:spcBef>
            </a:pPr>
            <a:r>
              <a:rPr lang="en-US" b="true" sz="2299">
                <a:solidFill>
                  <a:srgbClr val="D4C1AC"/>
                </a:solidFill>
                <a:latin typeface="Telegraf Bold"/>
                <a:ea typeface="Telegraf Bold"/>
                <a:cs typeface="Telegraf Bold"/>
                <a:sym typeface="Telegraf Bold"/>
              </a:rPr>
              <a:t>4) Bildirim telefonda görüntülenir ve titreşimle kullanıcı uyarılır.</a:t>
            </a:r>
          </a:p>
        </p:txBody>
      </p:sp>
      <p:sp>
        <p:nvSpPr>
          <p:cNvPr name="TextBox 13" id="13"/>
          <p:cNvSpPr txBox="true"/>
          <p:nvPr/>
        </p:nvSpPr>
        <p:spPr>
          <a:xfrm rot="0">
            <a:off x="6483039" y="8040370"/>
            <a:ext cx="4615557" cy="1217930"/>
          </a:xfrm>
          <a:prstGeom prst="rect">
            <a:avLst/>
          </a:prstGeom>
        </p:spPr>
        <p:txBody>
          <a:bodyPr anchor="t" rtlCol="false" tIns="0" lIns="0" bIns="0" rIns="0">
            <a:spAutoFit/>
          </a:bodyPr>
          <a:lstStyle/>
          <a:p>
            <a:pPr algn="just">
              <a:lnSpc>
                <a:spcPts val="3220"/>
              </a:lnSpc>
              <a:spcBef>
                <a:spcPct val="0"/>
              </a:spcBef>
            </a:pPr>
            <a:r>
              <a:rPr lang="en-US" b="true" sz="2300">
                <a:solidFill>
                  <a:srgbClr val="D4C1AC"/>
                </a:solidFill>
                <a:latin typeface="Telegraf Bold"/>
                <a:ea typeface="Telegraf Bold"/>
                <a:cs typeface="Telegraf Bold"/>
                <a:sym typeface="Telegraf Bold"/>
              </a:rPr>
              <a:t>5)  </a:t>
            </a:r>
            <a:r>
              <a:rPr lang="en-US" b="true" sz="2300">
                <a:solidFill>
                  <a:srgbClr val="D4C1AC"/>
                </a:solidFill>
                <a:latin typeface="Telegraf Bold"/>
                <a:ea typeface="Telegraf Bold"/>
                <a:cs typeface="Telegraf Bold"/>
                <a:sym typeface="Telegraf Bold"/>
              </a:rPr>
              <a:t>Buton bırakıldığında LED söner ve sistem tekrar bekleme moduna geçer.</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A1B18"/>
        </a:solidFill>
      </p:bgPr>
    </p:bg>
    <p:spTree>
      <p:nvGrpSpPr>
        <p:cNvPr id="1" name=""/>
        <p:cNvGrpSpPr/>
        <p:nvPr/>
      </p:nvGrpSpPr>
      <p:grpSpPr>
        <a:xfrm>
          <a:off x="0" y="0"/>
          <a:ext cx="0" cy="0"/>
          <a:chOff x="0" y="0"/>
          <a:chExt cx="0" cy="0"/>
        </a:xfrm>
      </p:grpSpPr>
      <p:sp>
        <p:nvSpPr>
          <p:cNvPr name="Freeform 2" id="2"/>
          <p:cNvSpPr/>
          <p:nvPr/>
        </p:nvSpPr>
        <p:spPr>
          <a:xfrm flipH="false" flipV="false" rot="0">
            <a:off x="13487702" y="2412323"/>
            <a:ext cx="3433337" cy="5415586"/>
          </a:xfrm>
          <a:custGeom>
            <a:avLst/>
            <a:gdLst/>
            <a:ahLst/>
            <a:cxnLst/>
            <a:rect r="r" b="b" t="t" l="l"/>
            <a:pathLst>
              <a:path h="5415586" w="3433337">
                <a:moveTo>
                  <a:pt x="0" y="0"/>
                </a:moveTo>
                <a:lnTo>
                  <a:pt x="3433337" y="0"/>
                </a:lnTo>
                <a:lnTo>
                  <a:pt x="3433337" y="5415585"/>
                </a:lnTo>
                <a:lnTo>
                  <a:pt x="0" y="5415585"/>
                </a:lnTo>
                <a:lnTo>
                  <a:pt x="0" y="0"/>
                </a:lnTo>
                <a:close/>
              </a:path>
            </a:pathLst>
          </a:custGeom>
          <a:blipFill>
            <a:blip r:embed="rId2"/>
            <a:stretch>
              <a:fillRect l="-12596" t="-6865" r="-13641" b="-13257"/>
            </a:stretch>
          </a:blipFill>
        </p:spPr>
      </p:sp>
      <p:sp>
        <p:nvSpPr>
          <p:cNvPr name="Freeform 3" id="3"/>
          <p:cNvSpPr/>
          <p:nvPr/>
        </p:nvSpPr>
        <p:spPr>
          <a:xfrm flipH="false" flipV="false" rot="0">
            <a:off x="412717" y="412717"/>
            <a:ext cx="1231966" cy="1231966"/>
          </a:xfrm>
          <a:custGeom>
            <a:avLst/>
            <a:gdLst/>
            <a:ahLst/>
            <a:cxnLst/>
            <a:rect r="r" b="b" t="t" l="l"/>
            <a:pathLst>
              <a:path h="1231966" w="1231966">
                <a:moveTo>
                  <a:pt x="0" y="0"/>
                </a:moveTo>
                <a:lnTo>
                  <a:pt x="1231966" y="0"/>
                </a:lnTo>
                <a:lnTo>
                  <a:pt x="1231966" y="1231966"/>
                </a:lnTo>
                <a:lnTo>
                  <a:pt x="0" y="1231966"/>
                </a:lnTo>
                <a:lnTo>
                  <a:pt x="0" y="0"/>
                </a:lnTo>
                <a:close/>
              </a:path>
            </a:pathLst>
          </a:custGeom>
          <a:blipFill>
            <a:blip r:embed="rId3"/>
            <a:stretch>
              <a:fillRect l="0" t="0" r="0" b="0"/>
            </a:stretch>
          </a:blipFill>
        </p:spPr>
      </p:sp>
      <p:sp>
        <p:nvSpPr>
          <p:cNvPr name="TextBox 4" id="4"/>
          <p:cNvSpPr txBox="true"/>
          <p:nvPr/>
        </p:nvSpPr>
        <p:spPr>
          <a:xfrm rot="0">
            <a:off x="2319609" y="1963603"/>
            <a:ext cx="8998980" cy="6133450"/>
          </a:xfrm>
          <a:prstGeom prst="rect">
            <a:avLst/>
          </a:prstGeom>
        </p:spPr>
        <p:txBody>
          <a:bodyPr anchor="t" rtlCol="false" tIns="0" lIns="0" bIns="0" rIns="0">
            <a:spAutoFit/>
          </a:bodyPr>
          <a:lstStyle/>
          <a:p>
            <a:pPr algn="ctr">
              <a:lnSpc>
                <a:spcPts val="4991"/>
              </a:lnSpc>
              <a:spcBef>
                <a:spcPct val="0"/>
              </a:spcBef>
            </a:pPr>
            <a:r>
              <a:rPr lang="en-US" b="true" sz="3565">
                <a:solidFill>
                  <a:srgbClr val="A2998D"/>
                </a:solidFill>
                <a:latin typeface="Telegraf Bold"/>
                <a:ea typeface="Telegraf Bold"/>
                <a:cs typeface="Telegraf Bold"/>
                <a:sym typeface="Telegraf Bold"/>
              </a:rPr>
              <a:t>   </a:t>
            </a:r>
            <a:r>
              <a:rPr lang="en-US" b="true" sz="3565">
                <a:solidFill>
                  <a:srgbClr val="A2998D"/>
                </a:solidFill>
                <a:latin typeface="Telegraf Bold"/>
                <a:ea typeface="Telegraf Bold"/>
                <a:cs typeface="Telegraf Bold"/>
                <a:sym typeface="Telegraf Bold"/>
              </a:rPr>
              <a:t>   </a:t>
            </a:r>
          </a:p>
          <a:p>
            <a:pPr algn="ctr">
              <a:lnSpc>
                <a:spcPts val="4205"/>
              </a:lnSpc>
              <a:spcBef>
                <a:spcPct val="0"/>
              </a:spcBef>
            </a:pPr>
            <a:r>
              <a:rPr lang="en-US" b="true" sz="3004">
                <a:solidFill>
                  <a:srgbClr val="A2998D"/>
                </a:solidFill>
                <a:latin typeface="Telegraf Bold"/>
                <a:ea typeface="Telegraf Bold"/>
                <a:cs typeface="Telegraf Bold"/>
                <a:sym typeface="Telegraf Bold"/>
              </a:rPr>
              <a:t> </a:t>
            </a:r>
            <a:r>
              <a:rPr lang="en-US" b="true" sz="3004" u="sng">
                <a:solidFill>
                  <a:srgbClr val="D4C1AC"/>
                </a:solidFill>
                <a:latin typeface="Telegraf Bold"/>
                <a:ea typeface="Telegraf Bold"/>
                <a:cs typeface="Telegraf Bold"/>
                <a:sym typeface="Telegraf Bold"/>
              </a:rPr>
              <a:t>Merkezi Kontrol Birimi: ESP32 Mikrodenetleyici</a:t>
            </a:r>
          </a:p>
          <a:p>
            <a:pPr algn="ctr">
              <a:lnSpc>
                <a:spcPts val="4538"/>
              </a:lnSpc>
              <a:spcBef>
                <a:spcPct val="0"/>
              </a:spcBef>
            </a:pPr>
          </a:p>
          <a:p>
            <a:pPr algn="just">
              <a:lnSpc>
                <a:spcPts val="3479"/>
              </a:lnSpc>
              <a:spcBef>
                <a:spcPct val="0"/>
              </a:spcBef>
            </a:pPr>
            <a:r>
              <a:rPr lang="en-US" b="true" sz="2485">
                <a:solidFill>
                  <a:srgbClr val="A2998D"/>
                </a:solidFill>
                <a:latin typeface="Telegraf Bold"/>
                <a:ea typeface="Telegraf Bold"/>
                <a:cs typeface="Telegraf Bold"/>
                <a:sym typeface="Telegraf Bold"/>
              </a:rPr>
              <a:t>Sistemin merkezi kontrol birimi olarak, entegre Wi-Fi ve Bluetooth modülleri sayesinde harici bileşen ihtiyacını ortadan kaldıran ESP32 mikrodenetleyici seçilmiştir.</a:t>
            </a:r>
          </a:p>
          <a:p>
            <a:pPr algn="just">
              <a:lnSpc>
                <a:spcPts val="3479"/>
              </a:lnSpc>
              <a:spcBef>
                <a:spcPct val="0"/>
              </a:spcBef>
            </a:pPr>
          </a:p>
          <a:p>
            <a:pPr algn="just">
              <a:lnSpc>
                <a:spcPts val="3479"/>
              </a:lnSpc>
              <a:spcBef>
                <a:spcPct val="0"/>
              </a:spcBef>
            </a:pPr>
            <a:r>
              <a:rPr lang="en-US" b="true" sz="2485">
                <a:solidFill>
                  <a:srgbClr val="A2998D"/>
                </a:solidFill>
                <a:latin typeface="Telegraf Bold"/>
                <a:ea typeface="Telegraf Bold"/>
                <a:cs typeface="Telegraf Bold"/>
                <a:sym typeface="Telegraf Bold"/>
              </a:rPr>
              <a:t> ESP32'nin düşük güç tüketimi ve yüksek performansı, bu proje için ideal bir zemin sunar. Bu özellik, veri toplama (buton girdisi), işleme (LED kontrolü) ve kablosuz iletişim (Blynk platformuna veri gönderme) gibi kritik görevlerin tek bir kart üzerinde verimli bir şekilde birleştirilmesine olanak tanır.</a:t>
            </a:r>
          </a:p>
        </p:txBody>
      </p:sp>
      <p:sp>
        <p:nvSpPr>
          <p:cNvPr name="TextBox 5" id="5"/>
          <p:cNvSpPr txBox="true"/>
          <p:nvPr/>
        </p:nvSpPr>
        <p:spPr>
          <a:xfrm rot="0">
            <a:off x="4208692" y="603249"/>
            <a:ext cx="10544175" cy="727076"/>
          </a:xfrm>
          <a:prstGeom prst="rect">
            <a:avLst/>
          </a:prstGeom>
        </p:spPr>
        <p:txBody>
          <a:bodyPr anchor="t" rtlCol="false" tIns="0" lIns="0" bIns="0" rIns="0">
            <a:spAutoFit/>
          </a:bodyPr>
          <a:lstStyle/>
          <a:p>
            <a:pPr algn="ctr">
              <a:lnSpc>
                <a:spcPts val="5599"/>
              </a:lnSpc>
              <a:spcBef>
                <a:spcPct val="0"/>
              </a:spcBef>
            </a:pPr>
            <a:r>
              <a:rPr lang="en-US" b="true" sz="3999">
                <a:solidFill>
                  <a:srgbClr val="A2998D"/>
                </a:solidFill>
                <a:latin typeface="Telegraf Bold"/>
                <a:ea typeface="Telegraf Bold"/>
                <a:cs typeface="Telegraf Bold"/>
                <a:sym typeface="Telegraf Bold"/>
              </a:rPr>
              <a:t> Sistem Mimarisi ve Kullanılan Teknolojileri </a:t>
            </a:r>
          </a:p>
        </p:txBody>
      </p:sp>
      <p:sp>
        <p:nvSpPr>
          <p:cNvPr name="TextBox 6" id="6"/>
          <p:cNvSpPr txBox="true"/>
          <p:nvPr/>
        </p:nvSpPr>
        <p:spPr>
          <a:xfrm rot="0">
            <a:off x="12116560" y="9349652"/>
            <a:ext cx="6175620" cy="460391"/>
          </a:xfrm>
          <a:prstGeom prst="rect">
            <a:avLst/>
          </a:prstGeom>
        </p:spPr>
        <p:txBody>
          <a:bodyPr anchor="t" rtlCol="false" tIns="0" lIns="0" bIns="0" rIns="0">
            <a:spAutoFit/>
          </a:bodyPr>
          <a:lstStyle/>
          <a:p>
            <a:pPr algn="ctr">
              <a:lnSpc>
                <a:spcPts val="3499"/>
              </a:lnSpc>
              <a:spcBef>
                <a:spcPct val="0"/>
              </a:spcBef>
            </a:pPr>
            <a:r>
              <a:rPr lang="en-US" b="true" sz="2499">
                <a:solidFill>
                  <a:srgbClr val="878175"/>
                </a:solidFill>
                <a:latin typeface="Telegraf Bold"/>
                <a:ea typeface="Telegraf Bold"/>
                <a:cs typeface="Telegraf Bold"/>
                <a:sym typeface="Telegraf Bold"/>
              </a:rPr>
              <a:t>eminecandogan@gmail.com</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878175"/>
        </a:solidFill>
      </p:bgPr>
    </p:bg>
    <p:spTree>
      <p:nvGrpSpPr>
        <p:cNvPr id="1" name=""/>
        <p:cNvGrpSpPr/>
        <p:nvPr/>
      </p:nvGrpSpPr>
      <p:grpSpPr>
        <a:xfrm>
          <a:off x="0" y="0"/>
          <a:ext cx="0" cy="0"/>
          <a:chOff x="0" y="0"/>
          <a:chExt cx="0" cy="0"/>
        </a:xfrm>
      </p:grpSpPr>
      <p:sp>
        <p:nvSpPr>
          <p:cNvPr name="Freeform 2" id="2"/>
          <p:cNvSpPr/>
          <p:nvPr/>
        </p:nvSpPr>
        <p:spPr>
          <a:xfrm flipH="false" flipV="false" rot="0">
            <a:off x="391377" y="391377"/>
            <a:ext cx="1274646" cy="1274646"/>
          </a:xfrm>
          <a:custGeom>
            <a:avLst/>
            <a:gdLst/>
            <a:ahLst/>
            <a:cxnLst/>
            <a:rect r="r" b="b" t="t" l="l"/>
            <a:pathLst>
              <a:path h="1274646" w="1274646">
                <a:moveTo>
                  <a:pt x="0" y="0"/>
                </a:moveTo>
                <a:lnTo>
                  <a:pt x="1274646" y="0"/>
                </a:lnTo>
                <a:lnTo>
                  <a:pt x="1274646" y="1274646"/>
                </a:lnTo>
                <a:lnTo>
                  <a:pt x="0" y="1274646"/>
                </a:lnTo>
                <a:lnTo>
                  <a:pt x="0" y="0"/>
                </a:lnTo>
                <a:close/>
              </a:path>
            </a:pathLst>
          </a:custGeom>
          <a:blipFill>
            <a:blip r:embed="rId2"/>
            <a:stretch>
              <a:fillRect l="0" t="0" r="0" b="0"/>
            </a:stretch>
          </a:blipFill>
        </p:spPr>
      </p:sp>
      <p:sp>
        <p:nvSpPr>
          <p:cNvPr name="TextBox 3" id="3"/>
          <p:cNvSpPr txBox="true"/>
          <p:nvPr/>
        </p:nvSpPr>
        <p:spPr>
          <a:xfrm rot="0">
            <a:off x="2030724" y="1570773"/>
            <a:ext cx="9692041" cy="7861935"/>
          </a:xfrm>
          <a:prstGeom prst="rect">
            <a:avLst/>
          </a:prstGeom>
        </p:spPr>
        <p:txBody>
          <a:bodyPr anchor="t" rtlCol="false" tIns="0" lIns="0" bIns="0" rIns="0">
            <a:spAutoFit/>
          </a:bodyPr>
          <a:lstStyle/>
          <a:p>
            <a:pPr algn="ctr">
              <a:lnSpc>
                <a:spcPts val="4479"/>
              </a:lnSpc>
              <a:spcBef>
                <a:spcPct val="0"/>
              </a:spcBef>
            </a:pPr>
            <a:r>
              <a:rPr lang="en-US" b="true" sz="3199" u="sng">
                <a:solidFill>
                  <a:srgbClr val="1A1B18"/>
                </a:solidFill>
                <a:latin typeface="Telegraf Bold"/>
                <a:ea typeface="Telegraf Bold"/>
                <a:cs typeface="Telegraf Bold"/>
                <a:sym typeface="Telegraf Bold"/>
              </a:rPr>
              <a:t>Uyarı Mekanizmaları ve Girdi Birimi</a:t>
            </a:r>
          </a:p>
          <a:p>
            <a:pPr algn="ctr">
              <a:lnSpc>
                <a:spcPts val="5599"/>
              </a:lnSpc>
              <a:spcBef>
                <a:spcPct val="0"/>
              </a:spcBef>
            </a:pPr>
          </a:p>
          <a:p>
            <a:pPr algn="just">
              <a:lnSpc>
                <a:spcPts val="3499"/>
              </a:lnSpc>
              <a:spcBef>
                <a:spcPct val="0"/>
              </a:spcBef>
            </a:pPr>
            <a:r>
              <a:rPr lang="en-US" b="true" sz="2499">
                <a:solidFill>
                  <a:srgbClr val="000000"/>
                </a:solidFill>
                <a:latin typeface="Telegraf Bold"/>
                <a:ea typeface="Telegraf Bold"/>
                <a:cs typeface="Telegraf Bold"/>
                <a:sym typeface="Telegraf Bold"/>
              </a:rPr>
              <a:t>Sistem, kullanıcıyı bilgilendirmek için güvenilirliği artıran çok kanallı bir uyarı mekanizması kullanır. Girdi, ESP32'nin D4 pinine bağlı basit bir buton aracılığıyla sağlanır. Bu girdi tetiklendiğinde aşağıdaki uyarılar </a:t>
            </a:r>
            <a:r>
              <a:rPr lang="en-US" b="true" sz="2499">
                <a:solidFill>
                  <a:srgbClr val="000000"/>
                </a:solidFill>
                <a:latin typeface="Telegraf Bold"/>
                <a:ea typeface="Telegraf Bold"/>
                <a:cs typeface="Telegraf Bold"/>
                <a:sym typeface="Telegraf Bold"/>
              </a:rPr>
              <a:t>devreye girer:</a:t>
            </a:r>
          </a:p>
          <a:p>
            <a:pPr algn="ctr">
              <a:lnSpc>
                <a:spcPts val="3499"/>
              </a:lnSpc>
              <a:spcBef>
                <a:spcPct val="0"/>
              </a:spcBef>
            </a:pPr>
          </a:p>
          <a:p>
            <a:pPr algn="ctr">
              <a:lnSpc>
                <a:spcPts val="3499"/>
              </a:lnSpc>
              <a:spcBef>
                <a:spcPct val="0"/>
              </a:spcBef>
            </a:pPr>
            <a:r>
              <a:rPr lang="en-US" b="true" sz="2499">
                <a:solidFill>
                  <a:srgbClr val="000000"/>
                </a:solidFill>
                <a:latin typeface="Telegraf Bold"/>
                <a:ea typeface="Telegraf Bold"/>
                <a:cs typeface="Telegraf Bold"/>
                <a:sym typeface="Telegraf Bold"/>
              </a:rPr>
              <a:t>1. Görsel Uyarı:  </a:t>
            </a:r>
          </a:p>
          <a:p>
            <a:pPr algn="ctr">
              <a:lnSpc>
                <a:spcPts val="3499"/>
              </a:lnSpc>
              <a:spcBef>
                <a:spcPct val="0"/>
              </a:spcBef>
            </a:pPr>
          </a:p>
          <a:p>
            <a:pPr algn="just">
              <a:lnSpc>
                <a:spcPts val="3499"/>
              </a:lnSpc>
              <a:spcBef>
                <a:spcPct val="0"/>
              </a:spcBef>
            </a:pPr>
            <a:r>
              <a:rPr lang="en-US" b="true" sz="2499">
                <a:solidFill>
                  <a:srgbClr val="000000"/>
                </a:solidFill>
                <a:latin typeface="Telegraf Bold"/>
                <a:ea typeface="Telegraf Bold"/>
                <a:cs typeface="Telegraf Bold"/>
                <a:sym typeface="Telegraf Bold"/>
              </a:rPr>
              <a:t>Kapı ziline basıldığında, ESP32'nin D2 pinine bağlı olan LED anında yanarak evin içinde anlık bir görsel geri bildirim sağlar.</a:t>
            </a:r>
          </a:p>
          <a:p>
            <a:pPr algn="ctr">
              <a:lnSpc>
                <a:spcPts val="3499"/>
              </a:lnSpc>
              <a:spcBef>
                <a:spcPct val="0"/>
              </a:spcBef>
            </a:pPr>
          </a:p>
          <a:p>
            <a:pPr algn="ctr">
              <a:lnSpc>
                <a:spcPts val="3499"/>
              </a:lnSpc>
              <a:spcBef>
                <a:spcPct val="0"/>
              </a:spcBef>
            </a:pPr>
            <a:r>
              <a:rPr lang="en-US" b="true" sz="2499">
                <a:solidFill>
                  <a:srgbClr val="000000"/>
                </a:solidFill>
                <a:latin typeface="Telegraf Bold"/>
                <a:ea typeface="Telegraf Bold"/>
                <a:cs typeface="Telegraf Bold"/>
                <a:sym typeface="Telegraf Bold"/>
              </a:rPr>
              <a:t>2. Mobil Bildirim:</a:t>
            </a:r>
          </a:p>
          <a:p>
            <a:pPr algn="ctr">
              <a:lnSpc>
                <a:spcPts val="3499"/>
              </a:lnSpc>
              <a:spcBef>
                <a:spcPct val="0"/>
              </a:spcBef>
            </a:pPr>
          </a:p>
          <a:p>
            <a:pPr algn="just">
              <a:lnSpc>
                <a:spcPts val="3499"/>
              </a:lnSpc>
              <a:spcBef>
                <a:spcPct val="0"/>
              </a:spcBef>
            </a:pPr>
            <a:r>
              <a:rPr lang="en-US" b="true" sz="2499">
                <a:solidFill>
                  <a:srgbClr val="383114"/>
                </a:solidFill>
                <a:latin typeface="Telegraf Bold"/>
                <a:ea typeface="Telegraf Bold"/>
                <a:cs typeface="Telegraf Bold"/>
                <a:sym typeface="Telegraf Bold"/>
              </a:rPr>
              <a:t> </a:t>
            </a:r>
            <a:r>
              <a:rPr lang="en-US" b="true" sz="2499">
                <a:solidFill>
                  <a:srgbClr val="000000"/>
                </a:solidFill>
                <a:latin typeface="Telegraf Bold"/>
                <a:ea typeface="Telegraf Bold"/>
                <a:cs typeface="Telegraf Bold"/>
                <a:sym typeface="Telegraf Bold"/>
              </a:rPr>
              <a:t>Eş zamanlı olarak, Blynk IoT platformu aracılığıyla kullanıcının akıllı telefonuna "Kapı çalıyor" metnini içeren bir anlık bildirim gönderilir.</a:t>
            </a:r>
          </a:p>
        </p:txBody>
      </p:sp>
      <p:sp>
        <p:nvSpPr>
          <p:cNvPr name="Freeform 4" id="4"/>
          <p:cNvSpPr/>
          <p:nvPr/>
        </p:nvSpPr>
        <p:spPr>
          <a:xfrm flipH="false" flipV="false" rot="0">
            <a:off x="12415785" y="2341478"/>
            <a:ext cx="4843515" cy="6916822"/>
          </a:xfrm>
          <a:custGeom>
            <a:avLst/>
            <a:gdLst/>
            <a:ahLst/>
            <a:cxnLst/>
            <a:rect r="r" b="b" t="t" l="l"/>
            <a:pathLst>
              <a:path h="6916822" w="4843515">
                <a:moveTo>
                  <a:pt x="0" y="0"/>
                </a:moveTo>
                <a:lnTo>
                  <a:pt x="4843515" y="0"/>
                </a:lnTo>
                <a:lnTo>
                  <a:pt x="4843515" y="6916822"/>
                </a:lnTo>
                <a:lnTo>
                  <a:pt x="0" y="6916822"/>
                </a:lnTo>
                <a:lnTo>
                  <a:pt x="0" y="0"/>
                </a:lnTo>
                <a:close/>
              </a:path>
            </a:pathLst>
          </a:custGeom>
          <a:blipFill>
            <a:blip r:embed="rId3"/>
            <a:stretch>
              <a:fillRect l="0" t="-2213" r="0" b="-36450"/>
            </a:stretch>
          </a:blipFill>
        </p:spPr>
      </p:sp>
      <p:sp>
        <p:nvSpPr>
          <p:cNvPr name="TextBox 5" id="5"/>
          <p:cNvSpPr txBox="true"/>
          <p:nvPr/>
        </p:nvSpPr>
        <p:spPr>
          <a:xfrm rot="0">
            <a:off x="11722766" y="9476999"/>
            <a:ext cx="6969940" cy="460391"/>
          </a:xfrm>
          <a:prstGeom prst="rect">
            <a:avLst/>
          </a:prstGeom>
        </p:spPr>
        <p:txBody>
          <a:bodyPr anchor="t" rtlCol="false" tIns="0" lIns="0" bIns="0" rIns="0">
            <a:spAutoFit/>
          </a:bodyPr>
          <a:lstStyle/>
          <a:p>
            <a:pPr algn="ctr">
              <a:lnSpc>
                <a:spcPts val="3499"/>
              </a:lnSpc>
              <a:spcBef>
                <a:spcPct val="0"/>
              </a:spcBef>
            </a:pPr>
            <a:r>
              <a:rPr lang="en-US" b="true" sz="2499">
                <a:solidFill>
                  <a:srgbClr val="000000"/>
                </a:solidFill>
                <a:latin typeface="Telegraf Bold"/>
                <a:ea typeface="Telegraf Bold"/>
                <a:cs typeface="Telegraf Bold"/>
                <a:sym typeface="Telegraf Bold"/>
              </a:rPr>
              <a:t>eminecandogan@gmail.com</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52929"/>
        </a:solidFill>
      </p:bgPr>
    </p:bg>
    <p:spTree>
      <p:nvGrpSpPr>
        <p:cNvPr id="1" name=""/>
        <p:cNvGrpSpPr/>
        <p:nvPr/>
      </p:nvGrpSpPr>
      <p:grpSpPr>
        <a:xfrm>
          <a:off x="0" y="0"/>
          <a:ext cx="0" cy="0"/>
          <a:chOff x="0" y="0"/>
          <a:chExt cx="0" cy="0"/>
        </a:xfrm>
      </p:grpSpPr>
      <p:grpSp>
        <p:nvGrpSpPr>
          <p:cNvPr name="Group 2" id="2"/>
          <p:cNvGrpSpPr/>
          <p:nvPr/>
        </p:nvGrpSpPr>
        <p:grpSpPr>
          <a:xfrm rot="0">
            <a:off x="-428625" y="-355283"/>
            <a:ext cx="6435873" cy="11106150"/>
            <a:chOff x="0" y="0"/>
            <a:chExt cx="2177073" cy="3756895"/>
          </a:xfrm>
        </p:grpSpPr>
        <p:sp>
          <p:nvSpPr>
            <p:cNvPr name="Freeform 3" id="3"/>
            <p:cNvSpPr/>
            <p:nvPr/>
          </p:nvSpPr>
          <p:spPr>
            <a:xfrm flipH="false" flipV="false" rot="0">
              <a:off x="0" y="0"/>
              <a:ext cx="2177073" cy="3756895"/>
            </a:xfrm>
            <a:custGeom>
              <a:avLst/>
              <a:gdLst/>
              <a:ahLst/>
              <a:cxnLst/>
              <a:rect r="r" b="b" t="t" l="l"/>
              <a:pathLst>
                <a:path h="3756895" w="2177073">
                  <a:moveTo>
                    <a:pt x="0" y="0"/>
                  </a:moveTo>
                  <a:lnTo>
                    <a:pt x="2177073" y="0"/>
                  </a:lnTo>
                  <a:lnTo>
                    <a:pt x="2177073" y="3756895"/>
                  </a:lnTo>
                  <a:lnTo>
                    <a:pt x="0" y="3756895"/>
                  </a:lnTo>
                  <a:close/>
                </a:path>
              </a:pathLst>
            </a:custGeom>
            <a:solidFill>
              <a:srgbClr val="D4C1AC"/>
            </a:solidFill>
          </p:spPr>
        </p:sp>
      </p:grpSp>
      <p:sp>
        <p:nvSpPr>
          <p:cNvPr name="TextBox 4" id="4"/>
          <p:cNvSpPr txBox="true"/>
          <p:nvPr/>
        </p:nvSpPr>
        <p:spPr>
          <a:xfrm rot="0">
            <a:off x="6252179" y="1584040"/>
            <a:ext cx="11588308" cy="7040226"/>
          </a:xfrm>
          <a:prstGeom prst="rect">
            <a:avLst/>
          </a:prstGeom>
        </p:spPr>
        <p:txBody>
          <a:bodyPr anchor="t" rtlCol="false" tIns="0" lIns="0" bIns="0" rIns="0">
            <a:spAutoFit/>
          </a:bodyPr>
          <a:lstStyle/>
          <a:p>
            <a:pPr algn="just">
              <a:lnSpc>
                <a:spcPts val="3081"/>
              </a:lnSpc>
              <a:spcBef>
                <a:spcPct val="0"/>
              </a:spcBef>
            </a:pPr>
            <a:r>
              <a:rPr lang="en-US" b="true" sz="2200">
                <a:solidFill>
                  <a:srgbClr val="D4C1AC"/>
                </a:solidFill>
                <a:latin typeface="Telegraf Bold"/>
                <a:ea typeface="Telegraf Bold"/>
                <a:cs typeface="Telegraf Bold"/>
                <a:sym typeface="Telegraf Bold"/>
              </a:rPr>
              <a:t>1. Tetikleme: Ziyaretçi kapı zilindeki butona bastığında, normalde lojik 1 seviyesinde olan ESP32'nin dijital giriş pini (D4) lojik 0 seviyesine çekilir. ESP32 bu değişimi anında algılar.</a:t>
            </a:r>
          </a:p>
          <a:p>
            <a:pPr algn="just">
              <a:lnSpc>
                <a:spcPts val="3081"/>
              </a:lnSpc>
              <a:spcBef>
                <a:spcPct val="0"/>
              </a:spcBef>
            </a:pPr>
          </a:p>
          <a:p>
            <a:pPr algn="just">
              <a:lnSpc>
                <a:spcPts val="3081"/>
              </a:lnSpc>
              <a:spcBef>
                <a:spcPct val="0"/>
              </a:spcBef>
            </a:pPr>
            <a:r>
              <a:rPr lang="en-US" b="true" sz="2200">
                <a:solidFill>
                  <a:srgbClr val="D4C1AC"/>
                </a:solidFill>
                <a:latin typeface="Telegraf Bold"/>
                <a:ea typeface="Telegraf Bold"/>
                <a:cs typeface="Telegraf Bold"/>
                <a:sym typeface="Telegraf Bold"/>
              </a:rPr>
              <a:t>2. Yerel Uyarı: Girdi algılandıktan hemen sonra, ESP32 programlandığı çıkış pinini (D2) aktif hale getirerek devreye bağlı olan LED'i yakar. Bu, evin içindeki birey için anlık bir </a:t>
            </a:r>
            <a:r>
              <a:rPr lang="en-US" b="true" sz="2200" u="sng">
                <a:solidFill>
                  <a:srgbClr val="D4C1AC"/>
                </a:solidFill>
                <a:latin typeface="Telegraf Bold"/>
                <a:ea typeface="Telegraf Bold"/>
                <a:cs typeface="Telegraf Bold"/>
                <a:sym typeface="Telegraf Bold"/>
              </a:rPr>
              <a:t>görsel uyarıdır.</a:t>
            </a:r>
          </a:p>
          <a:p>
            <a:pPr algn="just">
              <a:lnSpc>
                <a:spcPts val="3081"/>
              </a:lnSpc>
              <a:spcBef>
                <a:spcPct val="0"/>
              </a:spcBef>
            </a:pPr>
          </a:p>
          <a:p>
            <a:pPr algn="just">
              <a:lnSpc>
                <a:spcPts val="3081"/>
              </a:lnSpc>
              <a:spcBef>
                <a:spcPct val="0"/>
              </a:spcBef>
            </a:pPr>
            <a:r>
              <a:rPr lang="en-US" b="true" sz="2200">
                <a:solidFill>
                  <a:srgbClr val="D4C1AC"/>
                </a:solidFill>
                <a:latin typeface="Telegraf Bold"/>
                <a:ea typeface="Telegraf Bold"/>
                <a:cs typeface="Telegraf Bold"/>
                <a:sym typeface="Telegraf Bold"/>
              </a:rPr>
              <a:t>3. Bulut İletişimi: LED'in yakılmasıyla eş zamanlı olarak ESP32, Bluetooth bağlantısı üzerinden Blynk IoT platformu sunucularına bir sinyal gönderir.</a:t>
            </a:r>
          </a:p>
          <a:p>
            <a:pPr algn="just">
              <a:lnSpc>
                <a:spcPts val="3081"/>
              </a:lnSpc>
              <a:spcBef>
                <a:spcPct val="0"/>
              </a:spcBef>
            </a:pPr>
          </a:p>
          <a:p>
            <a:pPr algn="just">
              <a:lnSpc>
                <a:spcPts val="3081"/>
              </a:lnSpc>
              <a:spcBef>
                <a:spcPct val="0"/>
              </a:spcBef>
            </a:pPr>
            <a:r>
              <a:rPr lang="en-US" b="true" sz="2200">
                <a:solidFill>
                  <a:srgbClr val="D4C1AC"/>
                </a:solidFill>
                <a:latin typeface="Telegraf Bold"/>
                <a:ea typeface="Telegraf Bold"/>
                <a:cs typeface="Telegraf Bold"/>
                <a:sym typeface="Telegraf Bold"/>
              </a:rPr>
              <a:t>4. Mobil Bildirim: Blynk platformu, bu sinyali alarak önceden tanımlanmış olan "Kapı çalıyor" metnini içeren anlık</a:t>
            </a:r>
            <a:r>
              <a:rPr lang="en-US" b="true" sz="2200" u="sng">
                <a:solidFill>
                  <a:srgbClr val="D4C1AC"/>
                </a:solidFill>
                <a:latin typeface="Telegraf Bold"/>
                <a:ea typeface="Telegraf Bold"/>
                <a:cs typeface="Telegraf Bold"/>
                <a:sym typeface="Telegraf Bold"/>
              </a:rPr>
              <a:t> bildirim</a:t>
            </a:r>
            <a:r>
              <a:rPr lang="en-US" b="true" sz="2200">
                <a:solidFill>
                  <a:srgbClr val="D4C1AC"/>
                </a:solidFill>
                <a:latin typeface="Telegraf Bold"/>
                <a:ea typeface="Telegraf Bold"/>
                <a:cs typeface="Telegraf Bold"/>
                <a:sym typeface="Telegraf Bold"/>
              </a:rPr>
              <a:t>i kullanıcının akıllı telefonuna gönderir. Bu bildirim, telefonun </a:t>
            </a:r>
            <a:r>
              <a:rPr lang="en-US" b="true" sz="2200" u="sng">
                <a:solidFill>
                  <a:srgbClr val="D4C1AC"/>
                </a:solidFill>
                <a:latin typeface="Telegraf Bold"/>
                <a:ea typeface="Telegraf Bold"/>
                <a:cs typeface="Telegraf Bold"/>
                <a:sym typeface="Telegraf Bold"/>
              </a:rPr>
              <a:t>titreşerek</a:t>
            </a:r>
            <a:r>
              <a:rPr lang="en-US" b="true" sz="2200">
                <a:solidFill>
                  <a:srgbClr val="D4C1AC"/>
                </a:solidFill>
                <a:latin typeface="Telegraf Bold"/>
                <a:ea typeface="Telegraf Bold"/>
                <a:cs typeface="Telegraf Bold"/>
                <a:sym typeface="Telegraf Bold"/>
              </a:rPr>
              <a:t> kullanıcıyı uyarmasını sağlar.</a:t>
            </a:r>
          </a:p>
          <a:p>
            <a:pPr algn="just">
              <a:lnSpc>
                <a:spcPts val="3081"/>
              </a:lnSpc>
              <a:spcBef>
                <a:spcPct val="0"/>
              </a:spcBef>
            </a:pPr>
          </a:p>
          <a:p>
            <a:pPr algn="just">
              <a:lnSpc>
                <a:spcPts val="3081"/>
              </a:lnSpc>
              <a:spcBef>
                <a:spcPct val="0"/>
              </a:spcBef>
            </a:pPr>
            <a:r>
              <a:rPr lang="en-US" b="true" sz="2200">
                <a:solidFill>
                  <a:srgbClr val="D4C1AC"/>
                </a:solidFill>
                <a:latin typeface="Telegraf Bold"/>
                <a:ea typeface="Telegraf Bold"/>
                <a:cs typeface="Telegraf Bold"/>
                <a:sym typeface="Telegraf Bold"/>
              </a:rPr>
              <a:t>5. Sistemin Sıfırlanması: Ziyaretçi butondan elini çektiğinde, giriş pinindeki lojik seviye normale döner. ESP32 bu durumu algılayarak LED'i söndürür ve sistem bir sonraki tetikleme için bekleme moduna geçer.</a:t>
            </a:r>
          </a:p>
        </p:txBody>
      </p:sp>
      <p:sp>
        <p:nvSpPr>
          <p:cNvPr name="Freeform 5" id="5"/>
          <p:cNvSpPr/>
          <p:nvPr/>
        </p:nvSpPr>
        <p:spPr>
          <a:xfrm flipH="false" flipV="false" rot="0">
            <a:off x="406685" y="406685"/>
            <a:ext cx="1244030" cy="1244030"/>
          </a:xfrm>
          <a:custGeom>
            <a:avLst/>
            <a:gdLst/>
            <a:ahLst/>
            <a:cxnLst/>
            <a:rect r="r" b="b" t="t" l="l"/>
            <a:pathLst>
              <a:path h="1244030" w="1244030">
                <a:moveTo>
                  <a:pt x="0" y="0"/>
                </a:moveTo>
                <a:lnTo>
                  <a:pt x="1244030" y="0"/>
                </a:lnTo>
                <a:lnTo>
                  <a:pt x="1244030" y="1244030"/>
                </a:lnTo>
                <a:lnTo>
                  <a:pt x="0" y="1244030"/>
                </a:lnTo>
                <a:lnTo>
                  <a:pt x="0" y="0"/>
                </a:lnTo>
                <a:close/>
              </a:path>
            </a:pathLst>
          </a:custGeom>
          <a:blipFill>
            <a:blip r:embed="rId2"/>
            <a:stretch>
              <a:fillRect l="0" t="0" r="0" b="0"/>
            </a:stretch>
          </a:blipFill>
        </p:spPr>
      </p:sp>
      <p:sp>
        <p:nvSpPr>
          <p:cNvPr name="TextBox 6" id="6"/>
          <p:cNvSpPr txBox="true"/>
          <p:nvPr/>
        </p:nvSpPr>
        <p:spPr>
          <a:xfrm rot="0">
            <a:off x="0" y="3898891"/>
            <a:ext cx="6007248" cy="2454928"/>
          </a:xfrm>
          <a:prstGeom prst="rect">
            <a:avLst/>
          </a:prstGeom>
        </p:spPr>
        <p:txBody>
          <a:bodyPr anchor="t" rtlCol="false" tIns="0" lIns="0" bIns="0" rIns="0">
            <a:spAutoFit/>
          </a:bodyPr>
          <a:lstStyle/>
          <a:p>
            <a:pPr algn="ctr">
              <a:lnSpc>
                <a:spcPts val="6439"/>
              </a:lnSpc>
              <a:spcBef>
                <a:spcPct val="0"/>
              </a:spcBef>
            </a:pPr>
            <a:r>
              <a:rPr lang="en-US" b="true" sz="4599">
                <a:solidFill>
                  <a:srgbClr val="1A3428"/>
                </a:solidFill>
                <a:latin typeface="Telegraf Bold"/>
                <a:ea typeface="Telegraf Bold"/>
                <a:cs typeface="Telegraf Bold"/>
                <a:sym typeface="Telegraf Bold"/>
              </a:rPr>
              <a:t>Çalışma Prensibi </a:t>
            </a:r>
          </a:p>
          <a:p>
            <a:pPr algn="ctr">
              <a:lnSpc>
                <a:spcPts val="6439"/>
              </a:lnSpc>
              <a:spcBef>
                <a:spcPct val="0"/>
              </a:spcBef>
            </a:pPr>
            <a:r>
              <a:rPr lang="en-US" b="true" sz="4599">
                <a:solidFill>
                  <a:srgbClr val="1A3428"/>
                </a:solidFill>
                <a:latin typeface="Telegraf Bold"/>
                <a:ea typeface="Telegraf Bold"/>
                <a:cs typeface="Telegraf Bold"/>
                <a:sym typeface="Telegraf Bold"/>
              </a:rPr>
              <a:t>ve </a:t>
            </a:r>
          </a:p>
          <a:p>
            <a:pPr algn="ctr">
              <a:lnSpc>
                <a:spcPts val="6439"/>
              </a:lnSpc>
              <a:spcBef>
                <a:spcPct val="0"/>
              </a:spcBef>
            </a:pPr>
            <a:r>
              <a:rPr lang="en-US" b="true" sz="4599">
                <a:solidFill>
                  <a:srgbClr val="1A3428"/>
                </a:solidFill>
                <a:latin typeface="Telegraf Bold"/>
                <a:ea typeface="Telegraf Bold"/>
                <a:cs typeface="Telegraf Bold"/>
                <a:sym typeface="Telegraf Bold"/>
              </a:rPr>
              <a:t>İş Akışı</a:t>
            </a:r>
          </a:p>
        </p:txBody>
      </p:sp>
      <p:sp>
        <p:nvSpPr>
          <p:cNvPr name="TextBox 7" id="7"/>
          <p:cNvSpPr txBox="true"/>
          <p:nvPr/>
        </p:nvSpPr>
        <p:spPr>
          <a:xfrm rot="0">
            <a:off x="12340990" y="9506466"/>
            <a:ext cx="6206236" cy="460375"/>
          </a:xfrm>
          <a:prstGeom prst="rect">
            <a:avLst/>
          </a:prstGeom>
        </p:spPr>
        <p:txBody>
          <a:bodyPr anchor="t" rtlCol="false" tIns="0" lIns="0" bIns="0" rIns="0">
            <a:spAutoFit/>
          </a:bodyPr>
          <a:lstStyle/>
          <a:p>
            <a:pPr algn="ctr">
              <a:lnSpc>
                <a:spcPts val="3499"/>
              </a:lnSpc>
              <a:spcBef>
                <a:spcPct val="0"/>
              </a:spcBef>
            </a:pPr>
            <a:r>
              <a:rPr lang="en-US" b="true" sz="2499">
                <a:solidFill>
                  <a:srgbClr val="D4C1AC"/>
                </a:solidFill>
                <a:latin typeface="Telegraf Bold"/>
                <a:ea typeface="Telegraf Bold"/>
                <a:cs typeface="Telegraf Bold"/>
                <a:sym typeface="Telegraf Bold"/>
              </a:rPr>
              <a:t>eminecandogan@gmail.com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DAG6ua3AIWU</dc:identifier>
  <dcterms:modified xsi:type="dcterms:W3CDTF">2011-08-01T06:04:30Z</dcterms:modified>
  <cp:revision>1</cp:revision>
  <dc:title>EMINE DOGAN (SISTEM ANALIZI)</dc:title>
</cp:coreProperties>
</file>