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notesMaster" Target="notesMasters/notes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22885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2913063" y="0"/>
            <a:ext cx="2228850" cy="458788"/>
          </a:xfrm>
          <a:prstGeom prst="rect">
            <a:avLst/>
          </a:prstGeom>
        </p:spPr>
        <p:txBody>
          <a:bodyPr vert="horz" lIns="91440" tIns="45720" rIns="91440" bIns="45720" rtlCol="0"/>
          <a:lstStyle>
            <a:lvl1pPr algn="r">
              <a:defRPr sz="1200"/>
            </a:lvl1pPr>
          </a:lstStyle>
          <a:p>
            <a:fld id="{480F7C75-40F6-804F-A026-8CE9064FCCDB}" type="datetimeFigureOut">
              <a:rPr lang="tr-TR" smtClean="0"/>
              <a:t>29.04.2026</a:t>
            </a:fld>
            <a:endParaRPr lang="tr-TR"/>
          </a:p>
        </p:txBody>
      </p:sp>
      <p:sp>
        <p:nvSpPr>
          <p:cNvPr id="4" name="Slayt Resmi Yer Tutucusu 3"/>
          <p:cNvSpPr>
            <a:spLocks noGrp="1" noRot="1" noChangeAspect="1"/>
          </p:cNvSpPr>
          <p:nvPr>
            <p:ph type="sldImg" idx="2"/>
          </p:nvPr>
        </p:nvSpPr>
        <p:spPr>
          <a:xfrm>
            <a:off x="-17145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514350" y="4400550"/>
            <a:ext cx="41148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22885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2913063" y="8685213"/>
            <a:ext cx="2228850" cy="458787"/>
          </a:xfrm>
          <a:prstGeom prst="rect">
            <a:avLst/>
          </a:prstGeom>
        </p:spPr>
        <p:txBody>
          <a:bodyPr vert="horz" lIns="91440" tIns="45720" rIns="91440" bIns="45720" rtlCol="0" anchor="b"/>
          <a:lstStyle>
            <a:lvl1pPr algn="r">
              <a:defRPr sz="1200"/>
            </a:lvl1pPr>
          </a:lstStyle>
          <a:p>
            <a:fld id="{89955227-61F2-C640-BA38-1AF84CDF9B23}" type="slidenum">
              <a:rPr lang="tr-TR" smtClean="0"/>
              <a:t>‹#›</a:t>
            </a:fld>
            <a:endParaRPr lang="tr-TR"/>
          </a:p>
        </p:txBody>
      </p:sp>
    </p:spTree>
    <p:extLst>
      <p:ext uri="{BB962C8B-B14F-4D97-AF65-F5344CB8AC3E}">
        <p14:creationId xmlns:p14="http://schemas.microsoft.com/office/powerpoint/2010/main" val="3196203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 /><Relationship Id="rId1" Type="http://schemas.openxmlformats.org/officeDocument/2006/relationships/slideLayout" Target="../slideLayouts/slideLayout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457200" y="1097280"/>
            <a:ext cx="54864" cy="2926080"/>
          </a:xfrm>
          <a:prstGeom prst="rect">
            <a:avLst/>
          </a:prstGeom>
          <a:solidFill>
            <a:srgbClr val="0E7EC1"/>
          </a:solidFill>
          <a:ln w="12700">
            <a:solidFill>
              <a:srgbClr val="0E7EC1"/>
            </a:solidFill>
            <a:prstDash val="solid"/>
          </a:ln>
        </p:spPr>
      </p:sp>
      <p:sp>
        <p:nvSpPr>
          <p:cNvPr id="3" name="Text 1"/>
          <p:cNvSpPr/>
          <p:nvPr/>
        </p:nvSpPr>
        <p:spPr>
          <a:xfrm>
            <a:off x="640080" y="1097280"/>
            <a:ext cx="7772400" cy="640080"/>
          </a:xfrm>
          <a:prstGeom prst="rect">
            <a:avLst/>
          </a:prstGeom>
          <a:noFill/>
          <a:ln/>
        </p:spPr>
        <p:txBody>
          <a:bodyPr wrap="square" lIns="0" tIns="0" rIns="0" bIns="0" rtlCol="0" anchor="ctr"/>
          <a:lstStyle/>
          <a:p>
            <a:pPr marL="0" indent="0">
              <a:buNone/>
            </a:pPr>
            <a:r>
              <a:rPr lang="en-US" sz="2800" b="1" dirty="0">
                <a:solidFill>
                  <a:srgbClr val="0E7EC1"/>
                </a:solidFill>
                <a:latin typeface="Calibri" pitchFamily="34" charset="0"/>
                <a:ea typeface="Calibri" pitchFamily="34" charset="-122"/>
                <a:cs typeface="Calibri" pitchFamily="34" charset="-120"/>
              </a:rPr>
              <a:t>GPS SENKRONİZASYONLU</a:t>
            </a:r>
            <a:endParaRPr lang="en-US" sz="2800" dirty="0"/>
          </a:p>
        </p:txBody>
      </p:sp>
      <p:sp>
        <p:nvSpPr>
          <p:cNvPr id="4" name="Text 2"/>
          <p:cNvSpPr/>
          <p:nvPr/>
        </p:nvSpPr>
        <p:spPr>
          <a:xfrm>
            <a:off x="640080" y="1737360"/>
            <a:ext cx="7772400" cy="731520"/>
          </a:xfrm>
          <a:prstGeom prst="rect">
            <a:avLst/>
          </a:prstGeom>
          <a:noFill/>
          <a:ln/>
        </p:spPr>
        <p:txBody>
          <a:bodyPr wrap="square" lIns="0" tIns="0" rIns="0" bIns="0" rtlCol="0" anchor="ctr"/>
          <a:lstStyle/>
          <a:p>
            <a:pPr marL="0" indent="0">
              <a:buNone/>
            </a:pPr>
            <a:r>
              <a:rPr lang="en-US" sz="3200" b="1" dirty="0">
                <a:solidFill>
                  <a:srgbClr val="FFFFFF"/>
                </a:solidFill>
                <a:latin typeface="Calibri" pitchFamily="34" charset="0"/>
                <a:ea typeface="Calibri" pitchFamily="34" charset="-122"/>
                <a:cs typeface="Calibri" pitchFamily="34" charset="-120"/>
              </a:rPr>
              <a:t>KRİPTOGRAFİK KOMUTA SİSTEMİ</a:t>
            </a:r>
            <a:endParaRPr lang="en-US" sz="3200" dirty="0"/>
          </a:p>
        </p:txBody>
      </p:sp>
      <p:sp>
        <p:nvSpPr>
          <p:cNvPr id="5" name="Text 3"/>
          <p:cNvSpPr/>
          <p:nvPr/>
        </p:nvSpPr>
        <p:spPr>
          <a:xfrm>
            <a:off x="640080" y="2514600"/>
            <a:ext cx="7772400" cy="365760"/>
          </a:xfrm>
          <a:prstGeom prst="rect">
            <a:avLst/>
          </a:prstGeom>
          <a:noFill/>
          <a:ln/>
        </p:spPr>
        <p:txBody>
          <a:bodyPr wrap="square" lIns="0" tIns="0" rIns="0" bIns="0" rtlCol="0" anchor="ctr"/>
          <a:lstStyle/>
          <a:p>
            <a:pPr marL="0" indent="0">
              <a:buNone/>
            </a:pPr>
            <a:r>
              <a:rPr lang="en-US" sz="1300" i="1" dirty="0">
                <a:solidFill>
                  <a:srgbClr val="94A3B8"/>
                </a:solidFill>
                <a:latin typeface="Calibri" pitchFamily="34" charset="0"/>
                <a:ea typeface="Calibri" pitchFamily="34" charset="-122"/>
                <a:cs typeface="Calibri" pitchFamily="34" charset="-120"/>
              </a:rPr>
              <a:t>GPS SYNCHRONIZED CRYPTOGRAPHIC COMMAND SYSTEM</a:t>
            </a:r>
            <a:endParaRPr lang="en-US" sz="1300" dirty="0"/>
          </a:p>
        </p:txBody>
      </p:sp>
      <p:sp>
        <p:nvSpPr>
          <p:cNvPr id="6" name="Shape 4"/>
          <p:cNvSpPr/>
          <p:nvPr/>
        </p:nvSpPr>
        <p:spPr>
          <a:xfrm>
            <a:off x="640080" y="2971800"/>
            <a:ext cx="7772400" cy="27432"/>
          </a:xfrm>
          <a:prstGeom prst="rect">
            <a:avLst/>
          </a:prstGeom>
          <a:solidFill>
            <a:srgbClr val="0E7EC1">
              <a:alpha val="60000"/>
            </a:srgbClr>
          </a:solidFill>
          <a:ln w="12700">
            <a:solidFill>
              <a:srgbClr val="0E7EC1">
                <a:alpha val="60000"/>
              </a:srgbClr>
            </a:solidFill>
            <a:prstDash val="solid"/>
          </a:ln>
        </p:spPr>
      </p:sp>
      <p:sp>
        <p:nvSpPr>
          <p:cNvPr id="7" name="Text 5"/>
          <p:cNvSpPr/>
          <p:nvPr/>
        </p:nvSpPr>
        <p:spPr>
          <a:xfrm>
            <a:off x="640080" y="3154680"/>
            <a:ext cx="4572000" cy="32004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Enes Akagündüz</a:t>
            </a:r>
            <a:endParaRPr lang="en-US" sz="1400" dirty="0"/>
          </a:p>
        </p:txBody>
      </p:sp>
      <p:sp>
        <p:nvSpPr>
          <p:cNvPr id="8" name="Text 6"/>
          <p:cNvSpPr/>
          <p:nvPr/>
        </p:nvSpPr>
        <p:spPr>
          <a:xfrm>
            <a:off x="640080" y="3520440"/>
            <a:ext cx="5486400" cy="548640"/>
          </a:xfrm>
          <a:prstGeom prst="rect">
            <a:avLst/>
          </a:prstGeom>
          <a:noFill/>
          <a:ln/>
        </p:spPr>
        <p:txBody>
          <a:bodyPr wrap="square" lIns="0" tIns="0" rIns="0" bIns="0" rtlCol="0" anchor="ctr"/>
          <a:lstStyle/>
          <a:p>
            <a:pPr marL="0" indent="0">
              <a:buNone/>
            </a:pPr>
            <a:r>
              <a:rPr lang="en-US" sz="1100" dirty="0">
                <a:solidFill>
                  <a:srgbClr val="94A3B8"/>
                </a:solidFill>
                <a:latin typeface="Calibri" pitchFamily="34" charset="0"/>
                <a:ea typeface="Calibri" pitchFamily="34" charset="-122"/>
                <a:cs typeface="Calibri" pitchFamily="34" charset="-120"/>
              </a:rPr>
              <a:t>Ege Üniversitesi · Ege Meslek Yüksekokulu</a:t>
            </a:r>
            <a:endParaRPr lang="en-US" sz="1100" dirty="0"/>
          </a:p>
          <a:p>
            <a:pPr marL="0" indent="0">
              <a:buNone/>
            </a:pPr>
            <a:r>
              <a:rPr lang="en-US" sz="1100" dirty="0">
                <a:solidFill>
                  <a:srgbClr val="94A3B8"/>
                </a:solidFill>
                <a:latin typeface="Calibri" pitchFamily="34" charset="0"/>
                <a:ea typeface="Calibri" pitchFamily="34" charset="-122"/>
                <a:cs typeface="Calibri" pitchFamily="34" charset="-120"/>
              </a:rPr>
              <a:t>Elektronik Haberleşme Teknolojisi Bölümü</a:t>
            </a:r>
            <a:endParaRPr lang="en-US" sz="1100" dirty="0"/>
          </a:p>
        </p:txBody>
      </p:sp>
      <p:sp>
        <p:nvSpPr>
          <p:cNvPr id="9" name="Shape 7"/>
          <p:cNvSpPr/>
          <p:nvPr/>
        </p:nvSpPr>
        <p:spPr>
          <a:xfrm>
            <a:off x="6858000" y="1188720"/>
            <a:ext cx="2011680" cy="411480"/>
          </a:xfrm>
          <a:prstGeom prst="rect">
            <a:avLst/>
          </a:prstGeom>
          <a:solidFill>
            <a:srgbClr val="1A3A6E"/>
          </a:solidFill>
          <a:ln w="6350">
            <a:solidFill>
              <a:srgbClr val="0E7EC1"/>
            </a:solidFill>
            <a:prstDash val="solid"/>
          </a:ln>
        </p:spPr>
      </p:sp>
      <p:sp>
        <p:nvSpPr>
          <p:cNvPr id="10" name="Text 8"/>
          <p:cNvSpPr/>
          <p:nvPr/>
        </p:nvSpPr>
        <p:spPr>
          <a:xfrm>
            <a:off x="6858000" y="1188720"/>
            <a:ext cx="2011680" cy="411480"/>
          </a:xfrm>
          <a:prstGeom prst="rect">
            <a:avLst/>
          </a:prstGeom>
          <a:noFill/>
          <a:ln/>
        </p:spPr>
        <p:txBody>
          <a:bodyPr wrap="square" lIns="0" tIns="0" rIns="0" bIns="0" rtlCol="0" anchor="ctr"/>
          <a:lstStyle/>
          <a:p>
            <a:pPr marL="0" indent="0" algn="ctr">
              <a:buNone/>
            </a:pPr>
            <a:r>
              <a:rPr lang="en-US" sz="1100" b="1" dirty="0">
                <a:solidFill>
                  <a:srgbClr val="0E7EC1"/>
                </a:solidFill>
                <a:latin typeface="Calibri" pitchFamily="34" charset="0"/>
                <a:ea typeface="Calibri" pitchFamily="34" charset="-122"/>
                <a:cs typeface="Calibri" pitchFamily="34" charset="-120"/>
              </a:rPr>
              <a:t>AES-256-GCM</a:t>
            </a:r>
            <a:endParaRPr lang="en-US" sz="1100" dirty="0"/>
          </a:p>
        </p:txBody>
      </p:sp>
      <p:sp>
        <p:nvSpPr>
          <p:cNvPr id="11" name="Shape 9"/>
          <p:cNvSpPr/>
          <p:nvPr/>
        </p:nvSpPr>
        <p:spPr>
          <a:xfrm>
            <a:off x="6858000" y="1874520"/>
            <a:ext cx="2011680" cy="411480"/>
          </a:xfrm>
          <a:prstGeom prst="rect">
            <a:avLst/>
          </a:prstGeom>
          <a:solidFill>
            <a:srgbClr val="1A3A6E"/>
          </a:solidFill>
          <a:ln w="6350">
            <a:solidFill>
              <a:srgbClr val="0E7EC1"/>
            </a:solidFill>
            <a:prstDash val="solid"/>
          </a:ln>
        </p:spPr>
      </p:sp>
      <p:sp>
        <p:nvSpPr>
          <p:cNvPr id="12" name="Text 10"/>
          <p:cNvSpPr/>
          <p:nvPr/>
        </p:nvSpPr>
        <p:spPr>
          <a:xfrm>
            <a:off x="6858000" y="1874520"/>
            <a:ext cx="2011680" cy="411480"/>
          </a:xfrm>
          <a:prstGeom prst="rect">
            <a:avLst/>
          </a:prstGeom>
          <a:noFill/>
          <a:ln/>
        </p:spPr>
        <p:txBody>
          <a:bodyPr wrap="square" lIns="0" tIns="0" rIns="0" bIns="0" rtlCol="0" anchor="ctr"/>
          <a:lstStyle/>
          <a:p>
            <a:pPr marL="0" indent="0" algn="ctr">
              <a:buNone/>
            </a:pPr>
            <a:r>
              <a:rPr lang="en-US" sz="1100" b="1" dirty="0">
                <a:solidFill>
                  <a:srgbClr val="0E7EC1"/>
                </a:solidFill>
                <a:latin typeface="Calibri" pitchFamily="34" charset="0"/>
                <a:ea typeface="Calibri" pitchFamily="34" charset="-122"/>
                <a:cs typeface="Calibri" pitchFamily="34" charset="-120"/>
              </a:rPr>
              <a:t>FHSS · 25 Kanal</a:t>
            </a:r>
            <a:endParaRPr lang="en-US" sz="1100" dirty="0"/>
          </a:p>
        </p:txBody>
      </p:sp>
      <p:sp>
        <p:nvSpPr>
          <p:cNvPr id="13" name="Shape 11"/>
          <p:cNvSpPr/>
          <p:nvPr/>
        </p:nvSpPr>
        <p:spPr>
          <a:xfrm>
            <a:off x="6858000" y="2560320"/>
            <a:ext cx="2011680" cy="411480"/>
          </a:xfrm>
          <a:prstGeom prst="rect">
            <a:avLst/>
          </a:prstGeom>
          <a:solidFill>
            <a:srgbClr val="1A3A6E"/>
          </a:solidFill>
          <a:ln w="6350">
            <a:solidFill>
              <a:srgbClr val="0E7EC1"/>
            </a:solidFill>
            <a:prstDash val="solid"/>
          </a:ln>
        </p:spPr>
      </p:sp>
      <p:sp>
        <p:nvSpPr>
          <p:cNvPr id="14" name="Text 12"/>
          <p:cNvSpPr/>
          <p:nvPr/>
        </p:nvSpPr>
        <p:spPr>
          <a:xfrm>
            <a:off x="6858000" y="2560320"/>
            <a:ext cx="2011680" cy="411480"/>
          </a:xfrm>
          <a:prstGeom prst="rect">
            <a:avLst/>
          </a:prstGeom>
          <a:noFill/>
          <a:ln/>
        </p:spPr>
        <p:txBody>
          <a:bodyPr wrap="square" lIns="0" tIns="0" rIns="0" bIns="0" rtlCol="0" anchor="ctr"/>
          <a:lstStyle/>
          <a:p>
            <a:pPr marL="0" indent="0" algn="ctr">
              <a:buNone/>
            </a:pPr>
            <a:r>
              <a:rPr lang="en-US" sz="1100" b="1" dirty="0">
                <a:solidFill>
                  <a:srgbClr val="0E7EC1"/>
                </a:solidFill>
                <a:latin typeface="Calibri" pitchFamily="34" charset="0"/>
                <a:ea typeface="Calibri" pitchFamily="34" charset="-122"/>
                <a:cs typeface="Calibri" pitchFamily="34" charset="-120"/>
              </a:rPr>
              <a:t>GPS UTC Sync</a:t>
            </a:r>
            <a:endParaRPr lang="en-US" sz="1100" dirty="0"/>
          </a:p>
        </p:txBody>
      </p:sp>
      <p:sp>
        <p:nvSpPr>
          <p:cNvPr id="15" name="Shape 13"/>
          <p:cNvSpPr/>
          <p:nvPr/>
        </p:nvSpPr>
        <p:spPr>
          <a:xfrm>
            <a:off x="6858000" y="3246120"/>
            <a:ext cx="2011680" cy="411480"/>
          </a:xfrm>
          <a:prstGeom prst="rect">
            <a:avLst/>
          </a:prstGeom>
          <a:solidFill>
            <a:srgbClr val="1A3A6E"/>
          </a:solidFill>
          <a:ln w="6350">
            <a:solidFill>
              <a:srgbClr val="0E7EC1"/>
            </a:solidFill>
            <a:prstDash val="solid"/>
          </a:ln>
        </p:spPr>
      </p:sp>
      <p:sp>
        <p:nvSpPr>
          <p:cNvPr id="16" name="Text 14"/>
          <p:cNvSpPr/>
          <p:nvPr/>
        </p:nvSpPr>
        <p:spPr>
          <a:xfrm>
            <a:off x="6858000" y="3246120"/>
            <a:ext cx="2011680" cy="411480"/>
          </a:xfrm>
          <a:prstGeom prst="rect">
            <a:avLst/>
          </a:prstGeom>
          <a:noFill/>
          <a:ln/>
        </p:spPr>
        <p:txBody>
          <a:bodyPr wrap="square" lIns="0" tIns="0" rIns="0" bIns="0" rtlCol="0" anchor="ctr"/>
          <a:lstStyle/>
          <a:p>
            <a:pPr marL="0" indent="0" algn="ctr">
              <a:buNone/>
            </a:pPr>
            <a:r>
              <a:rPr lang="en-US" sz="1100" b="1" dirty="0">
                <a:solidFill>
                  <a:srgbClr val="0E7EC1"/>
                </a:solidFill>
                <a:latin typeface="Calibri" pitchFamily="34" charset="0"/>
                <a:ea typeface="Calibri" pitchFamily="34" charset="-122"/>
                <a:cs typeface="Calibri" pitchFamily="34" charset="-120"/>
              </a:rPr>
              <a:t>FreeRTOS · ESP32</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A1628"/>
          </a:solidFill>
          <a:ln w="12700">
            <a:solidFill>
              <a:srgbClr val="0A1628"/>
            </a:solidFill>
            <a:prstDash val="solid"/>
          </a:ln>
        </p:spPr>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PROBLEM VE MOTİVASYON</a:t>
            </a:r>
            <a:endParaRPr lang="en-US" sz="2200" dirty="0"/>
          </a:p>
        </p:txBody>
      </p:sp>
      <p:sp>
        <p:nvSpPr>
          <p:cNvPr id="4" name="Shape 2"/>
          <p:cNvSpPr/>
          <p:nvPr/>
        </p:nvSpPr>
        <p:spPr>
          <a:xfrm>
            <a:off x="365760" y="1005840"/>
            <a:ext cx="2651760" cy="3200400"/>
          </a:xfrm>
          <a:prstGeom prst="rect">
            <a:avLst/>
          </a:prstGeom>
          <a:solidFill>
            <a:srgbClr val="F8FAFC"/>
          </a:solidFill>
          <a:ln w="6350">
            <a:solidFill>
              <a:srgbClr val="E2E8F0"/>
            </a:solidFill>
            <a:prstDash val="solid"/>
          </a:ln>
          <a:effectLst>
            <a:outerShdw blurRad="101600" dist="25400" dir="8100000" algn="bl" rotWithShape="0">
              <a:srgbClr val="000000">
                <a:alpha val="8000"/>
              </a:srgbClr>
            </a:outerShdw>
          </a:effectLst>
        </p:spPr>
      </p:sp>
      <p:sp>
        <p:nvSpPr>
          <p:cNvPr id="5" name="Shape 3"/>
          <p:cNvSpPr/>
          <p:nvPr/>
        </p:nvSpPr>
        <p:spPr>
          <a:xfrm>
            <a:off x="365760" y="1005840"/>
            <a:ext cx="2651760" cy="54864"/>
          </a:xfrm>
          <a:prstGeom prst="rect">
            <a:avLst/>
          </a:prstGeom>
          <a:solidFill>
            <a:srgbClr val="EF4444"/>
          </a:solidFill>
          <a:ln w="12700">
            <a:solidFill>
              <a:srgbClr val="EF4444"/>
            </a:solidFill>
            <a:prstDash val="solid"/>
          </a:ln>
        </p:spPr>
      </p:sp>
      <p:sp>
        <p:nvSpPr>
          <p:cNvPr id="6" name="Text 4"/>
          <p:cNvSpPr/>
          <p:nvPr/>
        </p:nvSpPr>
        <p:spPr>
          <a:xfrm>
            <a:off x="365760" y="1097280"/>
            <a:ext cx="2651760" cy="640080"/>
          </a:xfrm>
          <a:prstGeom prst="rect">
            <a:avLst/>
          </a:prstGeom>
          <a:noFill/>
          <a:ln/>
        </p:spPr>
        <p:txBody>
          <a:bodyPr wrap="square" lIns="0" tIns="0" rIns="0" bIns="0" rtlCol="0" anchor="ctr"/>
          <a:lstStyle/>
          <a:p>
            <a:pPr marL="0" indent="0" algn="ctr">
              <a:buNone/>
            </a:pPr>
            <a:r>
              <a:rPr lang="en-US" sz="2800" dirty="0">
                <a:solidFill>
                  <a:srgbClr val="EF4444"/>
                </a:solidFill>
                <a:latin typeface="Calibri" pitchFamily="34" charset="0"/>
                <a:ea typeface="Calibri" pitchFamily="34" charset="-122"/>
                <a:cs typeface="Calibri" pitchFamily="34" charset="-120"/>
              </a:rPr>
              <a:t>✗</a:t>
            </a:r>
            <a:endParaRPr lang="en-US" sz="2800" dirty="0"/>
          </a:p>
        </p:txBody>
      </p:sp>
      <p:sp>
        <p:nvSpPr>
          <p:cNvPr id="7" name="Text 5"/>
          <p:cNvSpPr/>
          <p:nvPr/>
        </p:nvSpPr>
        <p:spPr>
          <a:xfrm>
            <a:off x="502920" y="1828800"/>
            <a:ext cx="2377440" cy="457200"/>
          </a:xfrm>
          <a:prstGeom prst="rect">
            <a:avLst/>
          </a:prstGeom>
          <a:noFill/>
          <a:ln/>
        </p:spPr>
        <p:txBody>
          <a:bodyPr wrap="square" lIns="0" tIns="0" rIns="0" bIns="0" rtlCol="0" anchor="ctr"/>
          <a:lstStyle/>
          <a:p>
            <a:pPr marL="0" indent="0" algn="ctr">
              <a:buNone/>
            </a:pPr>
            <a:r>
              <a:rPr lang="en-US" sz="1400" b="1" dirty="0">
                <a:solidFill>
                  <a:srgbClr val="1E293B"/>
                </a:solidFill>
                <a:latin typeface="Calibri" pitchFamily="34" charset="0"/>
                <a:ea typeface="Calibri" pitchFamily="34" charset="-122"/>
                <a:cs typeface="Calibri" pitchFamily="34" charset="-120"/>
              </a:rPr>
              <a:t>Merkeze Bağımlılık</a:t>
            </a:r>
            <a:endParaRPr lang="en-US" sz="1400" dirty="0"/>
          </a:p>
        </p:txBody>
      </p:sp>
      <p:sp>
        <p:nvSpPr>
          <p:cNvPr id="8" name="Text 6"/>
          <p:cNvSpPr/>
          <p:nvPr/>
        </p:nvSpPr>
        <p:spPr>
          <a:xfrm>
            <a:off x="502920" y="2331720"/>
            <a:ext cx="2377440" cy="1645920"/>
          </a:xfrm>
          <a:prstGeom prst="rect">
            <a:avLst/>
          </a:prstGeom>
          <a:noFill/>
          <a:ln/>
        </p:spPr>
        <p:txBody>
          <a:bodyPr wrap="square" lIns="0" tIns="0" rIns="0" bIns="0" rtlCol="0" anchor="ctr"/>
          <a:lstStyle/>
          <a:p>
            <a:pPr marL="0" indent="0" algn="ctr">
              <a:buNone/>
            </a:pPr>
            <a:r>
              <a:rPr lang="en-US" sz="1200" dirty="0">
                <a:solidFill>
                  <a:srgbClr val="64748B"/>
                </a:solidFill>
                <a:latin typeface="Calibri" pitchFamily="34" charset="0"/>
                <a:ea typeface="Calibri" pitchFamily="34" charset="-122"/>
                <a:cs typeface="Calibri" pitchFamily="34" charset="-120"/>
              </a:rPr>
              <a:t>Mevcut sistemler altyapı olmadan çalışamaz. Altyapı çökünce iletişim kesilir.</a:t>
            </a:r>
            <a:endParaRPr lang="en-US" sz="1200" dirty="0"/>
          </a:p>
        </p:txBody>
      </p:sp>
      <p:sp>
        <p:nvSpPr>
          <p:cNvPr id="9" name="Shape 7"/>
          <p:cNvSpPr/>
          <p:nvPr/>
        </p:nvSpPr>
        <p:spPr>
          <a:xfrm>
            <a:off x="3200400" y="1005840"/>
            <a:ext cx="2651760" cy="3200400"/>
          </a:xfrm>
          <a:prstGeom prst="rect">
            <a:avLst/>
          </a:prstGeom>
          <a:solidFill>
            <a:srgbClr val="F8FAFC"/>
          </a:solidFill>
          <a:ln w="6350">
            <a:solidFill>
              <a:srgbClr val="E2E8F0"/>
            </a:solidFill>
            <a:prstDash val="solid"/>
          </a:ln>
          <a:effectLst>
            <a:outerShdw blurRad="101600" dist="25400" dir="8100000" algn="bl" rotWithShape="0">
              <a:srgbClr val="000000">
                <a:alpha val="8000"/>
              </a:srgbClr>
            </a:outerShdw>
          </a:effectLst>
        </p:spPr>
      </p:sp>
      <p:sp>
        <p:nvSpPr>
          <p:cNvPr id="10" name="Shape 8"/>
          <p:cNvSpPr/>
          <p:nvPr/>
        </p:nvSpPr>
        <p:spPr>
          <a:xfrm>
            <a:off x="3200400" y="1005840"/>
            <a:ext cx="2651760" cy="54864"/>
          </a:xfrm>
          <a:prstGeom prst="rect">
            <a:avLst/>
          </a:prstGeom>
          <a:solidFill>
            <a:srgbClr val="F59E0B"/>
          </a:solidFill>
          <a:ln w="12700">
            <a:solidFill>
              <a:srgbClr val="F59E0B"/>
            </a:solidFill>
            <a:prstDash val="solid"/>
          </a:ln>
        </p:spPr>
      </p:sp>
      <p:sp>
        <p:nvSpPr>
          <p:cNvPr id="11" name="Text 9"/>
          <p:cNvSpPr/>
          <p:nvPr/>
        </p:nvSpPr>
        <p:spPr>
          <a:xfrm>
            <a:off x="3200400" y="1097280"/>
            <a:ext cx="2651760" cy="640080"/>
          </a:xfrm>
          <a:prstGeom prst="rect">
            <a:avLst/>
          </a:prstGeom>
          <a:noFill/>
          <a:ln/>
        </p:spPr>
        <p:txBody>
          <a:bodyPr wrap="square" lIns="0" tIns="0" rIns="0" bIns="0" rtlCol="0" anchor="ctr"/>
          <a:lstStyle/>
          <a:p>
            <a:pPr marL="0" indent="0" algn="ctr">
              <a:buNone/>
            </a:pPr>
            <a:r>
              <a:rPr lang="en-US" sz="2800" dirty="0">
                <a:solidFill>
                  <a:srgbClr val="F59E0B"/>
                </a:solidFill>
                <a:latin typeface="Calibri" pitchFamily="34" charset="0"/>
                <a:ea typeface="Calibri" pitchFamily="34" charset="-122"/>
                <a:cs typeface="Calibri" pitchFamily="34" charset="-120"/>
              </a:rPr>
              <a:t>✗</a:t>
            </a:r>
            <a:endParaRPr lang="en-US" sz="2800" dirty="0"/>
          </a:p>
        </p:txBody>
      </p:sp>
      <p:sp>
        <p:nvSpPr>
          <p:cNvPr id="12" name="Text 10"/>
          <p:cNvSpPr/>
          <p:nvPr/>
        </p:nvSpPr>
        <p:spPr>
          <a:xfrm>
            <a:off x="3337560" y="1828800"/>
            <a:ext cx="2377440" cy="457200"/>
          </a:xfrm>
          <a:prstGeom prst="rect">
            <a:avLst/>
          </a:prstGeom>
          <a:noFill/>
          <a:ln/>
        </p:spPr>
        <p:txBody>
          <a:bodyPr wrap="square" lIns="0" tIns="0" rIns="0" bIns="0" rtlCol="0" anchor="ctr"/>
          <a:lstStyle/>
          <a:p>
            <a:pPr marL="0" indent="0" algn="ctr">
              <a:buNone/>
            </a:pPr>
            <a:r>
              <a:rPr lang="en-US" sz="1400" b="1" dirty="0">
                <a:solidFill>
                  <a:srgbClr val="1E293B"/>
                </a:solidFill>
                <a:latin typeface="Calibri" pitchFamily="34" charset="0"/>
                <a:ea typeface="Calibri" pitchFamily="34" charset="-122"/>
                <a:cs typeface="Calibri" pitchFamily="34" charset="-120"/>
              </a:rPr>
              <a:t>Sabit Frekans</a:t>
            </a:r>
            <a:endParaRPr lang="en-US" sz="1400" dirty="0"/>
          </a:p>
        </p:txBody>
      </p:sp>
      <p:sp>
        <p:nvSpPr>
          <p:cNvPr id="13" name="Text 11"/>
          <p:cNvSpPr/>
          <p:nvPr/>
        </p:nvSpPr>
        <p:spPr>
          <a:xfrm>
            <a:off x="3337560" y="2331720"/>
            <a:ext cx="2377440" cy="1645920"/>
          </a:xfrm>
          <a:prstGeom prst="rect">
            <a:avLst/>
          </a:prstGeom>
          <a:noFill/>
          <a:ln/>
        </p:spPr>
        <p:txBody>
          <a:bodyPr wrap="square" lIns="0" tIns="0" rIns="0" bIns="0" rtlCol="0" anchor="ctr"/>
          <a:lstStyle/>
          <a:p>
            <a:pPr marL="0" indent="0" algn="ctr">
              <a:buNone/>
            </a:pPr>
            <a:r>
              <a:rPr lang="en-US" sz="1200" dirty="0">
                <a:solidFill>
                  <a:srgbClr val="64748B"/>
                </a:solidFill>
                <a:latin typeface="Calibri" pitchFamily="34" charset="0"/>
                <a:ea typeface="Calibri" pitchFamily="34" charset="-122"/>
                <a:cs typeface="Calibri" pitchFamily="34" charset="-120"/>
              </a:rPr>
              <a:t>Sabit frekansta çalışan sistemler kolayca dinlenebilir ve taklit edilebilir.</a:t>
            </a:r>
            <a:endParaRPr lang="en-US" sz="1200" dirty="0"/>
          </a:p>
        </p:txBody>
      </p:sp>
      <p:sp>
        <p:nvSpPr>
          <p:cNvPr id="14" name="Shape 12"/>
          <p:cNvSpPr/>
          <p:nvPr/>
        </p:nvSpPr>
        <p:spPr>
          <a:xfrm>
            <a:off x="6035040" y="1005840"/>
            <a:ext cx="2651760" cy="3200400"/>
          </a:xfrm>
          <a:prstGeom prst="rect">
            <a:avLst/>
          </a:prstGeom>
          <a:solidFill>
            <a:srgbClr val="F8FAFC"/>
          </a:solidFill>
          <a:ln w="6350">
            <a:solidFill>
              <a:srgbClr val="E2E8F0"/>
            </a:solidFill>
            <a:prstDash val="solid"/>
          </a:ln>
          <a:effectLst>
            <a:outerShdw blurRad="101600" dist="25400" dir="8100000" algn="bl" rotWithShape="0">
              <a:srgbClr val="000000">
                <a:alpha val="8000"/>
              </a:srgbClr>
            </a:outerShdw>
          </a:effectLst>
        </p:spPr>
      </p:sp>
      <p:sp>
        <p:nvSpPr>
          <p:cNvPr id="15" name="Shape 13"/>
          <p:cNvSpPr/>
          <p:nvPr/>
        </p:nvSpPr>
        <p:spPr>
          <a:xfrm>
            <a:off x="6035040" y="1005840"/>
            <a:ext cx="2651760" cy="54864"/>
          </a:xfrm>
          <a:prstGeom prst="rect">
            <a:avLst/>
          </a:prstGeom>
          <a:solidFill>
            <a:srgbClr val="EF4444"/>
          </a:solidFill>
          <a:ln w="12700">
            <a:solidFill>
              <a:srgbClr val="EF4444"/>
            </a:solidFill>
            <a:prstDash val="solid"/>
          </a:ln>
        </p:spPr>
      </p:sp>
      <p:sp>
        <p:nvSpPr>
          <p:cNvPr id="16" name="Text 14"/>
          <p:cNvSpPr/>
          <p:nvPr/>
        </p:nvSpPr>
        <p:spPr>
          <a:xfrm>
            <a:off x="6035040" y="1097280"/>
            <a:ext cx="2651760" cy="640080"/>
          </a:xfrm>
          <a:prstGeom prst="rect">
            <a:avLst/>
          </a:prstGeom>
          <a:noFill/>
          <a:ln/>
        </p:spPr>
        <p:txBody>
          <a:bodyPr wrap="square" lIns="0" tIns="0" rIns="0" bIns="0" rtlCol="0" anchor="ctr"/>
          <a:lstStyle/>
          <a:p>
            <a:pPr marL="0" indent="0" algn="ctr">
              <a:buNone/>
            </a:pPr>
            <a:r>
              <a:rPr lang="en-US" sz="2800" dirty="0">
                <a:solidFill>
                  <a:srgbClr val="EF4444"/>
                </a:solidFill>
                <a:latin typeface="Calibri" pitchFamily="34" charset="0"/>
                <a:ea typeface="Calibri" pitchFamily="34" charset="-122"/>
                <a:cs typeface="Calibri" pitchFamily="34" charset="-120"/>
              </a:rPr>
              <a:t>✗</a:t>
            </a:r>
            <a:endParaRPr lang="en-US" sz="2800" dirty="0"/>
          </a:p>
        </p:txBody>
      </p:sp>
      <p:sp>
        <p:nvSpPr>
          <p:cNvPr id="17" name="Text 15"/>
          <p:cNvSpPr/>
          <p:nvPr/>
        </p:nvSpPr>
        <p:spPr>
          <a:xfrm>
            <a:off x="6172200" y="1828800"/>
            <a:ext cx="2377440" cy="457200"/>
          </a:xfrm>
          <a:prstGeom prst="rect">
            <a:avLst/>
          </a:prstGeom>
          <a:noFill/>
          <a:ln/>
        </p:spPr>
        <p:txBody>
          <a:bodyPr wrap="square" lIns="0" tIns="0" rIns="0" bIns="0" rtlCol="0" anchor="ctr"/>
          <a:lstStyle/>
          <a:p>
            <a:pPr marL="0" indent="0" algn="ctr">
              <a:buNone/>
            </a:pPr>
            <a:r>
              <a:rPr lang="en-US" sz="1400" b="1" dirty="0">
                <a:solidFill>
                  <a:srgbClr val="1E293B"/>
                </a:solidFill>
                <a:latin typeface="Calibri" pitchFamily="34" charset="0"/>
                <a:ea typeface="Calibri" pitchFamily="34" charset="-122"/>
                <a:cs typeface="Calibri" pitchFamily="34" charset="-120"/>
              </a:rPr>
              <a:t>Ele Geçirme Riski</a:t>
            </a:r>
            <a:endParaRPr lang="en-US" sz="1400" dirty="0"/>
          </a:p>
        </p:txBody>
      </p:sp>
      <p:sp>
        <p:nvSpPr>
          <p:cNvPr id="18" name="Text 16"/>
          <p:cNvSpPr/>
          <p:nvPr/>
        </p:nvSpPr>
        <p:spPr>
          <a:xfrm>
            <a:off x="6172200" y="2331720"/>
            <a:ext cx="2377440" cy="1645920"/>
          </a:xfrm>
          <a:prstGeom prst="rect">
            <a:avLst/>
          </a:prstGeom>
          <a:noFill/>
          <a:ln/>
        </p:spPr>
        <p:txBody>
          <a:bodyPr wrap="square" lIns="0" tIns="0" rIns="0" bIns="0" rtlCol="0" anchor="ctr"/>
          <a:lstStyle/>
          <a:p>
            <a:pPr marL="0" indent="0" algn="ctr">
              <a:buNone/>
            </a:pPr>
            <a:r>
              <a:rPr lang="en-US" sz="1200" dirty="0">
                <a:solidFill>
                  <a:srgbClr val="64748B"/>
                </a:solidFill>
                <a:latin typeface="Calibri" pitchFamily="34" charset="0"/>
                <a:ea typeface="Calibri" pitchFamily="34" charset="-122"/>
                <a:cs typeface="Calibri" pitchFamily="34" charset="-120"/>
              </a:rPr>
              <a:t>Cihaz ele geçirildiğinde farklı bölge ve zamanda sisteme dahil olunabilir.</a:t>
            </a:r>
            <a:endParaRPr lang="en-US" sz="1200" dirty="0"/>
          </a:p>
        </p:txBody>
      </p:sp>
      <p:sp>
        <p:nvSpPr>
          <p:cNvPr id="19" name="Shape 17"/>
          <p:cNvSpPr/>
          <p:nvPr/>
        </p:nvSpPr>
        <p:spPr>
          <a:xfrm>
            <a:off x="365760" y="4389120"/>
            <a:ext cx="8412480" cy="502920"/>
          </a:xfrm>
          <a:prstGeom prst="rect">
            <a:avLst/>
          </a:prstGeom>
          <a:solidFill>
            <a:srgbClr val="0E7EC1">
              <a:alpha val="12000"/>
            </a:srgbClr>
          </a:solidFill>
          <a:ln w="6350">
            <a:solidFill>
              <a:srgbClr val="0E7EC1"/>
            </a:solidFill>
            <a:prstDash val="solid"/>
          </a:ln>
        </p:spPr>
      </p:sp>
      <p:sp>
        <p:nvSpPr>
          <p:cNvPr id="20" name="Text 18"/>
          <p:cNvSpPr/>
          <p:nvPr/>
        </p:nvSpPr>
        <p:spPr>
          <a:xfrm>
            <a:off x="502920" y="4389120"/>
            <a:ext cx="8138160" cy="502920"/>
          </a:xfrm>
          <a:prstGeom prst="rect">
            <a:avLst/>
          </a:prstGeom>
          <a:noFill/>
          <a:ln/>
        </p:spPr>
        <p:txBody>
          <a:bodyPr wrap="square" lIns="0" tIns="0" rIns="0" bIns="0" rtlCol="0" anchor="ctr"/>
          <a:lstStyle/>
          <a:p>
            <a:pPr marL="0" indent="0">
              <a:buNone/>
            </a:pPr>
            <a:r>
              <a:rPr lang="en-US" sz="1200" b="1" dirty="0">
                <a:solidFill>
                  <a:srgbClr val="0E7EC1"/>
                </a:solidFill>
                <a:latin typeface="Calibri" pitchFamily="34" charset="0"/>
                <a:ea typeface="Calibri" pitchFamily="34" charset="-122"/>
                <a:cs typeface="Calibri" pitchFamily="34" charset="-120"/>
              </a:rPr>
              <a:t>Bu çalışma: GPS uydu saatini kriptografik senkronizasyon kaynağı olarak kullanan, merkeze bağımlı olmayan bir sistem.</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A1628"/>
          </a:solidFill>
          <a:ln w="12700">
            <a:solidFill>
              <a:srgbClr val="0A1628"/>
            </a:solidFill>
            <a:prstDash val="solid"/>
          </a:ln>
        </p:spPr>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SİSTEM MİMARİSİ</a:t>
            </a:r>
            <a:endParaRPr lang="en-US" sz="2200" dirty="0"/>
          </a:p>
        </p:txBody>
      </p:sp>
      <p:sp>
        <p:nvSpPr>
          <p:cNvPr id="4" name="Shape 2"/>
          <p:cNvSpPr/>
          <p:nvPr/>
        </p:nvSpPr>
        <p:spPr>
          <a:xfrm>
            <a:off x="274320" y="914400"/>
            <a:ext cx="3657600" cy="3657600"/>
          </a:xfrm>
          <a:prstGeom prst="rect">
            <a:avLst/>
          </a:prstGeom>
          <a:solidFill>
            <a:srgbClr val="EFF6FF"/>
          </a:solidFill>
          <a:ln w="12700">
            <a:solidFill>
              <a:srgbClr val="0E7EC1"/>
            </a:solidFill>
            <a:prstDash val="solid"/>
          </a:ln>
        </p:spPr>
      </p:sp>
      <p:sp>
        <p:nvSpPr>
          <p:cNvPr id="5" name="Shape 3"/>
          <p:cNvSpPr/>
          <p:nvPr/>
        </p:nvSpPr>
        <p:spPr>
          <a:xfrm>
            <a:off x="274320" y="914400"/>
            <a:ext cx="3657600" cy="365760"/>
          </a:xfrm>
          <a:prstGeom prst="rect">
            <a:avLst/>
          </a:prstGeom>
          <a:solidFill>
            <a:srgbClr val="0E7EC1"/>
          </a:solidFill>
          <a:ln w="12700">
            <a:solidFill>
              <a:srgbClr val="0E7EC1"/>
            </a:solidFill>
            <a:prstDash val="solid"/>
          </a:ln>
        </p:spPr>
      </p:sp>
      <p:sp>
        <p:nvSpPr>
          <p:cNvPr id="6" name="Text 4"/>
          <p:cNvSpPr/>
          <p:nvPr/>
        </p:nvSpPr>
        <p:spPr>
          <a:xfrm>
            <a:off x="274320" y="914400"/>
            <a:ext cx="3657600" cy="36576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MASTER — Komuta Birimi</a:t>
            </a:r>
            <a:endParaRPr lang="en-US" sz="1200" dirty="0"/>
          </a:p>
        </p:txBody>
      </p:sp>
      <p:sp>
        <p:nvSpPr>
          <p:cNvPr id="7" name="Shape 5"/>
          <p:cNvSpPr/>
          <p:nvPr/>
        </p:nvSpPr>
        <p:spPr>
          <a:xfrm>
            <a:off x="411480" y="1417320"/>
            <a:ext cx="1600200" cy="777240"/>
          </a:xfrm>
          <a:prstGeom prst="rect">
            <a:avLst/>
          </a:prstGeom>
          <a:solidFill>
            <a:srgbClr val="FFFFFF"/>
          </a:solidFill>
          <a:ln w="10160">
            <a:solidFill>
              <a:srgbClr val="0D9488"/>
            </a:solidFill>
            <a:prstDash val="solid"/>
          </a:ln>
        </p:spPr>
      </p:sp>
      <p:sp>
        <p:nvSpPr>
          <p:cNvPr id="8" name="Shape 6"/>
          <p:cNvSpPr/>
          <p:nvPr/>
        </p:nvSpPr>
        <p:spPr>
          <a:xfrm>
            <a:off x="411480" y="1417320"/>
            <a:ext cx="54864" cy="777240"/>
          </a:xfrm>
          <a:prstGeom prst="rect">
            <a:avLst/>
          </a:prstGeom>
          <a:solidFill>
            <a:srgbClr val="0D9488"/>
          </a:solidFill>
          <a:ln w="12700">
            <a:solidFill>
              <a:srgbClr val="0D9488"/>
            </a:solidFill>
            <a:prstDash val="solid"/>
          </a:ln>
        </p:spPr>
      </p:sp>
      <p:sp>
        <p:nvSpPr>
          <p:cNvPr id="9" name="Text 7"/>
          <p:cNvSpPr/>
          <p:nvPr/>
        </p:nvSpPr>
        <p:spPr>
          <a:xfrm>
            <a:off x="502920" y="141732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GPS NEO-M8N · 5Hz</a:t>
            </a:r>
            <a:endParaRPr lang="en-US" sz="1000" dirty="0"/>
          </a:p>
        </p:txBody>
      </p:sp>
      <p:sp>
        <p:nvSpPr>
          <p:cNvPr id="10" name="Shape 8"/>
          <p:cNvSpPr/>
          <p:nvPr/>
        </p:nvSpPr>
        <p:spPr>
          <a:xfrm>
            <a:off x="2148840" y="1417320"/>
            <a:ext cx="1600200" cy="777240"/>
          </a:xfrm>
          <a:prstGeom prst="rect">
            <a:avLst/>
          </a:prstGeom>
          <a:solidFill>
            <a:srgbClr val="FFFFFF"/>
          </a:solidFill>
          <a:ln w="10160">
            <a:solidFill>
              <a:srgbClr val="7C3AED"/>
            </a:solidFill>
            <a:prstDash val="solid"/>
          </a:ln>
        </p:spPr>
      </p:sp>
      <p:sp>
        <p:nvSpPr>
          <p:cNvPr id="11" name="Shape 9"/>
          <p:cNvSpPr/>
          <p:nvPr/>
        </p:nvSpPr>
        <p:spPr>
          <a:xfrm>
            <a:off x="2148840" y="1417320"/>
            <a:ext cx="54864" cy="777240"/>
          </a:xfrm>
          <a:prstGeom prst="rect">
            <a:avLst/>
          </a:prstGeom>
          <a:solidFill>
            <a:srgbClr val="7C3AED"/>
          </a:solidFill>
          <a:ln w="12700">
            <a:solidFill>
              <a:srgbClr val="7C3AED"/>
            </a:solidFill>
            <a:prstDash val="solid"/>
          </a:ln>
        </p:spPr>
      </p:sp>
      <p:sp>
        <p:nvSpPr>
          <p:cNvPr id="12" name="Text 10"/>
          <p:cNvSpPr/>
          <p:nvPr/>
        </p:nvSpPr>
        <p:spPr>
          <a:xfrm>
            <a:off x="2240280" y="141732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FreeRTOS · Core 1</a:t>
            </a:r>
            <a:endParaRPr lang="en-US" sz="1000" dirty="0"/>
          </a:p>
        </p:txBody>
      </p:sp>
      <p:sp>
        <p:nvSpPr>
          <p:cNvPr id="13" name="Shape 11"/>
          <p:cNvSpPr/>
          <p:nvPr/>
        </p:nvSpPr>
        <p:spPr>
          <a:xfrm>
            <a:off x="411480" y="2423160"/>
            <a:ext cx="1600200" cy="777240"/>
          </a:xfrm>
          <a:prstGeom prst="rect">
            <a:avLst/>
          </a:prstGeom>
          <a:solidFill>
            <a:srgbClr val="FFFFFF"/>
          </a:solidFill>
          <a:ln w="10160">
            <a:solidFill>
              <a:srgbClr val="64748B"/>
            </a:solidFill>
            <a:prstDash val="solid"/>
          </a:ln>
        </p:spPr>
      </p:sp>
      <p:sp>
        <p:nvSpPr>
          <p:cNvPr id="14" name="Shape 12"/>
          <p:cNvSpPr/>
          <p:nvPr/>
        </p:nvSpPr>
        <p:spPr>
          <a:xfrm>
            <a:off x="411480" y="2423160"/>
            <a:ext cx="54864" cy="777240"/>
          </a:xfrm>
          <a:prstGeom prst="rect">
            <a:avLst/>
          </a:prstGeom>
          <a:solidFill>
            <a:srgbClr val="64748B"/>
          </a:solidFill>
          <a:ln w="12700">
            <a:solidFill>
              <a:srgbClr val="64748B"/>
            </a:solidFill>
            <a:prstDash val="solid"/>
          </a:ln>
        </p:spPr>
      </p:sp>
      <p:sp>
        <p:nvSpPr>
          <p:cNvPr id="15" name="Text 13"/>
          <p:cNvSpPr/>
          <p:nvPr/>
        </p:nvSpPr>
        <p:spPr>
          <a:xfrm>
            <a:off x="502920" y="242316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ESP32 · UTC Sync</a:t>
            </a:r>
            <a:endParaRPr lang="en-US" sz="1000" dirty="0"/>
          </a:p>
        </p:txBody>
      </p:sp>
      <p:sp>
        <p:nvSpPr>
          <p:cNvPr id="16" name="Shape 14"/>
          <p:cNvSpPr/>
          <p:nvPr/>
        </p:nvSpPr>
        <p:spPr>
          <a:xfrm>
            <a:off x="2148840" y="2423160"/>
            <a:ext cx="1600200" cy="777240"/>
          </a:xfrm>
          <a:prstGeom prst="rect">
            <a:avLst/>
          </a:prstGeom>
          <a:solidFill>
            <a:srgbClr val="FFFFFF"/>
          </a:solidFill>
          <a:ln w="10160">
            <a:solidFill>
              <a:srgbClr val="F59E0B"/>
            </a:solidFill>
            <a:prstDash val="solid"/>
          </a:ln>
        </p:spPr>
      </p:sp>
      <p:sp>
        <p:nvSpPr>
          <p:cNvPr id="17" name="Shape 15"/>
          <p:cNvSpPr/>
          <p:nvPr/>
        </p:nvSpPr>
        <p:spPr>
          <a:xfrm>
            <a:off x="2148840" y="2423160"/>
            <a:ext cx="54864" cy="777240"/>
          </a:xfrm>
          <a:prstGeom prst="rect">
            <a:avLst/>
          </a:prstGeom>
          <a:solidFill>
            <a:srgbClr val="F59E0B"/>
          </a:solidFill>
          <a:ln w="12700">
            <a:solidFill>
              <a:srgbClr val="F59E0B"/>
            </a:solidFill>
            <a:prstDash val="solid"/>
          </a:ln>
        </p:spPr>
      </p:sp>
      <p:sp>
        <p:nvSpPr>
          <p:cNvPr id="18" name="Text 16"/>
          <p:cNvSpPr/>
          <p:nvPr/>
        </p:nvSpPr>
        <p:spPr>
          <a:xfrm>
            <a:off x="2240280" y="242316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AES-256-GCM</a:t>
            </a:r>
            <a:endParaRPr lang="en-US" sz="1000" dirty="0"/>
          </a:p>
        </p:txBody>
      </p:sp>
      <p:sp>
        <p:nvSpPr>
          <p:cNvPr id="19" name="Shape 17"/>
          <p:cNvSpPr/>
          <p:nvPr/>
        </p:nvSpPr>
        <p:spPr>
          <a:xfrm>
            <a:off x="411480" y="3429000"/>
            <a:ext cx="1600200" cy="777240"/>
          </a:xfrm>
          <a:prstGeom prst="rect">
            <a:avLst/>
          </a:prstGeom>
          <a:solidFill>
            <a:srgbClr val="FFFFFF"/>
          </a:solidFill>
          <a:ln w="10160">
            <a:solidFill>
              <a:srgbClr val="E85D04"/>
            </a:solidFill>
            <a:prstDash val="solid"/>
          </a:ln>
        </p:spPr>
      </p:sp>
      <p:sp>
        <p:nvSpPr>
          <p:cNvPr id="20" name="Shape 18"/>
          <p:cNvSpPr/>
          <p:nvPr/>
        </p:nvSpPr>
        <p:spPr>
          <a:xfrm>
            <a:off x="411480" y="3429000"/>
            <a:ext cx="54864" cy="777240"/>
          </a:xfrm>
          <a:prstGeom prst="rect">
            <a:avLst/>
          </a:prstGeom>
          <a:solidFill>
            <a:srgbClr val="E85D04"/>
          </a:solidFill>
          <a:ln w="12700">
            <a:solidFill>
              <a:srgbClr val="E85D04"/>
            </a:solidFill>
            <a:prstDash val="solid"/>
          </a:ln>
        </p:spPr>
      </p:sp>
      <p:sp>
        <p:nvSpPr>
          <p:cNvPr id="21" name="Text 19"/>
          <p:cNvSpPr/>
          <p:nvPr/>
        </p:nvSpPr>
        <p:spPr>
          <a:xfrm>
            <a:off x="502920" y="342900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FHSS · 25 Kanal</a:t>
            </a:r>
            <a:endParaRPr lang="en-US" sz="1000" dirty="0"/>
          </a:p>
        </p:txBody>
      </p:sp>
      <p:sp>
        <p:nvSpPr>
          <p:cNvPr id="22" name="Shape 20"/>
          <p:cNvSpPr/>
          <p:nvPr/>
        </p:nvSpPr>
        <p:spPr>
          <a:xfrm>
            <a:off x="2148840" y="3429000"/>
            <a:ext cx="1600200" cy="777240"/>
          </a:xfrm>
          <a:prstGeom prst="rect">
            <a:avLst/>
          </a:prstGeom>
          <a:solidFill>
            <a:srgbClr val="FFFFFF"/>
          </a:solidFill>
          <a:ln w="10160">
            <a:solidFill>
              <a:srgbClr val="0D9488"/>
            </a:solidFill>
            <a:prstDash val="solid"/>
          </a:ln>
        </p:spPr>
      </p:sp>
      <p:sp>
        <p:nvSpPr>
          <p:cNvPr id="23" name="Shape 21"/>
          <p:cNvSpPr/>
          <p:nvPr/>
        </p:nvSpPr>
        <p:spPr>
          <a:xfrm>
            <a:off x="2148840" y="3429000"/>
            <a:ext cx="54864" cy="777240"/>
          </a:xfrm>
          <a:prstGeom prst="rect">
            <a:avLst/>
          </a:prstGeom>
          <a:solidFill>
            <a:srgbClr val="0D9488"/>
          </a:solidFill>
          <a:ln w="12700">
            <a:solidFill>
              <a:srgbClr val="0D9488"/>
            </a:solidFill>
            <a:prstDash val="solid"/>
          </a:ln>
        </p:spPr>
      </p:sp>
      <p:sp>
        <p:nvSpPr>
          <p:cNvPr id="24" name="Text 22"/>
          <p:cNvSpPr/>
          <p:nvPr/>
        </p:nvSpPr>
        <p:spPr>
          <a:xfrm>
            <a:off x="2240280" y="342900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TFT Ekran + Klavye</a:t>
            </a:r>
            <a:endParaRPr lang="en-US" sz="1000" dirty="0"/>
          </a:p>
        </p:txBody>
      </p:sp>
      <p:sp>
        <p:nvSpPr>
          <p:cNvPr id="25" name="Shape 23"/>
          <p:cNvSpPr/>
          <p:nvPr/>
        </p:nvSpPr>
        <p:spPr>
          <a:xfrm>
            <a:off x="411480" y="4160520"/>
            <a:ext cx="3383280" cy="320040"/>
          </a:xfrm>
          <a:prstGeom prst="rect">
            <a:avLst/>
          </a:prstGeom>
          <a:solidFill>
            <a:srgbClr val="0A1628"/>
          </a:solidFill>
          <a:ln w="12700">
            <a:solidFill>
              <a:srgbClr val="0A1628"/>
            </a:solidFill>
            <a:prstDash val="solid"/>
          </a:ln>
        </p:spPr>
      </p:sp>
      <p:sp>
        <p:nvSpPr>
          <p:cNvPr id="26" name="Text 24"/>
          <p:cNvSpPr/>
          <p:nvPr/>
        </p:nvSpPr>
        <p:spPr>
          <a:xfrm>
            <a:off x="411480" y="4160520"/>
            <a:ext cx="338328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LoRa E22-900T22D</a:t>
            </a:r>
            <a:endParaRPr lang="en-US" sz="1100" dirty="0"/>
          </a:p>
        </p:txBody>
      </p:sp>
      <p:sp>
        <p:nvSpPr>
          <p:cNvPr id="27" name="Shape 25"/>
          <p:cNvSpPr/>
          <p:nvPr/>
        </p:nvSpPr>
        <p:spPr>
          <a:xfrm>
            <a:off x="4114800" y="2377440"/>
            <a:ext cx="914400" cy="320040"/>
          </a:xfrm>
          <a:prstGeom prst="rect">
            <a:avLst/>
          </a:prstGeom>
          <a:solidFill>
            <a:srgbClr val="0E7EC1"/>
          </a:solidFill>
          <a:ln w="12700">
            <a:solidFill>
              <a:srgbClr val="0E7EC1"/>
            </a:solidFill>
            <a:prstDash val="solid"/>
          </a:ln>
        </p:spPr>
      </p:sp>
      <p:sp>
        <p:nvSpPr>
          <p:cNvPr id="28" name="Text 26"/>
          <p:cNvSpPr/>
          <p:nvPr/>
        </p:nvSpPr>
        <p:spPr>
          <a:xfrm>
            <a:off x="4114800" y="2377440"/>
            <a:ext cx="914400" cy="320040"/>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900MHz</a:t>
            </a:r>
            <a:endParaRPr lang="en-US" sz="800" dirty="0"/>
          </a:p>
          <a:p>
            <a:pPr marL="0" indent="0" algn="ctr">
              <a:buNone/>
            </a:pPr>
            <a:r>
              <a:rPr lang="en-US" sz="800" b="1" dirty="0">
                <a:solidFill>
                  <a:srgbClr val="FFFFFF"/>
                </a:solidFill>
                <a:latin typeface="Calibri" pitchFamily="34" charset="0"/>
                <a:ea typeface="Calibri" pitchFamily="34" charset="-122"/>
                <a:cs typeface="Calibri" pitchFamily="34" charset="-120"/>
              </a:rPr>
              <a:t>FHSS·AES</a:t>
            </a:r>
            <a:endParaRPr lang="en-US" sz="800" dirty="0"/>
          </a:p>
        </p:txBody>
      </p:sp>
      <p:sp>
        <p:nvSpPr>
          <p:cNvPr id="29" name="Shape 27"/>
          <p:cNvSpPr/>
          <p:nvPr/>
        </p:nvSpPr>
        <p:spPr>
          <a:xfrm>
            <a:off x="5212080" y="914400"/>
            <a:ext cx="3657600" cy="3657600"/>
          </a:xfrm>
          <a:prstGeom prst="rect">
            <a:avLst/>
          </a:prstGeom>
          <a:solidFill>
            <a:srgbClr val="F0FDF4"/>
          </a:solidFill>
          <a:ln w="12700">
            <a:solidFill>
              <a:srgbClr val="0D9488"/>
            </a:solidFill>
            <a:prstDash val="solid"/>
          </a:ln>
        </p:spPr>
      </p:sp>
      <p:sp>
        <p:nvSpPr>
          <p:cNvPr id="30" name="Shape 28"/>
          <p:cNvSpPr/>
          <p:nvPr/>
        </p:nvSpPr>
        <p:spPr>
          <a:xfrm>
            <a:off x="5212080" y="914400"/>
            <a:ext cx="3657600" cy="365760"/>
          </a:xfrm>
          <a:prstGeom prst="rect">
            <a:avLst/>
          </a:prstGeom>
          <a:solidFill>
            <a:srgbClr val="0D9488"/>
          </a:solidFill>
          <a:ln w="12700">
            <a:solidFill>
              <a:srgbClr val="0D9488"/>
            </a:solidFill>
            <a:prstDash val="solid"/>
          </a:ln>
        </p:spPr>
      </p:sp>
      <p:sp>
        <p:nvSpPr>
          <p:cNvPr id="31" name="Text 29"/>
          <p:cNvSpPr/>
          <p:nvPr/>
        </p:nvSpPr>
        <p:spPr>
          <a:xfrm>
            <a:off x="5212080" y="914400"/>
            <a:ext cx="3657600" cy="36576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SLAVE — Saha Birimi</a:t>
            </a:r>
            <a:endParaRPr lang="en-US" sz="1200" dirty="0"/>
          </a:p>
        </p:txBody>
      </p:sp>
      <p:sp>
        <p:nvSpPr>
          <p:cNvPr id="32" name="Shape 30"/>
          <p:cNvSpPr/>
          <p:nvPr/>
        </p:nvSpPr>
        <p:spPr>
          <a:xfrm>
            <a:off x="5349240" y="1417320"/>
            <a:ext cx="1600200" cy="777240"/>
          </a:xfrm>
          <a:prstGeom prst="rect">
            <a:avLst/>
          </a:prstGeom>
          <a:solidFill>
            <a:srgbClr val="FFFFFF"/>
          </a:solidFill>
          <a:ln w="10160">
            <a:solidFill>
              <a:srgbClr val="0D9488"/>
            </a:solidFill>
            <a:prstDash val="solid"/>
          </a:ln>
        </p:spPr>
      </p:sp>
      <p:sp>
        <p:nvSpPr>
          <p:cNvPr id="33" name="Shape 31"/>
          <p:cNvSpPr/>
          <p:nvPr/>
        </p:nvSpPr>
        <p:spPr>
          <a:xfrm>
            <a:off x="5349240" y="1417320"/>
            <a:ext cx="54864" cy="777240"/>
          </a:xfrm>
          <a:prstGeom prst="rect">
            <a:avLst/>
          </a:prstGeom>
          <a:solidFill>
            <a:srgbClr val="0D9488"/>
          </a:solidFill>
          <a:ln w="12700">
            <a:solidFill>
              <a:srgbClr val="0D9488"/>
            </a:solidFill>
            <a:prstDash val="solid"/>
          </a:ln>
        </p:spPr>
      </p:sp>
      <p:sp>
        <p:nvSpPr>
          <p:cNvPr id="34" name="Text 32"/>
          <p:cNvSpPr/>
          <p:nvPr/>
        </p:nvSpPr>
        <p:spPr>
          <a:xfrm>
            <a:off x="5440680" y="141732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GPS NEO-M8N · 5Hz</a:t>
            </a:r>
            <a:endParaRPr lang="en-US" sz="1000" dirty="0"/>
          </a:p>
        </p:txBody>
      </p:sp>
      <p:sp>
        <p:nvSpPr>
          <p:cNvPr id="35" name="Shape 33"/>
          <p:cNvSpPr/>
          <p:nvPr/>
        </p:nvSpPr>
        <p:spPr>
          <a:xfrm>
            <a:off x="7086600" y="1417320"/>
            <a:ext cx="1600200" cy="777240"/>
          </a:xfrm>
          <a:prstGeom prst="rect">
            <a:avLst/>
          </a:prstGeom>
          <a:solidFill>
            <a:srgbClr val="FFFFFF"/>
          </a:solidFill>
          <a:ln w="10160">
            <a:solidFill>
              <a:srgbClr val="7C3AED"/>
            </a:solidFill>
            <a:prstDash val="solid"/>
          </a:ln>
        </p:spPr>
      </p:sp>
      <p:sp>
        <p:nvSpPr>
          <p:cNvPr id="36" name="Shape 34"/>
          <p:cNvSpPr/>
          <p:nvPr/>
        </p:nvSpPr>
        <p:spPr>
          <a:xfrm>
            <a:off x="7086600" y="1417320"/>
            <a:ext cx="54864" cy="777240"/>
          </a:xfrm>
          <a:prstGeom prst="rect">
            <a:avLst/>
          </a:prstGeom>
          <a:solidFill>
            <a:srgbClr val="7C3AED"/>
          </a:solidFill>
          <a:ln w="12700">
            <a:solidFill>
              <a:srgbClr val="7C3AED"/>
            </a:solidFill>
            <a:prstDash val="solid"/>
          </a:ln>
        </p:spPr>
      </p:sp>
      <p:sp>
        <p:nvSpPr>
          <p:cNvPr id="37" name="Text 35"/>
          <p:cNvSpPr/>
          <p:nvPr/>
        </p:nvSpPr>
        <p:spPr>
          <a:xfrm>
            <a:off x="7178040" y="141732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FreeRTOS · Core 1</a:t>
            </a:r>
            <a:endParaRPr lang="en-US" sz="1000" dirty="0"/>
          </a:p>
        </p:txBody>
      </p:sp>
      <p:sp>
        <p:nvSpPr>
          <p:cNvPr id="38" name="Shape 36"/>
          <p:cNvSpPr/>
          <p:nvPr/>
        </p:nvSpPr>
        <p:spPr>
          <a:xfrm>
            <a:off x="5349240" y="2423160"/>
            <a:ext cx="1600200" cy="777240"/>
          </a:xfrm>
          <a:prstGeom prst="rect">
            <a:avLst/>
          </a:prstGeom>
          <a:solidFill>
            <a:srgbClr val="FFFFFF"/>
          </a:solidFill>
          <a:ln w="10160">
            <a:solidFill>
              <a:srgbClr val="64748B"/>
            </a:solidFill>
            <a:prstDash val="solid"/>
          </a:ln>
        </p:spPr>
      </p:sp>
      <p:sp>
        <p:nvSpPr>
          <p:cNvPr id="39" name="Shape 37"/>
          <p:cNvSpPr/>
          <p:nvPr/>
        </p:nvSpPr>
        <p:spPr>
          <a:xfrm>
            <a:off x="5349240" y="2423160"/>
            <a:ext cx="54864" cy="777240"/>
          </a:xfrm>
          <a:prstGeom prst="rect">
            <a:avLst/>
          </a:prstGeom>
          <a:solidFill>
            <a:srgbClr val="64748B"/>
          </a:solidFill>
          <a:ln w="12700">
            <a:solidFill>
              <a:srgbClr val="64748B"/>
            </a:solidFill>
            <a:prstDash val="solid"/>
          </a:ln>
        </p:spPr>
      </p:sp>
      <p:sp>
        <p:nvSpPr>
          <p:cNvPr id="40" name="Text 38"/>
          <p:cNvSpPr/>
          <p:nvPr/>
        </p:nvSpPr>
        <p:spPr>
          <a:xfrm>
            <a:off x="5440680" y="242316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ESP32 · UTC Sync</a:t>
            </a:r>
            <a:endParaRPr lang="en-US" sz="1000" dirty="0"/>
          </a:p>
        </p:txBody>
      </p:sp>
      <p:sp>
        <p:nvSpPr>
          <p:cNvPr id="41" name="Shape 39"/>
          <p:cNvSpPr/>
          <p:nvPr/>
        </p:nvSpPr>
        <p:spPr>
          <a:xfrm>
            <a:off x="7086600" y="2423160"/>
            <a:ext cx="1600200" cy="777240"/>
          </a:xfrm>
          <a:prstGeom prst="rect">
            <a:avLst/>
          </a:prstGeom>
          <a:solidFill>
            <a:srgbClr val="FFFFFF"/>
          </a:solidFill>
          <a:ln w="10160">
            <a:solidFill>
              <a:srgbClr val="F59E0B"/>
            </a:solidFill>
            <a:prstDash val="solid"/>
          </a:ln>
        </p:spPr>
      </p:sp>
      <p:sp>
        <p:nvSpPr>
          <p:cNvPr id="42" name="Shape 40"/>
          <p:cNvSpPr/>
          <p:nvPr/>
        </p:nvSpPr>
        <p:spPr>
          <a:xfrm>
            <a:off x="7086600" y="2423160"/>
            <a:ext cx="54864" cy="777240"/>
          </a:xfrm>
          <a:prstGeom prst="rect">
            <a:avLst/>
          </a:prstGeom>
          <a:solidFill>
            <a:srgbClr val="F59E0B"/>
          </a:solidFill>
          <a:ln w="12700">
            <a:solidFill>
              <a:srgbClr val="F59E0B"/>
            </a:solidFill>
            <a:prstDash val="solid"/>
          </a:ln>
        </p:spPr>
      </p:sp>
      <p:sp>
        <p:nvSpPr>
          <p:cNvPr id="43" name="Text 41"/>
          <p:cNvSpPr/>
          <p:nvPr/>
        </p:nvSpPr>
        <p:spPr>
          <a:xfrm>
            <a:off x="7178040" y="242316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AES-256-GCM</a:t>
            </a:r>
            <a:endParaRPr lang="en-US" sz="1000" dirty="0"/>
          </a:p>
        </p:txBody>
      </p:sp>
      <p:sp>
        <p:nvSpPr>
          <p:cNvPr id="44" name="Shape 42"/>
          <p:cNvSpPr/>
          <p:nvPr/>
        </p:nvSpPr>
        <p:spPr>
          <a:xfrm>
            <a:off x="5349240" y="3429000"/>
            <a:ext cx="1600200" cy="777240"/>
          </a:xfrm>
          <a:prstGeom prst="rect">
            <a:avLst/>
          </a:prstGeom>
          <a:solidFill>
            <a:srgbClr val="FFFFFF"/>
          </a:solidFill>
          <a:ln w="10160">
            <a:solidFill>
              <a:srgbClr val="E85D04"/>
            </a:solidFill>
            <a:prstDash val="solid"/>
          </a:ln>
        </p:spPr>
      </p:sp>
      <p:sp>
        <p:nvSpPr>
          <p:cNvPr id="45" name="Shape 43"/>
          <p:cNvSpPr/>
          <p:nvPr/>
        </p:nvSpPr>
        <p:spPr>
          <a:xfrm>
            <a:off x="5349240" y="3429000"/>
            <a:ext cx="54864" cy="777240"/>
          </a:xfrm>
          <a:prstGeom prst="rect">
            <a:avLst/>
          </a:prstGeom>
          <a:solidFill>
            <a:srgbClr val="E85D04"/>
          </a:solidFill>
          <a:ln w="12700">
            <a:solidFill>
              <a:srgbClr val="E85D04"/>
            </a:solidFill>
            <a:prstDash val="solid"/>
          </a:ln>
        </p:spPr>
      </p:sp>
      <p:sp>
        <p:nvSpPr>
          <p:cNvPr id="46" name="Text 44"/>
          <p:cNvSpPr/>
          <p:nvPr/>
        </p:nvSpPr>
        <p:spPr>
          <a:xfrm>
            <a:off x="5440680" y="342900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FHSS · Bağımsız</a:t>
            </a:r>
            <a:endParaRPr lang="en-US" sz="1000" dirty="0"/>
          </a:p>
        </p:txBody>
      </p:sp>
      <p:sp>
        <p:nvSpPr>
          <p:cNvPr id="47" name="Shape 45"/>
          <p:cNvSpPr/>
          <p:nvPr/>
        </p:nvSpPr>
        <p:spPr>
          <a:xfrm>
            <a:off x="7086600" y="3429000"/>
            <a:ext cx="1600200" cy="777240"/>
          </a:xfrm>
          <a:prstGeom prst="rect">
            <a:avLst/>
          </a:prstGeom>
          <a:solidFill>
            <a:srgbClr val="FFFFFF"/>
          </a:solidFill>
          <a:ln w="10160">
            <a:solidFill>
              <a:srgbClr val="10B981"/>
            </a:solidFill>
            <a:prstDash val="solid"/>
          </a:ln>
        </p:spPr>
      </p:sp>
      <p:sp>
        <p:nvSpPr>
          <p:cNvPr id="48" name="Shape 46"/>
          <p:cNvSpPr/>
          <p:nvPr/>
        </p:nvSpPr>
        <p:spPr>
          <a:xfrm>
            <a:off x="7086600" y="3429000"/>
            <a:ext cx="54864" cy="777240"/>
          </a:xfrm>
          <a:prstGeom prst="rect">
            <a:avLst/>
          </a:prstGeom>
          <a:solidFill>
            <a:srgbClr val="10B981"/>
          </a:solidFill>
          <a:ln w="12700">
            <a:solidFill>
              <a:srgbClr val="10B981"/>
            </a:solidFill>
            <a:prstDash val="solid"/>
          </a:ln>
        </p:spPr>
      </p:sp>
      <p:sp>
        <p:nvSpPr>
          <p:cNvPr id="49" name="Text 47"/>
          <p:cNvSpPr/>
          <p:nvPr/>
        </p:nvSpPr>
        <p:spPr>
          <a:xfrm>
            <a:off x="7178040" y="3429000"/>
            <a:ext cx="1508760" cy="777240"/>
          </a:xfrm>
          <a:prstGeom prst="rect">
            <a:avLst/>
          </a:prstGeom>
          <a:noFill/>
          <a:ln/>
        </p:spPr>
        <p:txBody>
          <a:bodyPr wrap="square" lIns="0" tIns="0" rIns="0" bIns="0" rtlCol="0" anchor="ctr"/>
          <a:lstStyle/>
          <a:p>
            <a:pPr marL="0" indent="0">
              <a:buNone/>
            </a:pPr>
            <a:r>
              <a:rPr lang="en-US" sz="1000" b="1" dirty="0">
                <a:solidFill>
                  <a:srgbClr val="1E293B"/>
                </a:solidFill>
                <a:latin typeface="Calibri" pitchFamily="34" charset="0"/>
                <a:ea typeface="Calibri" pitchFamily="34" charset="-122"/>
                <a:cs typeface="Calibri" pitchFamily="34" charset="-120"/>
              </a:rPr>
              <a:t>LED × 3 + Buzzer</a:t>
            </a:r>
            <a:endParaRPr lang="en-US" sz="1000" dirty="0"/>
          </a:p>
        </p:txBody>
      </p:sp>
      <p:sp>
        <p:nvSpPr>
          <p:cNvPr id="50" name="Shape 48"/>
          <p:cNvSpPr/>
          <p:nvPr/>
        </p:nvSpPr>
        <p:spPr>
          <a:xfrm>
            <a:off x="5349240" y="4160520"/>
            <a:ext cx="3383280" cy="320040"/>
          </a:xfrm>
          <a:prstGeom prst="rect">
            <a:avLst/>
          </a:prstGeom>
          <a:solidFill>
            <a:srgbClr val="0A1628"/>
          </a:solidFill>
          <a:ln w="12700">
            <a:solidFill>
              <a:srgbClr val="0A1628"/>
            </a:solidFill>
            <a:prstDash val="solid"/>
          </a:ln>
        </p:spPr>
      </p:sp>
      <p:sp>
        <p:nvSpPr>
          <p:cNvPr id="51" name="Text 49"/>
          <p:cNvSpPr/>
          <p:nvPr/>
        </p:nvSpPr>
        <p:spPr>
          <a:xfrm>
            <a:off x="5349240" y="4160520"/>
            <a:ext cx="338328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LoRa E22-900T22D</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A1628"/>
          </a:solidFill>
          <a:ln w="12700">
            <a:solidFill>
              <a:srgbClr val="0A1628"/>
            </a:solidFill>
            <a:prstDash val="solid"/>
          </a:ln>
        </p:spPr>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GPS SENKRONIZASYON ALTYAPISI</a:t>
            </a:r>
            <a:endParaRPr lang="en-US" sz="2200" dirty="0"/>
          </a:p>
        </p:txBody>
      </p:sp>
      <p:sp>
        <p:nvSpPr>
          <p:cNvPr id="4" name="Shape 2"/>
          <p:cNvSpPr/>
          <p:nvPr/>
        </p:nvSpPr>
        <p:spPr>
          <a:xfrm>
            <a:off x="365760" y="960120"/>
            <a:ext cx="5029200" cy="777240"/>
          </a:xfrm>
          <a:prstGeom prst="rect">
            <a:avLst/>
          </a:prstGeom>
          <a:solidFill>
            <a:srgbClr val="F8FAFC"/>
          </a:solidFill>
          <a:ln w="6350">
            <a:solidFill>
              <a:srgbClr val="E2E8F0"/>
            </a:solidFill>
            <a:prstDash val="solid"/>
          </a:ln>
        </p:spPr>
      </p:sp>
      <p:sp>
        <p:nvSpPr>
          <p:cNvPr id="5" name="Shape 3"/>
          <p:cNvSpPr/>
          <p:nvPr/>
        </p:nvSpPr>
        <p:spPr>
          <a:xfrm>
            <a:off x="365760" y="960120"/>
            <a:ext cx="502920" cy="777240"/>
          </a:xfrm>
          <a:prstGeom prst="rect">
            <a:avLst/>
          </a:prstGeom>
          <a:solidFill>
            <a:srgbClr val="0D9488"/>
          </a:solidFill>
          <a:ln w="12700">
            <a:solidFill>
              <a:srgbClr val="0D9488"/>
            </a:solidFill>
            <a:prstDash val="solid"/>
          </a:ln>
        </p:spPr>
      </p:sp>
      <p:sp>
        <p:nvSpPr>
          <p:cNvPr id="6" name="Text 4"/>
          <p:cNvSpPr/>
          <p:nvPr/>
        </p:nvSpPr>
        <p:spPr>
          <a:xfrm>
            <a:off x="365760" y="960120"/>
            <a:ext cx="502920" cy="77724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960120" y="960120"/>
            <a:ext cx="4297680" cy="347472"/>
          </a:xfrm>
          <a:prstGeom prst="rect">
            <a:avLst/>
          </a:prstGeom>
          <a:noFill/>
          <a:ln/>
        </p:spPr>
        <p:txBody>
          <a:bodyPr wrap="square" lIns="0" tIns="0" rIns="0" bIns="0" rtlCol="0" anchor="b"/>
          <a:lstStyle/>
          <a:p>
            <a:pPr marL="0" indent="0">
              <a:buNone/>
            </a:pPr>
            <a:r>
              <a:rPr lang="en-US" sz="1300" b="1" dirty="0">
                <a:solidFill>
                  <a:srgbClr val="1E293B"/>
                </a:solidFill>
                <a:latin typeface="Calibri" pitchFamily="34" charset="0"/>
                <a:ea typeface="Calibri" pitchFamily="34" charset="-122"/>
                <a:cs typeface="Calibri" pitchFamily="34" charset="-120"/>
              </a:rPr>
              <a:t>GPS Fix Al</a:t>
            </a:r>
            <a:endParaRPr lang="en-US" sz="1300" dirty="0"/>
          </a:p>
        </p:txBody>
      </p:sp>
      <p:sp>
        <p:nvSpPr>
          <p:cNvPr id="8" name="Text 6"/>
          <p:cNvSpPr/>
          <p:nvPr/>
        </p:nvSpPr>
        <p:spPr>
          <a:xfrm>
            <a:off x="960120" y="1307592"/>
            <a:ext cx="4297680" cy="347472"/>
          </a:xfrm>
          <a:prstGeom prst="rect">
            <a:avLst/>
          </a:prstGeom>
          <a:noFill/>
          <a:ln/>
        </p:spPr>
        <p:txBody>
          <a:bodyPr wrap="square" lIns="0" tIns="0" rIns="0" bIns="0" rtlCol="0" anchor="t"/>
          <a:lstStyle/>
          <a:p>
            <a:pPr marL="0" indent="0">
              <a:buNone/>
            </a:pPr>
            <a:r>
              <a:rPr lang="en-US" sz="1100" dirty="0">
                <a:solidFill>
                  <a:srgbClr val="64748B"/>
                </a:solidFill>
                <a:latin typeface="Calibri" pitchFamily="34" charset="0"/>
                <a:ea typeface="Calibri" pitchFamily="34" charset="-122"/>
                <a:cs typeface="Calibri" pitchFamily="34" charset="-120"/>
              </a:rPr>
              <a:t>NEO-M8N · Min. 6 uydu · 5Hz güncelleme</a:t>
            </a:r>
            <a:endParaRPr lang="en-US" sz="1100" dirty="0"/>
          </a:p>
        </p:txBody>
      </p:sp>
      <p:sp>
        <p:nvSpPr>
          <p:cNvPr id="9" name="Shape 7"/>
          <p:cNvSpPr/>
          <p:nvPr/>
        </p:nvSpPr>
        <p:spPr>
          <a:xfrm>
            <a:off x="365760" y="1920240"/>
            <a:ext cx="5029200" cy="777240"/>
          </a:xfrm>
          <a:prstGeom prst="rect">
            <a:avLst/>
          </a:prstGeom>
          <a:solidFill>
            <a:srgbClr val="F8FAFC"/>
          </a:solidFill>
          <a:ln w="6350">
            <a:solidFill>
              <a:srgbClr val="E2E8F0"/>
            </a:solidFill>
            <a:prstDash val="solid"/>
          </a:ln>
        </p:spPr>
      </p:sp>
      <p:sp>
        <p:nvSpPr>
          <p:cNvPr id="10" name="Shape 8"/>
          <p:cNvSpPr/>
          <p:nvPr/>
        </p:nvSpPr>
        <p:spPr>
          <a:xfrm>
            <a:off x="365760" y="1920240"/>
            <a:ext cx="502920" cy="777240"/>
          </a:xfrm>
          <a:prstGeom prst="rect">
            <a:avLst/>
          </a:prstGeom>
          <a:solidFill>
            <a:srgbClr val="0E7EC1"/>
          </a:solidFill>
          <a:ln w="12700">
            <a:solidFill>
              <a:srgbClr val="0E7EC1"/>
            </a:solidFill>
            <a:prstDash val="solid"/>
          </a:ln>
        </p:spPr>
      </p:sp>
      <p:sp>
        <p:nvSpPr>
          <p:cNvPr id="11" name="Text 9"/>
          <p:cNvSpPr/>
          <p:nvPr/>
        </p:nvSpPr>
        <p:spPr>
          <a:xfrm>
            <a:off x="365760" y="1920240"/>
            <a:ext cx="502920" cy="77724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2" name="Text 10"/>
          <p:cNvSpPr/>
          <p:nvPr/>
        </p:nvSpPr>
        <p:spPr>
          <a:xfrm>
            <a:off x="960120" y="1920240"/>
            <a:ext cx="4297680" cy="347472"/>
          </a:xfrm>
          <a:prstGeom prst="rect">
            <a:avLst/>
          </a:prstGeom>
          <a:noFill/>
          <a:ln/>
        </p:spPr>
        <p:txBody>
          <a:bodyPr wrap="square" lIns="0" tIns="0" rIns="0" bIns="0" rtlCol="0" anchor="b"/>
          <a:lstStyle/>
          <a:p>
            <a:pPr marL="0" indent="0">
              <a:buNone/>
            </a:pPr>
            <a:r>
              <a:rPr lang="en-US" sz="1300" b="1" dirty="0">
                <a:solidFill>
                  <a:srgbClr val="1E293B"/>
                </a:solidFill>
                <a:latin typeface="Calibri" pitchFamily="34" charset="0"/>
                <a:ea typeface="Calibri" pitchFamily="34" charset="-122"/>
                <a:cs typeface="Calibri" pitchFamily="34" charset="-120"/>
              </a:rPr>
              <a:t>UTC Zaman Damgası</a:t>
            </a:r>
            <a:endParaRPr lang="en-US" sz="1300" dirty="0"/>
          </a:p>
        </p:txBody>
      </p:sp>
      <p:sp>
        <p:nvSpPr>
          <p:cNvPr id="13" name="Text 11"/>
          <p:cNvSpPr/>
          <p:nvPr/>
        </p:nvSpPr>
        <p:spPr>
          <a:xfrm>
            <a:off x="960120" y="2267712"/>
            <a:ext cx="4297680" cy="347472"/>
          </a:xfrm>
          <a:prstGeom prst="rect">
            <a:avLst/>
          </a:prstGeom>
          <a:noFill/>
          <a:ln/>
        </p:spPr>
        <p:txBody>
          <a:bodyPr wrap="square" lIns="0" tIns="0" rIns="0" bIns="0" rtlCol="0" anchor="t"/>
          <a:lstStyle/>
          <a:p>
            <a:pPr marL="0" indent="0">
              <a:buNone/>
            </a:pPr>
            <a:r>
              <a:rPr lang="en-US" sz="1100" dirty="0">
                <a:solidFill>
                  <a:srgbClr val="64748B"/>
                </a:solidFill>
                <a:latin typeface="Calibri" pitchFamily="34" charset="0"/>
                <a:ea typeface="Calibri" pitchFamily="34" charset="-122"/>
                <a:cs typeface="Calibri" pitchFamily="34" charset="-120"/>
              </a:rPr>
              <a:t>NMEA + micros() · FreeRTOS Core 1'de kesintisiz</a:t>
            </a:r>
            <a:endParaRPr lang="en-US" sz="1100" dirty="0"/>
          </a:p>
        </p:txBody>
      </p:sp>
      <p:sp>
        <p:nvSpPr>
          <p:cNvPr id="14" name="Shape 12"/>
          <p:cNvSpPr/>
          <p:nvPr/>
        </p:nvSpPr>
        <p:spPr>
          <a:xfrm>
            <a:off x="365760" y="2880360"/>
            <a:ext cx="5029200" cy="777240"/>
          </a:xfrm>
          <a:prstGeom prst="rect">
            <a:avLst/>
          </a:prstGeom>
          <a:solidFill>
            <a:srgbClr val="F8FAFC"/>
          </a:solidFill>
          <a:ln w="6350">
            <a:solidFill>
              <a:srgbClr val="E2E8F0"/>
            </a:solidFill>
            <a:prstDash val="solid"/>
          </a:ln>
        </p:spPr>
      </p:sp>
      <p:sp>
        <p:nvSpPr>
          <p:cNvPr id="15" name="Shape 13"/>
          <p:cNvSpPr/>
          <p:nvPr/>
        </p:nvSpPr>
        <p:spPr>
          <a:xfrm>
            <a:off x="365760" y="2880360"/>
            <a:ext cx="502920" cy="777240"/>
          </a:xfrm>
          <a:prstGeom prst="rect">
            <a:avLst/>
          </a:prstGeom>
          <a:solidFill>
            <a:srgbClr val="7C3AED"/>
          </a:solidFill>
          <a:ln w="12700">
            <a:solidFill>
              <a:srgbClr val="7C3AED"/>
            </a:solidFill>
            <a:prstDash val="solid"/>
          </a:ln>
        </p:spPr>
      </p:sp>
      <p:sp>
        <p:nvSpPr>
          <p:cNvPr id="16" name="Text 14"/>
          <p:cNvSpPr/>
          <p:nvPr/>
        </p:nvSpPr>
        <p:spPr>
          <a:xfrm>
            <a:off x="365760" y="2880360"/>
            <a:ext cx="502920" cy="77724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17" name="Text 15"/>
          <p:cNvSpPr/>
          <p:nvPr/>
        </p:nvSpPr>
        <p:spPr>
          <a:xfrm>
            <a:off x="960120" y="2880360"/>
            <a:ext cx="4297680" cy="347472"/>
          </a:xfrm>
          <a:prstGeom prst="rect">
            <a:avLst/>
          </a:prstGeom>
          <a:noFill/>
          <a:ln/>
        </p:spPr>
        <p:txBody>
          <a:bodyPr wrap="square" lIns="0" tIns="0" rIns="0" bIns="0" rtlCol="0" anchor="b"/>
          <a:lstStyle/>
          <a:p>
            <a:pPr marL="0" indent="0">
              <a:buNone/>
            </a:pPr>
            <a:r>
              <a:rPr lang="en-US" sz="1300" b="1" dirty="0">
                <a:solidFill>
                  <a:srgbClr val="1E293B"/>
                </a:solidFill>
                <a:latin typeface="Calibri" pitchFamily="34" charset="0"/>
                <a:ea typeface="Calibri" pitchFamily="34" charset="-122"/>
                <a:cs typeface="Calibri" pitchFamily="34" charset="-120"/>
              </a:rPr>
              <a:t>Kanal Hesapla</a:t>
            </a:r>
            <a:endParaRPr lang="en-US" sz="1300" dirty="0"/>
          </a:p>
        </p:txBody>
      </p:sp>
      <p:sp>
        <p:nvSpPr>
          <p:cNvPr id="18" name="Text 16"/>
          <p:cNvSpPr/>
          <p:nvPr/>
        </p:nvSpPr>
        <p:spPr>
          <a:xfrm>
            <a:off x="960120" y="3227832"/>
            <a:ext cx="4297680" cy="347472"/>
          </a:xfrm>
          <a:prstGeom prst="rect">
            <a:avLst/>
          </a:prstGeom>
          <a:noFill/>
          <a:ln/>
        </p:spPr>
        <p:txBody>
          <a:bodyPr wrap="square" lIns="0" tIns="0" rIns="0" bIns="0" rtlCol="0" anchor="t"/>
          <a:lstStyle/>
          <a:p>
            <a:pPr marL="0" indent="0">
              <a:buNone/>
            </a:pPr>
            <a:r>
              <a:rPr lang="en-US" sz="1100" dirty="0">
                <a:solidFill>
                  <a:srgbClr val="64748B"/>
                </a:solidFill>
                <a:latin typeface="Calibri" pitchFamily="34" charset="0"/>
                <a:ea typeface="Calibri" pitchFamily="34" charset="-122"/>
                <a:cs typeface="Calibri" pitchFamily="34" charset="-120"/>
              </a:rPr>
              <a:t>KANALLAR[ (UTC/3 XOR SECRET_SEED) % 25 ]</a:t>
            </a:r>
            <a:endParaRPr lang="en-US" sz="1100" dirty="0"/>
          </a:p>
        </p:txBody>
      </p:sp>
      <p:sp>
        <p:nvSpPr>
          <p:cNvPr id="19" name="Shape 17"/>
          <p:cNvSpPr/>
          <p:nvPr/>
        </p:nvSpPr>
        <p:spPr>
          <a:xfrm>
            <a:off x="365760" y="3840480"/>
            <a:ext cx="5029200" cy="777240"/>
          </a:xfrm>
          <a:prstGeom prst="rect">
            <a:avLst/>
          </a:prstGeom>
          <a:solidFill>
            <a:srgbClr val="F8FAFC"/>
          </a:solidFill>
          <a:ln w="6350">
            <a:solidFill>
              <a:srgbClr val="E2E8F0"/>
            </a:solidFill>
            <a:prstDash val="solid"/>
          </a:ln>
        </p:spPr>
      </p:sp>
      <p:sp>
        <p:nvSpPr>
          <p:cNvPr id="20" name="Shape 18"/>
          <p:cNvSpPr/>
          <p:nvPr/>
        </p:nvSpPr>
        <p:spPr>
          <a:xfrm>
            <a:off x="365760" y="3840480"/>
            <a:ext cx="502920" cy="777240"/>
          </a:xfrm>
          <a:prstGeom prst="rect">
            <a:avLst/>
          </a:prstGeom>
          <a:solidFill>
            <a:srgbClr val="10B981"/>
          </a:solidFill>
          <a:ln w="12700">
            <a:solidFill>
              <a:srgbClr val="10B981"/>
            </a:solidFill>
            <a:prstDash val="solid"/>
          </a:ln>
        </p:spPr>
      </p:sp>
      <p:sp>
        <p:nvSpPr>
          <p:cNvPr id="21" name="Text 19"/>
          <p:cNvSpPr/>
          <p:nvPr/>
        </p:nvSpPr>
        <p:spPr>
          <a:xfrm>
            <a:off x="365760" y="3840480"/>
            <a:ext cx="502920" cy="77724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2" name="Text 20"/>
          <p:cNvSpPr/>
          <p:nvPr/>
        </p:nvSpPr>
        <p:spPr>
          <a:xfrm>
            <a:off x="960120" y="3840480"/>
            <a:ext cx="4297680" cy="347472"/>
          </a:xfrm>
          <a:prstGeom prst="rect">
            <a:avLst/>
          </a:prstGeom>
          <a:noFill/>
          <a:ln/>
        </p:spPr>
        <p:txBody>
          <a:bodyPr wrap="square" lIns="0" tIns="0" rIns="0" bIns="0" rtlCol="0" anchor="b"/>
          <a:lstStyle/>
          <a:p>
            <a:pPr marL="0" indent="0">
              <a:buNone/>
            </a:pPr>
            <a:r>
              <a:rPr lang="en-US" sz="1300" b="1" dirty="0">
                <a:solidFill>
                  <a:srgbClr val="1E293B"/>
                </a:solidFill>
                <a:latin typeface="Calibri" pitchFamily="34" charset="0"/>
                <a:ea typeface="Calibri" pitchFamily="34" charset="-122"/>
                <a:cs typeface="Calibri" pitchFamily="34" charset="-120"/>
              </a:rPr>
              <a:t>Kanala Gir</a:t>
            </a:r>
            <a:endParaRPr lang="en-US" sz="1300" dirty="0"/>
          </a:p>
        </p:txBody>
      </p:sp>
      <p:sp>
        <p:nvSpPr>
          <p:cNvPr id="23" name="Text 21"/>
          <p:cNvSpPr/>
          <p:nvPr/>
        </p:nvSpPr>
        <p:spPr>
          <a:xfrm>
            <a:off x="960120" y="4187952"/>
            <a:ext cx="4297680" cy="347472"/>
          </a:xfrm>
          <a:prstGeom prst="rect">
            <a:avLst/>
          </a:prstGeom>
          <a:noFill/>
          <a:ln/>
        </p:spPr>
        <p:txBody>
          <a:bodyPr wrap="square" lIns="0" tIns="0" rIns="0" bIns="0" rtlCol="0" anchor="t"/>
          <a:lstStyle/>
          <a:p>
            <a:pPr marL="0" indent="0">
              <a:buNone/>
            </a:pPr>
            <a:r>
              <a:rPr lang="en-US" sz="1100" dirty="0">
                <a:solidFill>
                  <a:srgbClr val="64748B"/>
                </a:solidFill>
                <a:latin typeface="Calibri" pitchFamily="34" charset="0"/>
                <a:ea typeface="Calibri" pitchFamily="34" charset="-122"/>
                <a:cs typeface="Calibri" pitchFamily="34" charset="-120"/>
              </a:rPr>
              <a:t>El sıkışma yok · Bağımsız · Anlık</a:t>
            </a:r>
            <a:endParaRPr lang="en-US" sz="1100" dirty="0"/>
          </a:p>
        </p:txBody>
      </p:sp>
      <p:sp>
        <p:nvSpPr>
          <p:cNvPr id="24" name="Shape 22"/>
          <p:cNvSpPr/>
          <p:nvPr/>
        </p:nvSpPr>
        <p:spPr>
          <a:xfrm>
            <a:off x="5577840" y="960120"/>
            <a:ext cx="3200400" cy="1371600"/>
          </a:xfrm>
          <a:prstGeom prst="rect">
            <a:avLst/>
          </a:prstGeom>
          <a:solidFill>
            <a:srgbClr val="0A1628"/>
          </a:solidFill>
          <a:ln w="12700">
            <a:solidFill>
              <a:srgbClr val="0E7EC1"/>
            </a:solidFill>
            <a:prstDash val="solid"/>
          </a:ln>
        </p:spPr>
      </p:sp>
      <p:sp>
        <p:nvSpPr>
          <p:cNvPr id="25" name="Text 23"/>
          <p:cNvSpPr/>
          <p:nvPr/>
        </p:nvSpPr>
        <p:spPr>
          <a:xfrm>
            <a:off x="5577840" y="960120"/>
            <a:ext cx="3200400" cy="365760"/>
          </a:xfrm>
          <a:prstGeom prst="rect">
            <a:avLst/>
          </a:prstGeom>
          <a:noFill/>
          <a:ln/>
        </p:spPr>
        <p:txBody>
          <a:bodyPr wrap="square" lIns="0" tIns="0" rIns="0" bIns="0" rtlCol="0" anchor="ctr"/>
          <a:lstStyle/>
          <a:p>
            <a:pPr marL="0" indent="0" algn="ctr">
              <a:buNone/>
            </a:pPr>
            <a:r>
              <a:rPr lang="en-US" sz="1000" b="1" dirty="0">
                <a:solidFill>
                  <a:srgbClr val="0E7EC1"/>
                </a:solidFill>
                <a:latin typeface="Calibri" pitchFamily="34" charset="0"/>
                <a:ea typeface="Calibri" pitchFamily="34" charset="-122"/>
                <a:cs typeface="Calibri" pitchFamily="34" charset="-120"/>
              </a:rPr>
              <a:t>KANAL FORMÜLÜ</a:t>
            </a:r>
            <a:endParaRPr lang="en-US" sz="1000" dirty="0"/>
          </a:p>
        </p:txBody>
      </p:sp>
      <p:sp>
        <p:nvSpPr>
          <p:cNvPr id="26" name="Text 24"/>
          <p:cNvSpPr/>
          <p:nvPr/>
        </p:nvSpPr>
        <p:spPr>
          <a:xfrm>
            <a:off x="5577840" y="1325880"/>
            <a:ext cx="3200400" cy="960120"/>
          </a:xfrm>
          <a:prstGeom prst="rect">
            <a:avLst/>
          </a:prstGeom>
          <a:noFill/>
          <a:ln/>
        </p:spPr>
        <p:txBody>
          <a:bodyPr wrap="square" lIns="0" tIns="0" rIns="0" bIns="0" rtlCol="0" anchor="ctr"/>
          <a:lstStyle/>
          <a:p>
            <a:pPr marL="0" indent="0" algn="ctr">
              <a:buNone/>
            </a:pPr>
            <a:r>
              <a:rPr lang="en-US" sz="1200" b="1" dirty="0">
                <a:solidFill>
                  <a:srgbClr val="FFFFFF"/>
                </a:solidFill>
                <a:latin typeface="Consolas" pitchFamily="34" charset="0"/>
                <a:ea typeface="Consolas" pitchFamily="34" charset="-122"/>
                <a:cs typeface="Consolas" pitchFamily="34" charset="-120"/>
              </a:rPr>
              <a:t>kanal =</a:t>
            </a:r>
            <a:endParaRPr lang="en-US" sz="1200" dirty="0"/>
          </a:p>
          <a:p>
            <a:pPr marL="0" indent="0" algn="ctr">
              <a:buNone/>
            </a:pPr>
            <a:r>
              <a:rPr lang="en-US" sz="1200" b="1" dirty="0">
                <a:solidFill>
                  <a:srgbClr val="FFFFFF"/>
                </a:solidFill>
                <a:latin typeface="Consolas" pitchFamily="34" charset="0"/>
                <a:ea typeface="Consolas" pitchFamily="34" charset="-122"/>
                <a:cs typeface="Consolas" pitchFamily="34" charset="-120"/>
              </a:rPr>
              <a:t>KANALLAR[</a:t>
            </a:r>
            <a:endParaRPr lang="en-US" sz="1200" dirty="0"/>
          </a:p>
          <a:p>
            <a:pPr marL="0" indent="0" algn="ctr">
              <a:buNone/>
            </a:pPr>
            <a:r>
              <a:rPr lang="en-US" sz="1200" b="1" dirty="0">
                <a:solidFill>
                  <a:srgbClr val="FFFFFF"/>
                </a:solidFill>
                <a:latin typeface="Consolas" pitchFamily="34" charset="0"/>
                <a:ea typeface="Consolas" pitchFamily="34" charset="-122"/>
                <a:cs typeface="Consolas" pitchFamily="34" charset="-120"/>
              </a:rPr>
              <a:t>(UTC/3 XOR SEED)</a:t>
            </a:r>
            <a:endParaRPr lang="en-US" sz="1200" dirty="0"/>
          </a:p>
          <a:p>
            <a:pPr marL="0" indent="0" algn="ctr">
              <a:buNone/>
            </a:pPr>
            <a:r>
              <a:rPr lang="en-US" sz="1200" b="1" dirty="0">
                <a:solidFill>
                  <a:srgbClr val="FFFFFF"/>
                </a:solidFill>
                <a:latin typeface="Consolas" pitchFamily="34" charset="0"/>
                <a:ea typeface="Consolas" pitchFamily="34" charset="-122"/>
                <a:cs typeface="Consolas" pitchFamily="34" charset="-120"/>
              </a:rPr>
              <a:t>% 25 ]</a:t>
            </a:r>
            <a:endParaRPr lang="en-US" sz="1200" dirty="0"/>
          </a:p>
        </p:txBody>
      </p:sp>
      <p:sp>
        <p:nvSpPr>
          <p:cNvPr id="27" name="Shape 25"/>
          <p:cNvSpPr/>
          <p:nvPr/>
        </p:nvSpPr>
        <p:spPr>
          <a:xfrm>
            <a:off x="5577840" y="2468880"/>
            <a:ext cx="3200400" cy="530352"/>
          </a:xfrm>
          <a:prstGeom prst="rect">
            <a:avLst/>
          </a:prstGeom>
          <a:solidFill>
            <a:srgbClr val="F0FDF4"/>
          </a:solidFill>
          <a:ln w="5080">
            <a:solidFill>
              <a:srgbClr val="10B981"/>
            </a:solidFill>
            <a:prstDash val="solid"/>
          </a:ln>
        </p:spPr>
      </p:sp>
      <p:sp>
        <p:nvSpPr>
          <p:cNvPr id="28" name="Text 26"/>
          <p:cNvSpPr/>
          <p:nvPr/>
        </p:nvSpPr>
        <p:spPr>
          <a:xfrm>
            <a:off x="5577840" y="2468880"/>
            <a:ext cx="365760" cy="530352"/>
          </a:xfrm>
          <a:prstGeom prst="rect">
            <a:avLst/>
          </a:prstGeom>
          <a:noFill/>
          <a:ln/>
        </p:spPr>
        <p:txBody>
          <a:bodyPr wrap="square" lIns="0" tIns="0" rIns="0" bIns="0" rtlCol="0" anchor="ctr"/>
          <a:lstStyle/>
          <a:p>
            <a:pPr marL="0" indent="0" algn="ctr">
              <a:buNone/>
            </a:pPr>
            <a:r>
              <a:rPr lang="en-US" sz="1400" dirty="0">
                <a:solidFill>
                  <a:srgbClr val="10B981"/>
                </a:solidFill>
                <a:latin typeface="Calibri" pitchFamily="34" charset="0"/>
                <a:ea typeface="Calibri" pitchFamily="34" charset="-122"/>
                <a:cs typeface="Calibri" pitchFamily="34" charset="-120"/>
              </a:rPr>
              <a:t>✓</a:t>
            </a:r>
            <a:endParaRPr lang="en-US" sz="1400" dirty="0"/>
          </a:p>
        </p:txBody>
      </p:sp>
      <p:sp>
        <p:nvSpPr>
          <p:cNvPr id="29" name="Text 27"/>
          <p:cNvSpPr/>
          <p:nvPr/>
        </p:nvSpPr>
        <p:spPr>
          <a:xfrm>
            <a:off x="5943600" y="2468880"/>
            <a:ext cx="2743200" cy="256032"/>
          </a:xfrm>
          <a:prstGeom prst="rect">
            <a:avLst/>
          </a:prstGeom>
          <a:noFill/>
          <a:ln/>
        </p:spPr>
        <p:txBody>
          <a:bodyPr wrap="square" lIns="0" tIns="0" rIns="0" bIns="0" rtlCol="0" anchor="b"/>
          <a:lstStyle/>
          <a:p>
            <a:pPr marL="0" indent="0">
              <a:buNone/>
            </a:pPr>
            <a:r>
              <a:rPr lang="en-US" sz="1100" b="1" dirty="0">
                <a:solidFill>
                  <a:srgbClr val="1E293B"/>
                </a:solidFill>
                <a:latin typeface="Calibri" pitchFamily="34" charset="0"/>
                <a:ea typeface="Calibri" pitchFamily="34" charset="-122"/>
                <a:cs typeface="Calibri" pitchFamily="34" charset="-120"/>
              </a:rPr>
              <a:t>Bağımsız hesaplama</a:t>
            </a:r>
            <a:endParaRPr lang="en-US" sz="1100" dirty="0"/>
          </a:p>
        </p:txBody>
      </p:sp>
      <p:sp>
        <p:nvSpPr>
          <p:cNvPr id="30" name="Text 28"/>
          <p:cNvSpPr/>
          <p:nvPr/>
        </p:nvSpPr>
        <p:spPr>
          <a:xfrm>
            <a:off x="5943600" y="2724912"/>
            <a:ext cx="2743200" cy="228600"/>
          </a:xfrm>
          <a:prstGeom prst="rect">
            <a:avLst/>
          </a:prstGeom>
          <a:noFill/>
          <a:ln/>
        </p:spPr>
        <p:txBody>
          <a:bodyPr wrap="square" lIns="0" tIns="0" rIns="0" bIns="0" rtlCol="0" anchor="t"/>
          <a:lstStyle/>
          <a:p>
            <a:pPr marL="0" indent="0">
              <a:buNone/>
            </a:pPr>
            <a:r>
              <a:rPr lang="en-US" sz="900" dirty="0">
                <a:solidFill>
                  <a:srgbClr val="64748B"/>
                </a:solidFill>
                <a:latin typeface="Calibri" pitchFamily="34" charset="0"/>
                <a:ea typeface="Calibri" pitchFamily="34" charset="-122"/>
                <a:cs typeface="Calibri" pitchFamily="34" charset="-120"/>
              </a:rPr>
              <a:t>Her cihaz kendi başına karar verir</a:t>
            </a:r>
            <a:endParaRPr lang="en-US" sz="900" dirty="0"/>
          </a:p>
        </p:txBody>
      </p:sp>
      <p:sp>
        <p:nvSpPr>
          <p:cNvPr id="31" name="Shape 29"/>
          <p:cNvSpPr/>
          <p:nvPr/>
        </p:nvSpPr>
        <p:spPr>
          <a:xfrm>
            <a:off x="5577840" y="3090672"/>
            <a:ext cx="3200400" cy="530352"/>
          </a:xfrm>
          <a:prstGeom prst="rect">
            <a:avLst/>
          </a:prstGeom>
          <a:solidFill>
            <a:srgbClr val="F0FDF4"/>
          </a:solidFill>
          <a:ln w="5080">
            <a:solidFill>
              <a:srgbClr val="10B981"/>
            </a:solidFill>
            <a:prstDash val="solid"/>
          </a:ln>
        </p:spPr>
      </p:sp>
      <p:sp>
        <p:nvSpPr>
          <p:cNvPr id="32" name="Text 30"/>
          <p:cNvSpPr/>
          <p:nvPr/>
        </p:nvSpPr>
        <p:spPr>
          <a:xfrm>
            <a:off x="5577840" y="3090672"/>
            <a:ext cx="365760" cy="530352"/>
          </a:xfrm>
          <a:prstGeom prst="rect">
            <a:avLst/>
          </a:prstGeom>
          <a:noFill/>
          <a:ln/>
        </p:spPr>
        <p:txBody>
          <a:bodyPr wrap="square" lIns="0" tIns="0" rIns="0" bIns="0" rtlCol="0" anchor="ctr"/>
          <a:lstStyle/>
          <a:p>
            <a:pPr marL="0" indent="0" algn="ctr">
              <a:buNone/>
            </a:pPr>
            <a:r>
              <a:rPr lang="en-US" sz="1400" dirty="0">
                <a:solidFill>
                  <a:srgbClr val="10B981"/>
                </a:solidFill>
                <a:latin typeface="Calibri" pitchFamily="34" charset="0"/>
                <a:ea typeface="Calibri" pitchFamily="34" charset="-122"/>
                <a:cs typeface="Calibri" pitchFamily="34" charset="-120"/>
              </a:rPr>
              <a:t>✓</a:t>
            </a:r>
            <a:endParaRPr lang="en-US" sz="1400" dirty="0"/>
          </a:p>
        </p:txBody>
      </p:sp>
      <p:sp>
        <p:nvSpPr>
          <p:cNvPr id="33" name="Text 31"/>
          <p:cNvSpPr/>
          <p:nvPr/>
        </p:nvSpPr>
        <p:spPr>
          <a:xfrm>
            <a:off x="5943600" y="3090672"/>
            <a:ext cx="2743200" cy="256032"/>
          </a:xfrm>
          <a:prstGeom prst="rect">
            <a:avLst/>
          </a:prstGeom>
          <a:noFill/>
          <a:ln/>
        </p:spPr>
        <p:txBody>
          <a:bodyPr wrap="square" lIns="0" tIns="0" rIns="0" bIns="0" rtlCol="0" anchor="b"/>
          <a:lstStyle/>
          <a:p>
            <a:pPr marL="0" indent="0">
              <a:buNone/>
            </a:pPr>
            <a:r>
              <a:rPr lang="en-US" sz="1100" b="1" dirty="0">
                <a:solidFill>
                  <a:srgbClr val="1E293B"/>
                </a:solidFill>
                <a:latin typeface="Calibri" pitchFamily="34" charset="0"/>
                <a:ea typeface="Calibri" pitchFamily="34" charset="-122"/>
                <a:cs typeface="Calibri" pitchFamily="34" charset="-120"/>
              </a:rPr>
              <a:t>El sıkışma yok</a:t>
            </a:r>
            <a:endParaRPr lang="en-US" sz="1100" dirty="0"/>
          </a:p>
        </p:txBody>
      </p:sp>
      <p:sp>
        <p:nvSpPr>
          <p:cNvPr id="34" name="Text 32"/>
          <p:cNvSpPr/>
          <p:nvPr/>
        </p:nvSpPr>
        <p:spPr>
          <a:xfrm>
            <a:off x="5943600" y="3346704"/>
            <a:ext cx="2743200" cy="228600"/>
          </a:xfrm>
          <a:prstGeom prst="rect">
            <a:avLst/>
          </a:prstGeom>
          <a:noFill/>
          <a:ln/>
        </p:spPr>
        <p:txBody>
          <a:bodyPr wrap="square" lIns="0" tIns="0" rIns="0" bIns="0" rtlCol="0" anchor="t"/>
          <a:lstStyle/>
          <a:p>
            <a:pPr marL="0" indent="0">
              <a:buNone/>
            </a:pPr>
            <a:r>
              <a:rPr lang="en-US" sz="900" dirty="0">
                <a:solidFill>
                  <a:srgbClr val="64748B"/>
                </a:solidFill>
                <a:latin typeface="Calibri" pitchFamily="34" charset="0"/>
                <a:ea typeface="Calibri" pitchFamily="34" charset="-122"/>
                <a:cs typeface="Calibri" pitchFamily="34" charset="-120"/>
              </a:rPr>
              <a:t>Fix alındığı anda doğru kanala girer</a:t>
            </a:r>
            <a:endParaRPr lang="en-US" sz="900" dirty="0"/>
          </a:p>
        </p:txBody>
      </p:sp>
      <p:sp>
        <p:nvSpPr>
          <p:cNvPr id="35" name="Shape 33"/>
          <p:cNvSpPr/>
          <p:nvPr/>
        </p:nvSpPr>
        <p:spPr>
          <a:xfrm>
            <a:off x="5577840" y="3712464"/>
            <a:ext cx="3200400" cy="530352"/>
          </a:xfrm>
          <a:prstGeom prst="rect">
            <a:avLst/>
          </a:prstGeom>
          <a:solidFill>
            <a:srgbClr val="F0FDF4"/>
          </a:solidFill>
          <a:ln w="5080">
            <a:solidFill>
              <a:srgbClr val="10B981"/>
            </a:solidFill>
            <a:prstDash val="solid"/>
          </a:ln>
        </p:spPr>
      </p:sp>
      <p:sp>
        <p:nvSpPr>
          <p:cNvPr id="36" name="Text 34"/>
          <p:cNvSpPr/>
          <p:nvPr/>
        </p:nvSpPr>
        <p:spPr>
          <a:xfrm>
            <a:off x="5577840" y="3712464"/>
            <a:ext cx="365760" cy="530352"/>
          </a:xfrm>
          <a:prstGeom prst="rect">
            <a:avLst/>
          </a:prstGeom>
          <a:noFill/>
          <a:ln/>
        </p:spPr>
        <p:txBody>
          <a:bodyPr wrap="square" lIns="0" tIns="0" rIns="0" bIns="0" rtlCol="0" anchor="ctr"/>
          <a:lstStyle/>
          <a:p>
            <a:pPr marL="0" indent="0" algn="ctr">
              <a:buNone/>
            </a:pPr>
            <a:r>
              <a:rPr lang="en-US" sz="1400" dirty="0">
                <a:solidFill>
                  <a:srgbClr val="10B981"/>
                </a:solidFill>
                <a:latin typeface="Calibri" pitchFamily="34" charset="0"/>
                <a:ea typeface="Calibri" pitchFamily="34" charset="-122"/>
                <a:cs typeface="Calibri" pitchFamily="34" charset="-120"/>
              </a:rPr>
              <a:t>✓</a:t>
            </a:r>
            <a:endParaRPr lang="en-US" sz="1400" dirty="0"/>
          </a:p>
        </p:txBody>
      </p:sp>
      <p:sp>
        <p:nvSpPr>
          <p:cNvPr id="37" name="Text 35"/>
          <p:cNvSpPr/>
          <p:nvPr/>
        </p:nvSpPr>
        <p:spPr>
          <a:xfrm>
            <a:off x="5943600" y="3712464"/>
            <a:ext cx="2743200" cy="256032"/>
          </a:xfrm>
          <a:prstGeom prst="rect">
            <a:avLst/>
          </a:prstGeom>
          <a:noFill/>
          <a:ln/>
        </p:spPr>
        <p:txBody>
          <a:bodyPr wrap="square" lIns="0" tIns="0" rIns="0" bIns="0" rtlCol="0" anchor="b"/>
          <a:lstStyle/>
          <a:p>
            <a:pPr marL="0" indent="0">
              <a:buNone/>
            </a:pPr>
            <a:r>
              <a:rPr lang="en-US" sz="1100" b="1" dirty="0">
                <a:solidFill>
                  <a:srgbClr val="1E293B"/>
                </a:solidFill>
                <a:latin typeface="Calibri" pitchFamily="34" charset="0"/>
                <a:ea typeface="Calibri" pitchFamily="34" charset="-122"/>
                <a:cs typeface="Calibri" pitchFamily="34" charset="-120"/>
              </a:rPr>
              <a:t>Geç açılma sorunu yok</a:t>
            </a:r>
            <a:endParaRPr lang="en-US" sz="1100" dirty="0"/>
          </a:p>
        </p:txBody>
      </p:sp>
      <p:sp>
        <p:nvSpPr>
          <p:cNvPr id="38" name="Text 36"/>
          <p:cNvSpPr/>
          <p:nvPr/>
        </p:nvSpPr>
        <p:spPr>
          <a:xfrm>
            <a:off x="5943600" y="3968496"/>
            <a:ext cx="2743200" cy="228600"/>
          </a:xfrm>
          <a:prstGeom prst="rect">
            <a:avLst/>
          </a:prstGeom>
          <a:noFill/>
          <a:ln/>
        </p:spPr>
        <p:txBody>
          <a:bodyPr wrap="square" lIns="0" tIns="0" rIns="0" bIns="0" rtlCol="0" anchor="t"/>
          <a:lstStyle/>
          <a:p>
            <a:pPr marL="0" indent="0">
              <a:buNone/>
            </a:pPr>
            <a:r>
              <a:rPr lang="en-US" sz="900" dirty="0">
                <a:solidFill>
                  <a:srgbClr val="64748B"/>
                </a:solidFill>
                <a:latin typeface="Calibri" pitchFamily="34" charset="0"/>
                <a:ea typeface="Calibri" pitchFamily="34" charset="-122"/>
                <a:cs typeface="Calibri" pitchFamily="34" charset="-120"/>
              </a:rPr>
              <a:t>10 saniye veya 10 dakika fark etmez</a:t>
            </a:r>
            <a:endParaRPr lang="en-US" sz="900" dirty="0"/>
          </a:p>
        </p:txBody>
      </p:sp>
      <p:sp>
        <p:nvSpPr>
          <p:cNvPr id="39" name="Shape 37"/>
          <p:cNvSpPr/>
          <p:nvPr/>
        </p:nvSpPr>
        <p:spPr>
          <a:xfrm>
            <a:off x="5577840" y="4334256"/>
            <a:ext cx="3200400" cy="530352"/>
          </a:xfrm>
          <a:prstGeom prst="rect">
            <a:avLst/>
          </a:prstGeom>
          <a:solidFill>
            <a:srgbClr val="F0FDF4"/>
          </a:solidFill>
          <a:ln w="5080">
            <a:solidFill>
              <a:srgbClr val="10B981"/>
            </a:solidFill>
            <a:prstDash val="solid"/>
          </a:ln>
        </p:spPr>
      </p:sp>
      <p:sp>
        <p:nvSpPr>
          <p:cNvPr id="40" name="Text 38"/>
          <p:cNvSpPr/>
          <p:nvPr/>
        </p:nvSpPr>
        <p:spPr>
          <a:xfrm>
            <a:off x="5577840" y="4334256"/>
            <a:ext cx="365760" cy="530352"/>
          </a:xfrm>
          <a:prstGeom prst="rect">
            <a:avLst/>
          </a:prstGeom>
          <a:noFill/>
          <a:ln/>
        </p:spPr>
        <p:txBody>
          <a:bodyPr wrap="square" lIns="0" tIns="0" rIns="0" bIns="0" rtlCol="0" anchor="ctr"/>
          <a:lstStyle/>
          <a:p>
            <a:pPr marL="0" indent="0" algn="ctr">
              <a:buNone/>
            </a:pPr>
            <a:r>
              <a:rPr lang="en-US" sz="1400" dirty="0">
                <a:solidFill>
                  <a:srgbClr val="10B981"/>
                </a:solidFill>
                <a:latin typeface="Calibri" pitchFamily="34" charset="0"/>
                <a:ea typeface="Calibri" pitchFamily="34" charset="-122"/>
                <a:cs typeface="Calibri" pitchFamily="34" charset="-120"/>
              </a:rPr>
              <a:t>✓</a:t>
            </a:r>
            <a:endParaRPr lang="en-US" sz="1400" dirty="0"/>
          </a:p>
        </p:txBody>
      </p:sp>
      <p:sp>
        <p:nvSpPr>
          <p:cNvPr id="41" name="Text 39"/>
          <p:cNvSpPr/>
          <p:nvPr/>
        </p:nvSpPr>
        <p:spPr>
          <a:xfrm>
            <a:off x="5943600" y="4334256"/>
            <a:ext cx="2743200" cy="256032"/>
          </a:xfrm>
          <a:prstGeom prst="rect">
            <a:avLst/>
          </a:prstGeom>
          <a:noFill/>
          <a:ln/>
        </p:spPr>
        <p:txBody>
          <a:bodyPr wrap="square" lIns="0" tIns="0" rIns="0" bIns="0" rtlCol="0" anchor="b"/>
          <a:lstStyle/>
          <a:p>
            <a:pPr marL="0" indent="0">
              <a:buNone/>
            </a:pPr>
            <a:r>
              <a:rPr lang="en-US" sz="1100" b="1" dirty="0">
                <a:solidFill>
                  <a:srgbClr val="1E293B"/>
                </a:solidFill>
                <a:latin typeface="Calibri" pitchFamily="34" charset="0"/>
                <a:ea typeface="Calibri" pitchFamily="34" charset="-122"/>
                <a:cs typeface="Calibri" pitchFamily="34" charset="-120"/>
              </a:rPr>
              <a:t>Drift düzeltme</a:t>
            </a:r>
            <a:endParaRPr lang="en-US" sz="1100" dirty="0"/>
          </a:p>
        </p:txBody>
      </p:sp>
      <p:sp>
        <p:nvSpPr>
          <p:cNvPr id="42" name="Text 40"/>
          <p:cNvSpPr/>
          <p:nvPr/>
        </p:nvSpPr>
        <p:spPr>
          <a:xfrm>
            <a:off x="5943600" y="4590288"/>
            <a:ext cx="2743200" cy="228600"/>
          </a:xfrm>
          <a:prstGeom prst="rect">
            <a:avLst/>
          </a:prstGeom>
          <a:noFill/>
          <a:ln/>
        </p:spPr>
        <p:txBody>
          <a:bodyPr wrap="square" lIns="0" tIns="0" rIns="0" bIns="0" rtlCol="0" anchor="t"/>
          <a:lstStyle/>
          <a:p>
            <a:pPr marL="0" indent="0">
              <a:buNone/>
            </a:pPr>
            <a:r>
              <a:rPr lang="en-US" sz="900" dirty="0">
                <a:solidFill>
                  <a:srgbClr val="64748B"/>
                </a:solidFill>
                <a:latin typeface="Calibri" pitchFamily="34" charset="0"/>
                <a:ea typeface="Calibri" pitchFamily="34" charset="-122"/>
                <a:cs typeface="Calibri" pitchFamily="34" charset="-120"/>
              </a:rPr>
              <a:t>micros() ile milisaniye hassasiyeti</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A1628"/>
          </a:solidFill>
          <a:ln w="12700">
            <a:solidFill>
              <a:srgbClr val="0A1628"/>
            </a:solidFill>
            <a:prstDash val="solid"/>
          </a:ln>
        </p:spPr>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GÜVENLİK MİMARİSİ — 4 KATMAN</a:t>
            </a:r>
            <a:endParaRPr lang="en-US" sz="2200" dirty="0"/>
          </a:p>
        </p:txBody>
      </p:sp>
      <p:sp>
        <p:nvSpPr>
          <p:cNvPr id="4" name="Shape 2"/>
          <p:cNvSpPr/>
          <p:nvPr/>
        </p:nvSpPr>
        <p:spPr>
          <a:xfrm>
            <a:off x="274320" y="914400"/>
            <a:ext cx="8595360" cy="3566160"/>
          </a:xfrm>
          <a:prstGeom prst="rect">
            <a:avLst/>
          </a:prstGeom>
          <a:solidFill>
            <a:srgbClr val="1A3A6E">
              <a:alpha val="12000"/>
            </a:srgbClr>
          </a:solidFill>
          <a:ln w="10160">
            <a:solidFill>
              <a:srgbClr val="1A3A6E"/>
            </a:solidFill>
            <a:prstDash val="solid"/>
          </a:ln>
        </p:spPr>
      </p:sp>
      <p:sp>
        <p:nvSpPr>
          <p:cNvPr id="5" name="Text 3"/>
          <p:cNvSpPr/>
          <p:nvPr/>
        </p:nvSpPr>
        <p:spPr>
          <a:xfrm>
            <a:off x="411480" y="987552"/>
            <a:ext cx="8321040" cy="274320"/>
          </a:xfrm>
          <a:prstGeom prst="rect">
            <a:avLst/>
          </a:prstGeom>
          <a:noFill/>
          <a:ln/>
        </p:spPr>
        <p:txBody>
          <a:bodyPr wrap="square" lIns="0" tIns="0" rIns="0" bIns="0" rtlCol="0" anchor="ctr"/>
          <a:lstStyle/>
          <a:p>
            <a:pPr marL="0" indent="0">
              <a:buNone/>
            </a:pPr>
            <a:r>
              <a:rPr lang="en-US" sz="1100" b="1" dirty="0">
                <a:solidFill>
                  <a:srgbClr val="1A3A6E"/>
                </a:solidFill>
                <a:latin typeface="Calibri" pitchFamily="34" charset="0"/>
                <a:ea typeface="Calibri" pitchFamily="34" charset="-122"/>
                <a:cs typeface="Calibri" pitchFamily="34" charset="-120"/>
              </a:rPr>
              <a:t>FHSS — Frekans Atlama Katmanı</a:t>
            </a:r>
            <a:endParaRPr lang="en-US" sz="1100" dirty="0"/>
          </a:p>
        </p:txBody>
      </p:sp>
      <p:sp>
        <p:nvSpPr>
          <p:cNvPr id="6" name="Text 4"/>
          <p:cNvSpPr/>
          <p:nvPr/>
        </p:nvSpPr>
        <p:spPr>
          <a:xfrm>
            <a:off x="411480" y="1261872"/>
            <a:ext cx="8321040" cy="228600"/>
          </a:xfrm>
          <a:prstGeom prst="rect">
            <a:avLst/>
          </a:prstGeom>
          <a:noFill/>
          <a:ln/>
        </p:spPr>
        <p:txBody>
          <a:bodyPr wrap="square" lIns="0" tIns="0" rIns="0" bIns="0" rtlCol="0" anchor="ctr"/>
          <a:lstStyle/>
          <a:p>
            <a:pPr marL="0" indent="0">
              <a:buNone/>
            </a:pPr>
            <a:r>
              <a:rPr lang="en-US" sz="900" dirty="0">
                <a:solidFill>
                  <a:srgbClr val="64748B"/>
                </a:solidFill>
                <a:latin typeface="Calibri" pitchFamily="34" charset="0"/>
                <a:ea typeface="Calibri" pitchFamily="34" charset="-122"/>
                <a:cs typeface="Calibri" pitchFamily="34" charset="-120"/>
              </a:rPr>
              <a:t>25 kanal · GPS UTC ile senkron · dışarıdan tahmin edilemez</a:t>
            </a:r>
            <a:endParaRPr lang="en-US" sz="900" dirty="0"/>
          </a:p>
        </p:txBody>
      </p:sp>
      <p:sp>
        <p:nvSpPr>
          <p:cNvPr id="7" name="Shape 5"/>
          <p:cNvSpPr/>
          <p:nvPr/>
        </p:nvSpPr>
        <p:spPr>
          <a:xfrm>
            <a:off x="640080" y="1417320"/>
            <a:ext cx="7863840" cy="2606040"/>
          </a:xfrm>
          <a:prstGeom prst="rect">
            <a:avLst/>
          </a:prstGeom>
          <a:solidFill>
            <a:srgbClr val="0E7EC1">
              <a:alpha val="12000"/>
            </a:srgbClr>
          </a:solidFill>
          <a:ln w="10160">
            <a:solidFill>
              <a:srgbClr val="0E7EC1"/>
            </a:solidFill>
            <a:prstDash val="solid"/>
          </a:ln>
        </p:spPr>
      </p:sp>
      <p:sp>
        <p:nvSpPr>
          <p:cNvPr id="8" name="Text 6"/>
          <p:cNvSpPr/>
          <p:nvPr/>
        </p:nvSpPr>
        <p:spPr>
          <a:xfrm>
            <a:off x="777240" y="1490472"/>
            <a:ext cx="7589520" cy="274320"/>
          </a:xfrm>
          <a:prstGeom prst="rect">
            <a:avLst/>
          </a:prstGeom>
          <a:noFill/>
          <a:ln/>
        </p:spPr>
        <p:txBody>
          <a:bodyPr wrap="square" lIns="0" tIns="0" rIns="0" bIns="0" rtlCol="0" anchor="ctr"/>
          <a:lstStyle/>
          <a:p>
            <a:pPr marL="0" indent="0">
              <a:buNone/>
            </a:pPr>
            <a:r>
              <a:rPr lang="en-US" sz="1100" b="1" dirty="0">
                <a:solidFill>
                  <a:srgbClr val="0E7EC1"/>
                </a:solidFill>
                <a:latin typeface="Calibri" pitchFamily="34" charset="0"/>
                <a:ea typeface="Calibri" pitchFamily="34" charset="-122"/>
                <a:cs typeface="Calibri" pitchFamily="34" charset="-120"/>
              </a:rPr>
              <a:t>Replay Saldırısı Koruması</a:t>
            </a:r>
            <a:endParaRPr lang="en-US" sz="1100" dirty="0"/>
          </a:p>
        </p:txBody>
      </p:sp>
      <p:sp>
        <p:nvSpPr>
          <p:cNvPr id="9" name="Text 7"/>
          <p:cNvSpPr/>
          <p:nvPr/>
        </p:nvSpPr>
        <p:spPr>
          <a:xfrm>
            <a:off x="777240" y="1764792"/>
            <a:ext cx="7589520" cy="228600"/>
          </a:xfrm>
          <a:prstGeom prst="rect">
            <a:avLst/>
          </a:prstGeom>
          <a:noFill/>
          <a:ln/>
        </p:spPr>
        <p:txBody>
          <a:bodyPr wrap="square" lIns="0" tIns="0" rIns="0" bIns="0" rtlCol="0" anchor="ctr"/>
          <a:lstStyle/>
          <a:p>
            <a:pPr marL="0" indent="0">
              <a:buNone/>
            </a:pPr>
            <a:r>
              <a:rPr lang="en-US" sz="900" dirty="0">
                <a:solidFill>
                  <a:srgbClr val="64748B"/>
                </a:solidFill>
                <a:latin typeface="Calibri" pitchFamily="34" charset="0"/>
                <a:ea typeface="Calibri" pitchFamily="34" charset="-122"/>
                <a:cs typeface="Calibri" pitchFamily="34" charset="-120"/>
              </a:rPr>
              <a:t>UTC zaman damgası · ±3 saniyelik pencere · eski paket reddedilir</a:t>
            </a:r>
            <a:endParaRPr lang="en-US" sz="900" dirty="0"/>
          </a:p>
        </p:txBody>
      </p:sp>
      <p:sp>
        <p:nvSpPr>
          <p:cNvPr id="10" name="Shape 8"/>
          <p:cNvSpPr/>
          <p:nvPr/>
        </p:nvSpPr>
        <p:spPr>
          <a:xfrm>
            <a:off x="1005840" y="1920240"/>
            <a:ext cx="7132320" cy="1920240"/>
          </a:xfrm>
          <a:prstGeom prst="rect">
            <a:avLst/>
          </a:prstGeom>
          <a:solidFill>
            <a:srgbClr val="7C3AED">
              <a:alpha val="12000"/>
            </a:srgbClr>
          </a:solidFill>
          <a:ln w="10160">
            <a:solidFill>
              <a:srgbClr val="7C3AED"/>
            </a:solidFill>
            <a:prstDash val="solid"/>
          </a:ln>
        </p:spPr>
      </p:sp>
      <p:sp>
        <p:nvSpPr>
          <p:cNvPr id="11" name="Text 9"/>
          <p:cNvSpPr/>
          <p:nvPr/>
        </p:nvSpPr>
        <p:spPr>
          <a:xfrm>
            <a:off x="1143000" y="1993392"/>
            <a:ext cx="6858000" cy="274320"/>
          </a:xfrm>
          <a:prstGeom prst="rect">
            <a:avLst/>
          </a:prstGeom>
          <a:noFill/>
          <a:ln/>
        </p:spPr>
        <p:txBody>
          <a:bodyPr wrap="square" lIns="0" tIns="0" rIns="0" bIns="0" rtlCol="0" anchor="ctr"/>
          <a:lstStyle/>
          <a:p>
            <a:pPr marL="0" indent="0">
              <a:buNone/>
            </a:pPr>
            <a:r>
              <a:rPr lang="en-US" sz="1100" b="1" dirty="0">
                <a:solidFill>
                  <a:srgbClr val="7C3AED"/>
                </a:solidFill>
                <a:latin typeface="Calibri" pitchFamily="34" charset="0"/>
                <a:ea typeface="Calibri" pitchFamily="34" charset="-122"/>
                <a:cs typeface="Calibri" pitchFamily="34" charset="-120"/>
              </a:rPr>
              <a:t>AES-256-GCM Şifreleme</a:t>
            </a:r>
            <a:endParaRPr lang="en-US" sz="1100" dirty="0"/>
          </a:p>
        </p:txBody>
      </p:sp>
      <p:sp>
        <p:nvSpPr>
          <p:cNvPr id="12" name="Text 10"/>
          <p:cNvSpPr/>
          <p:nvPr/>
        </p:nvSpPr>
        <p:spPr>
          <a:xfrm>
            <a:off x="1143000" y="2267712"/>
            <a:ext cx="6858000" cy="228600"/>
          </a:xfrm>
          <a:prstGeom prst="rect">
            <a:avLst/>
          </a:prstGeom>
          <a:noFill/>
          <a:ln/>
        </p:spPr>
        <p:txBody>
          <a:bodyPr wrap="square" lIns="0" tIns="0" rIns="0" bIns="0" rtlCol="0" anchor="ctr"/>
          <a:lstStyle/>
          <a:p>
            <a:pPr marL="0" indent="0">
              <a:buNone/>
            </a:pPr>
            <a:r>
              <a:rPr lang="en-US" sz="900" dirty="0">
                <a:solidFill>
                  <a:srgbClr val="64748B"/>
                </a:solidFill>
                <a:latin typeface="Calibri" pitchFamily="34" charset="0"/>
                <a:ea typeface="Calibri" pitchFamily="34" charset="-122"/>
                <a:cs typeface="Calibri" pitchFamily="34" charset="-120"/>
              </a:rPr>
              <a:t>Her pakette rastgele nonce · kimlik doğrulama etiketi</a:t>
            </a:r>
            <a:endParaRPr lang="en-US" sz="900" dirty="0"/>
          </a:p>
        </p:txBody>
      </p:sp>
      <p:sp>
        <p:nvSpPr>
          <p:cNvPr id="13" name="Shape 11"/>
          <p:cNvSpPr/>
          <p:nvPr/>
        </p:nvSpPr>
        <p:spPr>
          <a:xfrm>
            <a:off x="1371600" y="2423160"/>
            <a:ext cx="6400800" cy="1234440"/>
          </a:xfrm>
          <a:prstGeom prst="rect">
            <a:avLst/>
          </a:prstGeom>
          <a:solidFill>
            <a:srgbClr val="0D9488">
              <a:alpha val="12000"/>
            </a:srgbClr>
          </a:solidFill>
          <a:ln w="10160">
            <a:solidFill>
              <a:srgbClr val="0D9488"/>
            </a:solidFill>
            <a:prstDash val="solid"/>
          </a:ln>
        </p:spPr>
      </p:sp>
      <p:sp>
        <p:nvSpPr>
          <p:cNvPr id="14" name="Text 12"/>
          <p:cNvSpPr/>
          <p:nvPr/>
        </p:nvSpPr>
        <p:spPr>
          <a:xfrm>
            <a:off x="1508760" y="2496312"/>
            <a:ext cx="6126480" cy="274320"/>
          </a:xfrm>
          <a:prstGeom prst="rect">
            <a:avLst/>
          </a:prstGeom>
          <a:noFill/>
          <a:ln/>
        </p:spPr>
        <p:txBody>
          <a:bodyPr wrap="square" lIns="0" tIns="0" rIns="0" bIns="0" rtlCol="0" anchor="ctr"/>
          <a:lstStyle/>
          <a:p>
            <a:pPr marL="0" indent="0">
              <a:buNone/>
            </a:pPr>
            <a:r>
              <a:rPr lang="en-US" sz="1100" b="1" dirty="0">
                <a:solidFill>
                  <a:srgbClr val="0D9488"/>
                </a:solidFill>
                <a:latin typeface="Calibri" pitchFamily="34" charset="0"/>
                <a:ea typeface="Calibri" pitchFamily="34" charset="-122"/>
                <a:cs typeface="Calibri" pitchFamily="34" charset="-120"/>
              </a:rPr>
              <a:t>Kanal Doğrulama</a:t>
            </a:r>
            <a:endParaRPr lang="en-US" sz="1100" dirty="0"/>
          </a:p>
        </p:txBody>
      </p:sp>
      <p:sp>
        <p:nvSpPr>
          <p:cNvPr id="15" name="Text 13"/>
          <p:cNvSpPr/>
          <p:nvPr/>
        </p:nvSpPr>
        <p:spPr>
          <a:xfrm>
            <a:off x="1508760" y="2770632"/>
            <a:ext cx="6126480" cy="228600"/>
          </a:xfrm>
          <a:prstGeom prst="rect">
            <a:avLst/>
          </a:prstGeom>
          <a:noFill/>
          <a:ln/>
        </p:spPr>
        <p:txBody>
          <a:bodyPr wrap="square" lIns="0" tIns="0" rIns="0" bIns="0" rtlCol="0" anchor="ctr"/>
          <a:lstStyle/>
          <a:p>
            <a:pPr marL="0" indent="0">
              <a:buNone/>
            </a:pPr>
            <a:r>
              <a:rPr lang="en-US" sz="900" dirty="0">
                <a:solidFill>
                  <a:srgbClr val="64748B"/>
                </a:solidFill>
                <a:latin typeface="Calibri" pitchFamily="34" charset="0"/>
                <a:ea typeface="Calibri" pitchFamily="34" charset="-122"/>
                <a:cs typeface="Calibri" pitchFamily="34" charset="-120"/>
              </a:rPr>
              <a:t>Yanlış kanaldan gelen paket reddedilir</a:t>
            </a:r>
            <a:endParaRPr lang="en-US" sz="900" dirty="0"/>
          </a:p>
        </p:txBody>
      </p:sp>
      <p:sp>
        <p:nvSpPr>
          <p:cNvPr id="16" name="Shape 14"/>
          <p:cNvSpPr/>
          <p:nvPr/>
        </p:nvSpPr>
        <p:spPr>
          <a:xfrm>
            <a:off x="2560320" y="2926080"/>
            <a:ext cx="4023360" cy="502920"/>
          </a:xfrm>
          <a:prstGeom prst="rect">
            <a:avLst/>
          </a:prstGeom>
          <a:solidFill>
            <a:srgbClr val="F59E0B">
              <a:alpha val="80000"/>
            </a:srgbClr>
          </a:solidFill>
          <a:ln w="12700">
            <a:solidFill>
              <a:srgbClr val="F59E0B"/>
            </a:solidFill>
            <a:prstDash val="solid"/>
          </a:ln>
        </p:spPr>
      </p:sp>
      <p:sp>
        <p:nvSpPr>
          <p:cNvPr id="17" name="Text 15"/>
          <p:cNvSpPr/>
          <p:nvPr/>
        </p:nvSpPr>
        <p:spPr>
          <a:xfrm>
            <a:off x="2560320" y="2926080"/>
            <a:ext cx="4023360" cy="502920"/>
          </a:xfrm>
          <a:prstGeom prst="rect">
            <a:avLst/>
          </a:prstGeom>
          <a:noFill/>
          <a:ln/>
        </p:spPr>
        <p:txBody>
          <a:bodyPr wrap="square" lIns="0" tIns="0" rIns="0" bIns="0" rtlCol="0" anchor="ctr"/>
          <a:lstStyle/>
          <a:p>
            <a:pPr marL="0" indent="0" algn="ctr">
              <a:buNone/>
            </a:pPr>
            <a:r>
              <a:rPr lang="en-US" sz="1000" b="1" dirty="0">
                <a:solidFill>
                  <a:srgbClr val="7C2D12"/>
                </a:solidFill>
                <a:latin typeface="Calibri" pitchFamily="34" charset="0"/>
                <a:ea typeface="Calibri" pitchFamily="34" charset="-122"/>
                <a:cs typeface="Calibri" pitchFamily="34" charset="-120"/>
              </a:rPr>
              <a:t>KORUNAN VERİ: GPS Konumu · Taktik Komut · UTC Damgası</a:t>
            </a:r>
            <a:endParaRPr lang="en-US" sz="1000" dirty="0"/>
          </a:p>
        </p:txBody>
      </p:sp>
      <p:sp>
        <p:nvSpPr>
          <p:cNvPr id="18" name="Shape 16"/>
          <p:cNvSpPr/>
          <p:nvPr/>
        </p:nvSpPr>
        <p:spPr>
          <a:xfrm>
            <a:off x="274320" y="4663440"/>
            <a:ext cx="1920240" cy="365760"/>
          </a:xfrm>
          <a:prstGeom prst="rect">
            <a:avLst/>
          </a:prstGeom>
          <a:solidFill>
            <a:srgbClr val="0A1628"/>
          </a:solidFill>
          <a:ln w="12700">
            <a:solidFill>
              <a:srgbClr val="0A1628"/>
            </a:solidFill>
            <a:prstDash val="solid"/>
          </a:ln>
        </p:spPr>
      </p:sp>
      <p:sp>
        <p:nvSpPr>
          <p:cNvPr id="19" name="Text 17"/>
          <p:cNvSpPr/>
          <p:nvPr/>
        </p:nvSpPr>
        <p:spPr>
          <a:xfrm>
            <a:off x="274320" y="4663440"/>
            <a:ext cx="1920240" cy="36576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256-bit  AES Anahtar</a:t>
            </a:r>
            <a:endParaRPr lang="en-US" sz="1100" dirty="0"/>
          </a:p>
        </p:txBody>
      </p:sp>
      <p:sp>
        <p:nvSpPr>
          <p:cNvPr id="20" name="Shape 18"/>
          <p:cNvSpPr/>
          <p:nvPr/>
        </p:nvSpPr>
        <p:spPr>
          <a:xfrm>
            <a:off x="2423160" y="4663440"/>
            <a:ext cx="1920240" cy="365760"/>
          </a:xfrm>
          <a:prstGeom prst="rect">
            <a:avLst/>
          </a:prstGeom>
          <a:solidFill>
            <a:srgbClr val="0A1628"/>
          </a:solidFill>
          <a:ln w="12700">
            <a:solidFill>
              <a:srgbClr val="0A1628"/>
            </a:solidFill>
            <a:prstDash val="solid"/>
          </a:ln>
        </p:spPr>
      </p:sp>
      <p:sp>
        <p:nvSpPr>
          <p:cNvPr id="21" name="Text 19"/>
          <p:cNvSpPr/>
          <p:nvPr/>
        </p:nvSpPr>
        <p:spPr>
          <a:xfrm>
            <a:off x="2423160" y="4663440"/>
            <a:ext cx="1920240" cy="36576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25  FHSS Kanal</a:t>
            </a:r>
            <a:endParaRPr lang="en-US" sz="1100" dirty="0"/>
          </a:p>
        </p:txBody>
      </p:sp>
      <p:sp>
        <p:nvSpPr>
          <p:cNvPr id="22" name="Shape 20"/>
          <p:cNvSpPr/>
          <p:nvPr/>
        </p:nvSpPr>
        <p:spPr>
          <a:xfrm>
            <a:off x="4572000" y="4663440"/>
            <a:ext cx="1920240" cy="365760"/>
          </a:xfrm>
          <a:prstGeom prst="rect">
            <a:avLst/>
          </a:prstGeom>
          <a:solidFill>
            <a:srgbClr val="0A1628"/>
          </a:solidFill>
          <a:ln w="12700">
            <a:solidFill>
              <a:srgbClr val="0A1628"/>
            </a:solidFill>
            <a:prstDash val="solid"/>
          </a:ln>
        </p:spPr>
      </p:sp>
      <p:sp>
        <p:nvSpPr>
          <p:cNvPr id="23" name="Text 21"/>
          <p:cNvSpPr/>
          <p:nvPr/>
        </p:nvSpPr>
        <p:spPr>
          <a:xfrm>
            <a:off x="4572000" y="4663440"/>
            <a:ext cx="1920240" cy="36576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±3s  Replay Pencere</a:t>
            </a:r>
            <a:endParaRPr lang="en-US" sz="1100" dirty="0"/>
          </a:p>
        </p:txBody>
      </p:sp>
      <p:sp>
        <p:nvSpPr>
          <p:cNvPr id="24" name="Shape 22"/>
          <p:cNvSpPr/>
          <p:nvPr/>
        </p:nvSpPr>
        <p:spPr>
          <a:xfrm>
            <a:off x="6720840" y="4663440"/>
            <a:ext cx="1920240" cy="365760"/>
          </a:xfrm>
          <a:prstGeom prst="rect">
            <a:avLst/>
          </a:prstGeom>
          <a:solidFill>
            <a:srgbClr val="0A1628"/>
          </a:solidFill>
          <a:ln w="12700">
            <a:solidFill>
              <a:srgbClr val="0A1628"/>
            </a:solidFill>
            <a:prstDash val="solid"/>
          </a:ln>
        </p:spPr>
      </p:sp>
      <p:sp>
        <p:nvSpPr>
          <p:cNvPr id="25" name="Text 23"/>
          <p:cNvSpPr/>
          <p:nvPr/>
        </p:nvSpPr>
        <p:spPr>
          <a:xfrm>
            <a:off x="6720840" y="4663440"/>
            <a:ext cx="1920240" cy="36576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&lt;2ms  Şifreleme Süresi</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A1628"/>
          </a:solidFill>
          <a:ln w="12700">
            <a:solidFill>
              <a:srgbClr val="0A1628"/>
            </a:solidFill>
            <a:prstDash val="solid"/>
          </a:ln>
        </p:spPr>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DENEYSEL SONUÇLAR</a:t>
            </a:r>
            <a:endParaRPr lang="en-US" sz="2200" dirty="0"/>
          </a:p>
        </p:txBody>
      </p:sp>
      <p:sp>
        <p:nvSpPr>
          <p:cNvPr id="4" name="Shape 2"/>
          <p:cNvSpPr/>
          <p:nvPr/>
        </p:nvSpPr>
        <p:spPr>
          <a:xfrm>
            <a:off x="274320" y="914400"/>
            <a:ext cx="1965960" cy="1188720"/>
          </a:xfrm>
          <a:prstGeom prst="rect">
            <a:avLst/>
          </a:prstGeom>
          <a:solidFill>
            <a:srgbClr val="F8FAFC"/>
          </a:solidFill>
          <a:ln w="10160">
            <a:solidFill>
              <a:srgbClr val="0D9488"/>
            </a:solidFill>
            <a:prstDash val="solid"/>
          </a:ln>
        </p:spPr>
      </p:sp>
      <p:sp>
        <p:nvSpPr>
          <p:cNvPr id="5" name="Shape 3"/>
          <p:cNvSpPr/>
          <p:nvPr/>
        </p:nvSpPr>
        <p:spPr>
          <a:xfrm>
            <a:off x="274320" y="914400"/>
            <a:ext cx="1965960" cy="45720"/>
          </a:xfrm>
          <a:prstGeom prst="rect">
            <a:avLst/>
          </a:prstGeom>
          <a:solidFill>
            <a:srgbClr val="0D9488"/>
          </a:solidFill>
          <a:ln w="12700">
            <a:solidFill>
              <a:srgbClr val="0D9488"/>
            </a:solidFill>
            <a:prstDash val="solid"/>
          </a:ln>
        </p:spPr>
      </p:sp>
      <p:sp>
        <p:nvSpPr>
          <p:cNvPr id="6" name="Text 4"/>
          <p:cNvSpPr/>
          <p:nvPr/>
        </p:nvSpPr>
        <p:spPr>
          <a:xfrm>
            <a:off x="274320" y="960120"/>
            <a:ext cx="1965960" cy="594360"/>
          </a:xfrm>
          <a:prstGeom prst="rect">
            <a:avLst/>
          </a:prstGeom>
          <a:noFill/>
          <a:ln/>
        </p:spPr>
        <p:txBody>
          <a:bodyPr wrap="square" lIns="0" tIns="0" rIns="0" bIns="0" rtlCol="0" anchor="ctr"/>
          <a:lstStyle/>
          <a:p>
            <a:pPr marL="0" indent="0" algn="ctr">
              <a:buNone/>
            </a:pPr>
            <a:r>
              <a:rPr lang="en-US" sz="2600" b="1" dirty="0">
                <a:solidFill>
                  <a:srgbClr val="0D9488"/>
                </a:solidFill>
                <a:latin typeface="Calibri" pitchFamily="34" charset="0"/>
                <a:ea typeface="Calibri" pitchFamily="34" charset="-122"/>
                <a:cs typeface="Calibri" pitchFamily="34" charset="-120"/>
              </a:rPr>
              <a:t>&lt; 2ms</a:t>
            </a:r>
            <a:endParaRPr lang="en-US" sz="2600" dirty="0"/>
          </a:p>
        </p:txBody>
      </p:sp>
      <p:sp>
        <p:nvSpPr>
          <p:cNvPr id="7" name="Text 5"/>
          <p:cNvSpPr/>
          <p:nvPr/>
        </p:nvSpPr>
        <p:spPr>
          <a:xfrm>
            <a:off x="274320" y="1554480"/>
            <a:ext cx="1965960" cy="502920"/>
          </a:xfrm>
          <a:prstGeom prst="rect">
            <a:avLst/>
          </a:prstGeom>
          <a:noFill/>
          <a:ln/>
        </p:spPr>
        <p:txBody>
          <a:bodyPr wrap="square" lIns="0" tIns="0" rIns="0" bIns="0" rtlCol="0" anchor="ctr"/>
          <a:lstStyle/>
          <a:p>
            <a:pPr marL="0" indent="0" algn="ctr">
              <a:buNone/>
            </a:pPr>
            <a:r>
              <a:rPr lang="en-US" sz="1000" dirty="0">
                <a:solidFill>
                  <a:srgbClr val="64748B"/>
                </a:solidFill>
                <a:latin typeface="Calibri" pitchFamily="34" charset="0"/>
                <a:ea typeface="Calibri" pitchFamily="34" charset="-122"/>
                <a:cs typeface="Calibri" pitchFamily="34" charset="-120"/>
              </a:rPr>
              <a:t>AES-256-GCM</a:t>
            </a:r>
            <a:endParaRPr lang="en-US" sz="1000" dirty="0"/>
          </a:p>
          <a:p>
            <a:pPr marL="0" indent="0" algn="ctr">
              <a:buNone/>
            </a:pPr>
            <a:r>
              <a:rPr lang="en-US" sz="1000" dirty="0">
                <a:solidFill>
                  <a:srgbClr val="64748B"/>
                </a:solidFill>
                <a:latin typeface="Calibri" pitchFamily="34" charset="0"/>
                <a:ea typeface="Calibri" pitchFamily="34" charset="-122"/>
                <a:cs typeface="Calibri" pitchFamily="34" charset="-120"/>
              </a:rPr>
              <a:t>Şifreleme Süresi</a:t>
            </a:r>
            <a:endParaRPr lang="en-US" sz="1000" dirty="0"/>
          </a:p>
        </p:txBody>
      </p:sp>
      <p:sp>
        <p:nvSpPr>
          <p:cNvPr id="8" name="Shape 6"/>
          <p:cNvSpPr/>
          <p:nvPr/>
        </p:nvSpPr>
        <p:spPr>
          <a:xfrm>
            <a:off x="2468880" y="914400"/>
            <a:ext cx="1965960" cy="1188720"/>
          </a:xfrm>
          <a:prstGeom prst="rect">
            <a:avLst/>
          </a:prstGeom>
          <a:solidFill>
            <a:srgbClr val="F8FAFC"/>
          </a:solidFill>
          <a:ln w="10160">
            <a:solidFill>
              <a:srgbClr val="0E7EC1"/>
            </a:solidFill>
            <a:prstDash val="solid"/>
          </a:ln>
        </p:spPr>
      </p:sp>
      <p:sp>
        <p:nvSpPr>
          <p:cNvPr id="9" name="Shape 7"/>
          <p:cNvSpPr/>
          <p:nvPr/>
        </p:nvSpPr>
        <p:spPr>
          <a:xfrm>
            <a:off x="2468880" y="914400"/>
            <a:ext cx="1965960" cy="45720"/>
          </a:xfrm>
          <a:prstGeom prst="rect">
            <a:avLst/>
          </a:prstGeom>
          <a:solidFill>
            <a:srgbClr val="0E7EC1"/>
          </a:solidFill>
          <a:ln w="12700">
            <a:solidFill>
              <a:srgbClr val="0E7EC1"/>
            </a:solidFill>
            <a:prstDash val="solid"/>
          </a:ln>
        </p:spPr>
      </p:sp>
      <p:sp>
        <p:nvSpPr>
          <p:cNvPr id="10" name="Text 8"/>
          <p:cNvSpPr/>
          <p:nvPr/>
        </p:nvSpPr>
        <p:spPr>
          <a:xfrm>
            <a:off x="2468880" y="960120"/>
            <a:ext cx="1965960" cy="594360"/>
          </a:xfrm>
          <a:prstGeom prst="rect">
            <a:avLst/>
          </a:prstGeom>
          <a:noFill/>
          <a:ln/>
        </p:spPr>
        <p:txBody>
          <a:bodyPr wrap="square" lIns="0" tIns="0" rIns="0" bIns="0" rtlCol="0" anchor="ctr"/>
          <a:lstStyle/>
          <a:p>
            <a:pPr marL="0" indent="0" algn="ctr">
              <a:buNone/>
            </a:pPr>
            <a:r>
              <a:rPr lang="en-US" sz="2600" b="1" dirty="0">
                <a:solidFill>
                  <a:srgbClr val="0E7EC1"/>
                </a:solidFill>
                <a:latin typeface="Calibri" pitchFamily="34" charset="0"/>
                <a:ea typeface="Calibri" pitchFamily="34" charset="-122"/>
                <a:cs typeface="Calibri" pitchFamily="34" charset="-120"/>
              </a:rPr>
              <a:t>&lt; 50ms</a:t>
            </a:r>
            <a:endParaRPr lang="en-US" sz="2600" dirty="0"/>
          </a:p>
        </p:txBody>
      </p:sp>
      <p:sp>
        <p:nvSpPr>
          <p:cNvPr id="11" name="Text 9"/>
          <p:cNvSpPr/>
          <p:nvPr/>
        </p:nvSpPr>
        <p:spPr>
          <a:xfrm>
            <a:off x="2468880" y="1554480"/>
            <a:ext cx="1965960" cy="502920"/>
          </a:xfrm>
          <a:prstGeom prst="rect">
            <a:avLst/>
          </a:prstGeom>
          <a:noFill/>
          <a:ln/>
        </p:spPr>
        <p:txBody>
          <a:bodyPr wrap="square" lIns="0" tIns="0" rIns="0" bIns="0" rtlCol="0" anchor="ctr"/>
          <a:lstStyle/>
          <a:p>
            <a:pPr marL="0" indent="0" algn="ctr">
              <a:buNone/>
            </a:pPr>
            <a:r>
              <a:rPr lang="en-US" sz="1000" dirty="0">
                <a:solidFill>
                  <a:srgbClr val="64748B"/>
                </a:solidFill>
                <a:latin typeface="Calibri" pitchFamily="34" charset="0"/>
                <a:ea typeface="Calibri" pitchFamily="34" charset="-122"/>
                <a:cs typeface="Calibri" pitchFamily="34" charset="-120"/>
              </a:rPr>
              <a:t>Kanal Değişim</a:t>
            </a:r>
            <a:endParaRPr lang="en-US" sz="1000" dirty="0"/>
          </a:p>
          <a:p>
            <a:pPr marL="0" indent="0" algn="ctr">
              <a:buNone/>
            </a:pPr>
            <a:r>
              <a:rPr lang="en-US" sz="1000" dirty="0">
                <a:solidFill>
                  <a:srgbClr val="64748B"/>
                </a:solidFill>
                <a:latin typeface="Calibri" pitchFamily="34" charset="0"/>
                <a:ea typeface="Calibri" pitchFamily="34" charset="-122"/>
                <a:cs typeface="Calibri" pitchFamily="34" charset="-120"/>
              </a:rPr>
              <a:t>Süresi</a:t>
            </a:r>
            <a:endParaRPr lang="en-US" sz="1000" dirty="0"/>
          </a:p>
        </p:txBody>
      </p:sp>
      <p:sp>
        <p:nvSpPr>
          <p:cNvPr id="12" name="Shape 10"/>
          <p:cNvSpPr/>
          <p:nvPr/>
        </p:nvSpPr>
        <p:spPr>
          <a:xfrm>
            <a:off x="274320" y="2286000"/>
            <a:ext cx="1965960" cy="1188720"/>
          </a:xfrm>
          <a:prstGeom prst="rect">
            <a:avLst/>
          </a:prstGeom>
          <a:solidFill>
            <a:srgbClr val="F8FAFC"/>
          </a:solidFill>
          <a:ln w="10160">
            <a:solidFill>
              <a:srgbClr val="7C3AED"/>
            </a:solidFill>
            <a:prstDash val="solid"/>
          </a:ln>
        </p:spPr>
      </p:sp>
      <p:sp>
        <p:nvSpPr>
          <p:cNvPr id="13" name="Shape 11"/>
          <p:cNvSpPr/>
          <p:nvPr/>
        </p:nvSpPr>
        <p:spPr>
          <a:xfrm>
            <a:off x="274320" y="2286000"/>
            <a:ext cx="1965960" cy="45720"/>
          </a:xfrm>
          <a:prstGeom prst="rect">
            <a:avLst/>
          </a:prstGeom>
          <a:solidFill>
            <a:srgbClr val="7C3AED"/>
          </a:solidFill>
          <a:ln w="12700">
            <a:solidFill>
              <a:srgbClr val="7C3AED"/>
            </a:solidFill>
            <a:prstDash val="solid"/>
          </a:ln>
        </p:spPr>
      </p:sp>
      <p:sp>
        <p:nvSpPr>
          <p:cNvPr id="14" name="Text 12"/>
          <p:cNvSpPr/>
          <p:nvPr/>
        </p:nvSpPr>
        <p:spPr>
          <a:xfrm>
            <a:off x="274320" y="2331720"/>
            <a:ext cx="1965960" cy="594360"/>
          </a:xfrm>
          <a:prstGeom prst="rect">
            <a:avLst/>
          </a:prstGeom>
          <a:noFill/>
          <a:ln/>
        </p:spPr>
        <p:txBody>
          <a:bodyPr wrap="square" lIns="0" tIns="0" rIns="0" bIns="0" rtlCol="0" anchor="ctr"/>
          <a:lstStyle/>
          <a:p>
            <a:pPr marL="0" indent="0" algn="ctr">
              <a:buNone/>
            </a:pPr>
            <a:r>
              <a:rPr lang="en-US" sz="2600" b="1" dirty="0">
                <a:solidFill>
                  <a:srgbClr val="7C3AED"/>
                </a:solidFill>
                <a:latin typeface="Calibri" pitchFamily="34" charset="0"/>
                <a:ea typeface="Calibri" pitchFamily="34" charset="-122"/>
                <a:cs typeface="Calibri" pitchFamily="34" charset="-120"/>
              </a:rPr>
              <a:t>8 Uydu</a:t>
            </a:r>
            <a:endParaRPr lang="en-US" sz="2600" dirty="0"/>
          </a:p>
        </p:txBody>
      </p:sp>
      <p:sp>
        <p:nvSpPr>
          <p:cNvPr id="15" name="Text 13"/>
          <p:cNvSpPr/>
          <p:nvPr/>
        </p:nvSpPr>
        <p:spPr>
          <a:xfrm>
            <a:off x="274320" y="2926080"/>
            <a:ext cx="1965960" cy="502920"/>
          </a:xfrm>
          <a:prstGeom prst="rect">
            <a:avLst/>
          </a:prstGeom>
          <a:noFill/>
          <a:ln/>
        </p:spPr>
        <p:txBody>
          <a:bodyPr wrap="square" lIns="0" tIns="0" rIns="0" bIns="0" rtlCol="0" anchor="ctr"/>
          <a:lstStyle/>
          <a:p>
            <a:pPr marL="0" indent="0" algn="ctr">
              <a:buNone/>
            </a:pPr>
            <a:r>
              <a:rPr lang="en-US" sz="1000" dirty="0">
                <a:solidFill>
                  <a:srgbClr val="64748B"/>
                </a:solidFill>
                <a:latin typeface="Calibri" pitchFamily="34" charset="0"/>
                <a:ea typeface="Calibri" pitchFamily="34" charset="-122"/>
                <a:cs typeface="Calibri" pitchFamily="34" charset="-120"/>
              </a:rPr>
              <a:t>Test Anında</a:t>
            </a:r>
            <a:endParaRPr lang="en-US" sz="1000" dirty="0"/>
          </a:p>
          <a:p>
            <a:pPr marL="0" indent="0" algn="ctr">
              <a:buNone/>
            </a:pPr>
            <a:r>
              <a:rPr lang="en-US" sz="1000" dirty="0">
                <a:solidFill>
                  <a:srgbClr val="64748B"/>
                </a:solidFill>
                <a:latin typeface="Calibri" pitchFamily="34" charset="0"/>
                <a:ea typeface="Calibri" pitchFamily="34" charset="-122"/>
                <a:cs typeface="Calibri" pitchFamily="34" charset="-120"/>
              </a:rPr>
              <a:t>GPS Fix</a:t>
            </a:r>
            <a:endParaRPr lang="en-US" sz="1000" dirty="0"/>
          </a:p>
        </p:txBody>
      </p:sp>
      <p:sp>
        <p:nvSpPr>
          <p:cNvPr id="16" name="Shape 14"/>
          <p:cNvSpPr/>
          <p:nvPr/>
        </p:nvSpPr>
        <p:spPr>
          <a:xfrm>
            <a:off x="2468880" y="2286000"/>
            <a:ext cx="1965960" cy="1188720"/>
          </a:xfrm>
          <a:prstGeom prst="rect">
            <a:avLst/>
          </a:prstGeom>
          <a:solidFill>
            <a:srgbClr val="F8FAFC"/>
          </a:solidFill>
          <a:ln w="10160">
            <a:solidFill>
              <a:srgbClr val="10B981"/>
            </a:solidFill>
            <a:prstDash val="solid"/>
          </a:ln>
        </p:spPr>
      </p:sp>
      <p:sp>
        <p:nvSpPr>
          <p:cNvPr id="17" name="Shape 15"/>
          <p:cNvSpPr/>
          <p:nvPr/>
        </p:nvSpPr>
        <p:spPr>
          <a:xfrm>
            <a:off x="2468880" y="2286000"/>
            <a:ext cx="1965960" cy="45720"/>
          </a:xfrm>
          <a:prstGeom prst="rect">
            <a:avLst/>
          </a:prstGeom>
          <a:solidFill>
            <a:srgbClr val="10B981"/>
          </a:solidFill>
          <a:ln w="12700">
            <a:solidFill>
              <a:srgbClr val="10B981"/>
            </a:solidFill>
            <a:prstDash val="solid"/>
          </a:ln>
        </p:spPr>
      </p:sp>
      <p:sp>
        <p:nvSpPr>
          <p:cNvPr id="18" name="Text 16"/>
          <p:cNvSpPr/>
          <p:nvPr/>
        </p:nvSpPr>
        <p:spPr>
          <a:xfrm>
            <a:off x="2468880" y="2331720"/>
            <a:ext cx="1965960" cy="594360"/>
          </a:xfrm>
          <a:prstGeom prst="rect">
            <a:avLst/>
          </a:prstGeom>
          <a:noFill/>
          <a:ln/>
        </p:spPr>
        <p:txBody>
          <a:bodyPr wrap="square" lIns="0" tIns="0" rIns="0" bIns="0" rtlCol="0" anchor="ctr"/>
          <a:lstStyle/>
          <a:p>
            <a:pPr marL="0" indent="0" algn="ctr">
              <a:buNone/>
            </a:pPr>
            <a:r>
              <a:rPr lang="en-US" sz="2600" b="1" dirty="0">
                <a:solidFill>
                  <a:srgbClr val="10B981"/>
                </a:solidFill>
                <a:latin typeface="Calibri" pitchFamily="34" charset="0"/>
                <a:ea typeface="Calibri" pitchFamily="34" charset="-122"/>
                <a:cs typeface="Calibri" pitchFamily="34" charset="-120"/>
              </a:rPr>
              <a:t>69 m</a:t>
            </a:r>
            <a:endParaRPr lang="en-US" sz="2600" dirty="0"/>
          </a:p>
        </p:txBody>
      </p:sp>
      <p:sp>
        <p:nvSpPr>
          <p:cNvPr id="19" name="Text 17"/>
          <p:cNvSpPr/>
          <p:nvPr/>
        </p:nvSpPr>
        <p:spPr>
          <a:xfrm>
            <a:off x="2468880" y="2926080"/>
            <a:ext cx="1965960" cy="502920"/>
          </a:xfrm>
          <a:prstGeom prst="rect">
            <a:avLst/>
          </a:prstGeom>
          <a:noFill/>
          <a:ln/>
        </p:spPr>
        <p:txBody>
          <a:bodyPr wrap="square" lIns="0" tIns="0" rIns="0" bIns="0" rtlCol="0" anchor="ctr"/>
          <a:lstStyle/>
          <a:p>
            <a:pPr marL="0" indent="0" algn="ctr">
              <a:buNone/>
            </a:pPr>
            <a:r>
              <a:rPr lang="en-US" sz="1000" dirty="0">
                <a:solidFill>
                  <a:srgbClr val="64748B"/>
                </a:solidFill>
                <a:latin typeface="Calibri" pitchFamily="34" charset="0"/>
                <a:ea typeface="Calibri" pitchFamily="34" charset="-122"/>
                <a:cs typeface="Calibri" pitchFamily="34" charset="-120"/>
              </a:rPr>
              <a:t>Cihazlar Arası</a:t>
            </a:r>
            <a:endParaRPr lang="en-US" sz="1000" dirty="0"/>
          </a:p>
          <a:p>
            <a:pPr marL="0" indent="0" algn="ctr">
              <a:buNone/>
            </a:pPr>
            <a:r>
              <a:rPr lang="en-US" sz="1000" dirty="0">
                <a:solidFill>
                  <a:srgbClr val="64748B"/>
                </a:solidFill>
                <a:latin typeface="Calibri" pitchFamily="34" charset="0"/>
                <a:ea typeface="Calibri" pitchFamily="34" charset="-122"/>
                <a:cs typeface="Calibri" pitchFamily="34" charset="-120"/>
              </a:rPr>
              <a:t>Mesafe Ölçümü</a:t>
            </a:r>
            <a:endParaRPr lang="en-US" sz="1000" dirty="0"/>
          </a:p>
        </p:txBody>
      </p:sp>
      <p:sp>
        <p:nvSpPr>
          <p:cNvPr id="20" name="Shape 18"/>
          <p:cNvSpPr/>
          <p:nvPr/>
        </p:nvSpPr>
        <p:spPr>
          <a:xfrm>
            <a:off x="4663440" y="914400"/>
            <a:ext cx="4206240" cy="658368"/>
          </a:xfrm>
          <a:prstGeom prst="rect">
            <a:avLst/>
          </a:prstGeom>
          <a:solidFill>
            <a:srgbClr val="F0FDF4"/>
          </a:solidFill>
          <a:ln w="5080">
            <a:solidFill>
              <a:srgbClr val="10B981"/>
            </a:solidFill>
            <a:prstDash val="solid"/>
          </a:ln>
        </p:spPr>
      </p:sp>
      <p:sp>
        <p:nvSpPr>
          <p:cNvPr id="21" name="Text 19"/>
          <p:cNvSpPr/>
          <p:nvPr/>
        </p:nvSpPr>
        <p:spPr>
          <a:xfrm>
            <a:off x="4663440" y="914400"/>
            <a:ext cx="365760" cy="658368"/>
          </a:xfrm>
          <a:prstGeom prst="rect">
            <a:avLst/>
          </a:prstGeom>
          <a:noFill/>
          <a:ln/>
        </p:spPr>
        <p:txBody>
          <a:bodyPr wrap="square" lIns="0" tIns="0" rIns="0" bIns="0" rtlCol="0" anchor="ctr"/>
          <a:lstStyle/>
          <a:p>
            <a:pPr marL="0" indent="0" algn="ctr">
              <a:buNone/>
            </a:pPr>
            <a:r>
              <a:rPr lang="en-US" sz="1600" dirty="0">
                <a:solidFill>
                  <a:srgbClr val="10B981"/>
                </a:solidFill>
                <a:latin typeface="Calibri" pitchFamily="34" charset="0"/>
                <a:ea typeface="Calibri" pitchFamily="34" charset="-122"/>
                <a:cs typeface="Calibri" pitchFamily="34" charset="-120"/>
              </a:rPr>
              <a:t>✓</a:t>
            </a:r>
            <a:endParaRPr lang="en-US" sz="1600" dirty="0"/>
          </a:p>
        </p:txBody>
      </p:sp>
      <p:sp>
        <p:nvSpPr>
          <p:cNvPr id="22" name="Text 20"/>
          <p:cNvSpPr/>
          <p:nvPr/>
        </p:nvSpPr>
        <p:spPr>
          <a:xfrm>
            <a:off x="5029200" y="914400"/>
            <a:ext cx="3749040" cy="658368"/>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Her iki cihaz GPS fix aldıktan sonra el sıkışma olmaksızın aynı anda aynı kanalda buluştu</a:t>
            </a:r>
            <a:endParaRPr lang="en-US" sz="1000" dirty="0"/>
          </a:p>
        </p:txBody>
      </p:sp>
      <p:sp>
        <p:nvSpPr>
          <p:cNvPr id="23" name="Shape 21"/>
          <p:cNvSpPr/>
          <p:nvPr/>
        </p:nvSpPr>
        <p:spPr>
          <a:xfrm>
            <a:off x="4663440" y="1691640"/>
            <a:ext cx="4206240" cy="658368"/>
          </a:xfrm>
          <a:prstGeom prst="rect">
            <a:avLst/>
          </a:prstGeom>
          <a:solidFill>
            <a:srgbClr val="F0FDF4"/>
          </a:solidFill>
          <a:ln w="5080">
            <a:solidFill>
              <a:srgbClr val="10B981"/>
            </a:solidFill>
            <a:prstDash val="solid"/>
          </a:ln>
        </p:spPr>
      </p:sp>
      <p:sp>
        <p:nvSpPr>
          <p:cNvPr id="24" name="Text 22"/>
          <p:cNvSpPr/>
          <p:nvPr/>
        </p:nvSpPr>
        <p:spPr>
          <a:xfrm>
            <a:off x="4663440" y="1691640"/>
            <a:ext cx="365760" cy="658368"/>
          </a:xfrm>
          <a:prstGeom prst="rect">
            <a:avLst/>
          </a:prstGeom>
          <a:noFill/>
          <a:ln/>
        </p:spPr>
        <p:txBody>
          <a:bodyPr wrap="square" lIns="0" tIns="0" rIns="0" bIns="0" rtlCol="0" anchor="ctr"/>
          <a:lstStyle/>
          <a:p>
            <a:pPr marL="0" indent="0" algn="ctr">
              <a:buNone/>
            </a:pPr>
            <a:r>
              <a:rPr lang="en-US" sz="1600" dirty="0">
                <a:solidFill>
                  <a:srgbClr val="10B981"/>
                </a:solidFill>
                <a:latin typeface="Calibri" pitchFamily="34" charset="0"/>
                <a:ea typeface="Calibri" pitchFamily="34" charset="-122"/>
                <a:cs typeface="Calibri" pitchFamily="34" charset="-120"/>
              </a:rPr>
              <a:t>✓</a:t>
            </a:r>
            <a:endParaRPr lang="en-US" sz="1600" dirty="0"/>
          </a:p>
        </p:txBody>
      </p:sp>
      <p:sp>
        <p:nvSpPr>
          <p:cNvPr id="25" name="Text 23"/>
          <p:cNvSpPr/>
          <p:nvPr/>
        </p:nvSpPr>
        <p:spPr>
          <a:xfrm>
            <a:off x="5029200" y="1691640"/>
            <a:ext cx="3749040" cy="658368"/>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Farklı zamanlarda açılan cihazlar fix anında UTC formülüyle doğru kanala girdi</a:t>
            </a:r>
            <a:endParaRPr lang="en-US" sz="1000" dirty="0"/>
          </a:p>
        </p:txBody>
      </p:sp>
      <p:sp>
        <p:nvSpPr>
          <p:cNvPr id="26" name="Shape 24"/>
          <p:cNvSpPr/>
          <p:nvPr/>
        </p:nvSpPr>
        <p:spPr>
          <a:xfrm>
            <a:off x="4663440" y="2468880"/>
            <a:ext cx="4206240" cy="658368"/>
          </a:xfrm>
          <a:prstGeom prst="rect">
            <a:avLst/>
          </a:prstGeom>
          <a:solidFill>
            <a:srgbClr val="F0FDF4"/>
          </a:solidFill>
          <a:ln w="5080">
            <a:solidFill>
              <a:srgbClr val="10B981"/>
            </a:solidFill>
            <a:prstDash val="solid"/>
          </a:ln>
        </p:spPr>
      </p:sp>
      <p:sp>
        <p:nvSpPr>
          <p:cNvPr id="27" name="Text 25"/>
          <p:cNvSpPr/>
          <p:nvPr/>
        </p:nvSpPr>
        <p:spPr>
          <a:xfrm>
            <a:off x="4663440" y="2468880"/>
            <a:ext cx="365760" cy="658368"/>
          </a:xfrm>
          <a:prstGeom prst="rect">
            <a:avLst/>
          </a:prstGeom>
          <a:noFill/>
          <a:ln/>
        </p:spPr>
        <p:txBody>
          <a:bodyPr wrap="square" lIns="0" tIns="0" rIns="0" bIns="0" rtlCol="0" anchor="ctr"/>
          <a:lstStyle/>
          <a:p>
            <a:pPr marL="0" indent="0" algn="ctr">
              <a:buNone/>
            </a:pPr>
            <a:r>
              <a:rPr lang="en-US" sz="1600" dirty="0">
                <a:solidFill>
                  <a:srgbClr val="10B981"/>
                </a:solidFill>
                <a:latin typeface="Calibri" pitchFamily="34" charset="0"/>
                <a:ea typeface="Calibri" pitchFamily="34" charset="-122"/>
                <a:cs typeface="Calibri" pitchFamily="34" charset="-120"/>
              </a:rPr>
              <a:t>✓</a:t>
            </a:r>
            <a:endParaRPr lang="en-US" sz="1600" dirty="0"/>
          </a:p>
        </p:txBody>
      </p:sp>
      <p:sp>
        <p:nvSpPr>
          <p:cNvPr id="28" name="Text 26"/>
          <p:cNvSpPr/>
          <p:nvPr/>
        </p:nvSpPr>
        <p:spPr>
          <a:xfrm>
            <a:off x="5029200" y="2468880"/>
            <a:ext cx="3749040" cy="658368"/>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Replay simülasyonunda kaydedilen paketler UTC pencere kontrolüyle başarıyla reddedildi</a:t>
            </a:r>
            <a:endParaRPr lang="en-US" sz="1000" dirty="0"/>
          </a:p>
        </p:txBody>
      </p:sp>
      <p:sp>
        <p:nvSpPr>
          <p:cNvPr id="29" name="Shape 27"/>
          <p:cNvSpPr/>
          <p:nvPr/>
        </p:nvSpPr>
        <p:spPr>
          <a:xfrm>
            <a:off x="4663440" y="3246120"/>
            <a:ext cx="4206240" cy="658368"/>
          </a:xfrm>
          <a:prstGeom prst="rect">
            <a:avLst/>
          </a:prstGeom>
          <a:solidFill>
            <a:srgbClr val="F0FDF4"/>
          </a:solidFill>
          <a:ln w="5080">
            <a:solidFill>
              <a:srgbClr val="10B981"/>
            </a:solidFill>
            <a:prstDash val="solid"/>
          </a:ln>
        </p:spPr>
      </p:sp>
      <p:sp>
        <p:nvSpPr>
          <p:cNvPr id="30" name="Text 28"/>
          <p:cNvSpPr/>
          <p:nvPr/>
        </p:nvSpPr>
        <p:spPr>
          <a:xfrm>
            <a:off x="4663440" y="3246120"/>
            <a:ext cx="365760" cy="658368"/>
          </a:xfrm>
          <a:prstGeom prst="rect">
            <a:avLst/>
          </a:prstGeom>
          <a:noFill/>
          <a:ln/>
        </p:spPr>
        <p:txBody>
          <a:bodyPr wrap="square" lIns="0" tIns="0" rIns="0" bIns="0" rtlCol="0" anchor="ctr"/>
          <a:lstStyle/>
          <a:p>
            <a:pPr marL="0" indent="0" algn="ctr">
              <a:buNone/>
            </a:pPr>
            <a:r>
              <a:rPr lang="en-US" sz="1600" dirty="0">
                <a:solidFill>
                  <a:srgbClr val="10B981"/>
                </a:solidFill>
                <a:latin typeface="Calibri" pitchFamily="34" charset="0"/>
                <a:ea typeface="Calibri" pitchFamily="34" charset="-122"/>
                <a:cs typeface="Calibri" pitchFamily="34" charset="-120"/>
              </a:rPr>
              <a:t>✓</a:t>
            </a:r>
            <a:endParaRPr lang="en-US" sz="1600" dirty="0"/>
          </a:p>
        </p:txBody>
      </p:sp>
      <p:sp>
        <p:nvSpPr>
          <p:cNvPr id="31" name="Text 29"/>
          <p:cNvSpPr/>
          <p:nvPr/>
        </p:nvSpPr>
        <p:spPr>
          <a:xfrm>
            <a:off x="5029200" y="3246120"/>
            <a:ext cx="3749040" cy="658368"/>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Yanlış kanaldan gönderilen paketler kanal doğrulama ile reddedildi</a:t>
            </a:r>
            <a:endParaRPr lang="en-US" sz="1000" dirty="0"/>
          </a:p>
        </p:txBody>
      </p:sp>
      <p:sp>
        <p:nvSpPr>
          <p:cNvPr id="32" name="Shape 30"/>
          <p:cNvSpPr/>
          <p:nvPr/>
        </p:nvSpPr>
        <p:spPr>
          <a:xfrm>
            <a:off x="4663440" y="4023360"/>
            <a:ext cx="4206240" cy="658368"/>
          </a:xfrm>
          <a:prstGeom prst="rect">
            <a:avLst/>
          </a:prstGeom>
          <a:solidFill>
            <a:srgbClr val="F0FDF4"/>
          </a:solidFill>
          <a:ln w="5080">
            <a:solidFill>
              <a:srgbClr val="10B981"/>
            </a:solidFill>
            <a:prstDash val="solid"/>
          </a:ln>
        </p:spPr>
      </p:sp>
      <p:sp>
        <p:nvSpPr>
          <p:cNvPr id="33" name="Text 31"/>
          <p:cNvSpPr/>
          <p:nvPr/>
        </p:nvSpPr>
        <p:spPr>
          <a:xfrm>
            <a:off x="4663440" y="4023360"/>
            <a:ext cx="365760" cy="658368"/>
          </a:xfrm>
          <a:prstGeom prst="rect">
            <a:avLst/>
          </a:prstGeom>
          <a:noFill/>
          <a:ln/>
        </p:spPr>
        <p:txBody>
          <a:bodyPr wrap="square" lIns="0" tIns="0" rIns="0" bIns="0" rtlCol="0" anchor="ctr"/>
          <a:lstStyle/>
          <a:p>
            <a:pPr marL="0" indent="0" algn="ctr">
              <a:buNone/>
            </a:pPr>
            <a:r>
              <a:rPr lang="en-US" sz="1600" dirty="0">
                <a:solidFill>
                  <a:srgbClr val="10B981"/>
                </a:solidFill>
                <a:latin typeface="Calibri" pitchFamily="34" charset="0"/>
                <a:ea typeface="Calibri" pitchFamily="34" charset="-122"/>
                <a:cs typeface="Calibri" pitchFamily="34" charset="-120"/>
              </a:rPr>
              <a:t>✓</a:t>
            </a:r>
            <a:endParaRPr lang="en-US" sz="1600" dirty="0"/>
          </a:p>
        </p:txBody>
      </p:sp>
      <p:sp>
        <p:nvSpPr>
          <p:cNvPr id="34" name="Text 32"/>
          <p:cNvSpPr/>
          <p:nvPr/>
        </p:nvSpPr>
        <p:spPr>
          <a:xfrm>
            <a:off x="5029200" y="4023360"/>
            <a:ext cx="3749040" cy="658368"/>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Haversine formülüyle iki cihaz arası mesafe ve yön başarıyla hesaplandı</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A1628"/>
          </a:solidFill>
          <a:ln w="12700">
            <a:solidFill>
              <a:srgbClr val="0A1628"/>
            </a:solidFill>
          </a:ln>
        </p:spPr>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tr-TR" sz="2200" b="1" dirty="0">
                <a:solidFill>
                  <a:srgbClr val="FFFFFF"/>
                </a:solidFill>
                <a:latin typeface="Calibri" pitchFamily="34" charset="0"/>
              </a:rPr>
              <a:t>GELECEK PLANLAR</a:t>
            </a:r>
          </a:p>
        </p:txBody>
      </p:sp>
      <p:sp>
        <p:nvSpPr>
          <p:cNvPr id="4" name="Shape 2"/>
          <p:cNvSpPr/>
          <p:nvPr/>
        </p:nvSpPr>
        <p:spPr>
          <a:xfrm>
            <a:off x="365760" y="960120"/>
            <a:ext cx="54864" cy="3657600"/>
          </a:xfrm>
          <a:prstGeom prst="rect">
            <a:avLst/>
          </a:prstGeom>
          <a:solidFill>
            <a:srgbClr val="0E7EC1"/>
          </a:solidFill>
          <a:ln>
            <a:solidFill>
              <a:srgbClr val="0E7EC1"/>
            </a:solidFill>
          </a:ln>
        </p:spPr>
      </p:sp>
      <p:sp>
        <p:nvSpPr>
          <p:cNvPr id="5" name="Text 3"/>
          <p:cNvSpPr/>
          <p:nvPr/>
        </p:nvSpPr>
        <p:spPr>
          <a:xfrm>
            <a:off x="548640" y="960120"/>
            <a:ext cx="8047440" cy="3657600"/>
          </a:xfrm>
          <a:prstGeom prst="rect">
            <a:avLst/>
          </a:prstGeom>
          <a:noFill/>
          <a:ln/>
        </p:spPr>
        <p:txBody>
          <a:bodyPr wrap="square" lIns="91440" tIns="91440" rIns="91440" bIns="91440" rtlCol="0" anchor="ctr"/>
          <a:lstStyle/>
          <a:p>
            <a:pPr algn="just">
              <a:buNone/>
            </a:pPr>
            <a:r>
              <a:rPr lang="tr-TR" sz="1600" dirty="0">
                <a:solidFill>
                  <a:srgbClr val="1E293B"/>
                </a:solidFill>
                <a:latin typeface="Calibri" pitchFamily="34" charset="0"/>
              </a:rPr>
              <a:t>Bu prototip, GPS uydu saatini kriptografik senkronizasyon kaynağı olarak kullanan, merkeze bağımlı olmayan ve ele geçirilmeye karşı dayanıklı bir saha haberleşme mimarisinin düşük maliyetli donanımla gerçekleştirilebileceğini kanıtlamaktadır.</a:t>
            </a:r>
          </a:p>
          <a:p>
            <a:pPr algn="just">
              <a:buNone/>
            </a:pPr>
            <a:r>
              <a:rPr lang="tr-TR" sz="1600" dirty="0">
                <a:solidFill>
                  <a:srgbClr val="1E293B"/>
                </a:solidFill>
                <a:latin typeface="Calibri" pitchFamily="34" charset="0"/>
              </a:rPr>
              <a:t>Geliştirme süreci, her yeni katmanla sistemin hem güvenliğini hem de saha koşullarındaki dayanıklılığını artıran modüler bir yapı üzerine inşa edilmektedir. Öncelikli hedef, GPS koordinatı ve zaman bilgisinin kriptografik anahtar türetiminde kullanılmasıyla coğrafi bağımlı şifreleme mimarisine geçiştir.</a:t>
            </a:r>
          </a:p>
          <a:p>
            <a:pPr algn="just">
              <a:buNone/>
            </a:pPr>
            <a:r>
              <a:rPr lang="tr-TR" sz="1600" dirty="0">
                <a:solidFill>
                  <a:srgbClr val="1E293B"/>
                </a:solidFill>
                <a:latin typeface="Calibri" pitchFamily="34" charset="0"/>
              </a:rPr>
              <a:t>Uzun vadede donanım bağımsızlığı korunarak daha hassas zamanlama modülleri ve çoklu cihaz desteğiyle endüstriyel düzeyde bir saha haberleşme sistemine dönüştürülmesi hedeflenmektedir.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457200" y="731520"/>
            <a:ext cx="54864" cy="3657600"/>
          </a:xfrm>
          <a:prstGeom prst="rect">
            <a:avLst/>
          </a:prstGeom>
          <a:solidFill>
            <a:srgbClr val="0E7EC1"/>
          </a:solidFill>
          <a:ln w="12700">
            <a:solidFill>
              <a:srgbClr val="0E7EC1"/>
            </a:solidFill>
            <a:prstDash val="solid"/>
          </a:ln>
        </p:spPr>
      </p:sp>
      <p:sp>
        <p:nvSpPr>
          <p:cNvPr id="3" name="Text 1"/>
          <p:cNvSpPr/>
          <p:nvPr/>
        </p:nvSpPr>
        <p:spPr>
          <a:xfrm>
            <a:off x="640080" y="822960"/>
            <a:ext cx="7772400" cy="731520"/>
          </a:xfrm>
          <a:prstGeom prst="rect">
            <a:avLst/>
          </a:prstGeom>
          <a:noFill/>
          <a:ln/>
        </p:spPr>
        <p:txBody>
          <a:bodyPr wrap="square" lIns="0" tIns="0" rIns="0" bIns="0" rtlCol="0" anchor="ctr"/>
          <a:lstStyle/>
          <a:p>
            <a:pPr marL="0" indent="0">
              <a:buNone/>
            </a:pPr>
            <a:r>
              <a:rPr lang="en-US" sz="3800" b="1" dirty="0">
                <a:solidFill>
                  <a:srgbClr val="0E7EC1"/>
                </a:solidFill>
                <a:latin typeface="Calibri" pitchFamily="34" charset="0"/>
                <a:ea typeface="Calibri" pitchFamily="34" charset="-122"/>
                <a:cs typeface="Calibri" pitchFamily="34" charset="-120"/>
              </a:rPr>
              <a:t>TEŞEKKÜRLER</a:t>
            </a:r>
            <a:endParaRPr lang="en-US" sz="3800" dirty="0"/>
          </a:p>
        </p:txBody>
      </p:sp>
      <p:sp>
        <p:nvSpPr>
          <p:cNvPr id="4" name="Text 2"/>
          <p:cNvSpPr/>
          <p:nvPr/>
        </p:nvSpPr>
        <p:spPr>
          <a:xfrm>
            <a:off x="640080" y="1600200"/>
            <a:ext cx="7772400" cy="457200"/>
          </a:xfrm>
          <a:prstGeom prst="rect">
            <a:avLst/>
          </a:prstGeom>
          <a:noFill/>
          <a:ln/>
        </p:spPr>
        <p:txBody>
          <a:bodyPr wrap="square" lIns="0" tIns="0" rIns="0" bIns="0" rtlCol="0" anchor="ctr"/>
          <a:lstStyle/>
          <a:p>
            <a:pPr marL="0" indent="0">
              <a:buNone/>
            </a:pPr>
            <a:r>
              <a:rPr lang="en-US" sz="1600" i="1" dirty="0">
                <a:solidFill>
                  <a:srgbClr val="FFFFFF"/>
                </a:solidFill>
                <a:latin typeface="Calibri" pitchFamily="34" charset="0"/>
                <a:ea typeface="Calibri" pitchFamily="34" charset="-122"/>
                <a:cs typeface="Calibri" pitchFamily="34" charset="-120"/>
              </a:rPr>
              <a:t>GPS Senkronizasyonlu Kriptografik Komuta Sistemi</a:t>
            </a:r>
            <a:endParaRPr lang="en-US" sz="1600" dirty="0"/>
          </a:p>
        </p:txBody>
      </p:sp>
      <p:sp>
        <p:nvSpPr>
          <p:cNvPr id="5" name="Shape 3"/>
          <p:cNvSpPr/>
          <p:nvPr/>
        </p:nvSpPr>
        <p:spPr>
          <a:xfrm>
            <a:off x="640080" y="2194560"/>
            <a:ext cx="7772400" cy="27432"/>
          </a:xfrm>
          <a:prstGeom prst="rect">
            <a:avLst/>
          </a:prstGeom>
          <a:solidFill>
            <a:srgbClr val="0E7EC1">
              <a:alpha val="50000"/>
            </a:srgbClr>
          </a:solidFill>
          <a:ln w="12700">
            <a:solidFill>
              <a:srgbClr val="0E7EC1">
                <a:alpha val="50000"/>
              </a:srgbClr>
            </a:solidFill>
            <a:prstDash val="solid"/>
          </a:ln>
        </p:spPr>
      </p:sp>
      <p:sp>
        <p:nvSpPr>
          <p:cNvPr id="6" name="Text 4"/>
          <p:cNvSpPr/>
          <p:nvPr/>
        </p:nvSpPr>
        <p:spPr>
          <a:xfrm>
            <a:off x="640080" y="2377440"/>
            <a:ext cx="7772400" cy="347472"/>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  GPS uydu saati → kriptografik senkronizasyon kaynağı</a:t>
            </a:r>
            <a:endParaRPr lang="en-US" sz="1300" dirty="0"/>
          </a:p>
        </p:txBody>
      </p:sp>
      <p:sp>
        <p:nvSpPr>
          <p:cNvPr id="7" name="Text 5"/>
          <p:cNvSpPr/>
          <p:nvPr/>
        </p:nvSpPr>
        <p:spPr>
          <a:xfrm>
            <a:off x="640080" y="2788920"/>
            <a:ext cx="7772400" cy="347472"/>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  AES-256-GCM + FHSS + Replay koruması</a:t>
            </a:r>
            <a:endParaRPr lang="en-US" sz="1300" dirty="0"/>
          </a:p>
        </p:txBody>
      </p:sp>
      <p:sp>
        <p:nvSpPr>
          <p:cNvPr id="8" name="Text 6"/>
          <p:cNvSpPr/>
          <p:nvPr/>
        </p:nvSpPr>
        <p:spPr>
          <a:xfrm>
            <a:off x="640080" y="3200400"/>
            <a:ext cx="7772400" cy="347472"/>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  El sıkışma gerektirmeyen bağımsız senkronizasyon</a:t>
            </a:r>
            <a:endParaRPr lang="en-US" sz="1300" dirty="0"/>
          </a:p>
        </p:txBody>
      </p:sp>
      <p:sp>
        <p:nvSpPr>
          <p:cNvPr id="9" name="Text 7"/>
          <p:cNvSpPr/>
          <p:nvPr/>
        </p:nvSpPr>
        <p:spPr>
          <a:xfrm>
            <a:off x="640080" y="3611880"/>
            <a:ext cx="7772400" cy="347472"/>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  Merkeze bağımlı olmayan saha haberleşmesi</a:t>
            </a:r>
            <a:endParaRPr lang="en-US" sz="1300" dirty="0"/>
          </a:p>
        </p:txBody>
      </p:sp>
      <p:sp>
        <p:nvSpPr>
          <p:cNvPr id="10" name="Text 8"/>
          <p:cNvSpPr/>
          <p:nvPr/>
        </p:nvSpPr>
        <p:spPr>
          <a:xfrm>
            <a:off x="640080" y="4297680"/>
            <a:ext cx="7772400" cy="365760"/>
          </a:xfrm>
          <a:prstGeom prst="rect">
            <a:avLst/>
          </a:prstGeom>
          <a:noFill/>
          <a:ln/>
        </p:spPr>
        <p:txBody>
          <a:bodyPr wrap="square" lIns="0" tIns="0" rIns="0" bIns="0" rtlCol="0" anchor="ctr"/>
          <a:lstStyle/>
          <a:p>
            <a:pPr marL="0" indent="0">
              <a:buNone/>
            </a:pPr>
            <a:r>
              <a:rPr lang="en-US" sz="1200" dirty="0">
                <a:solidFill>
                  <a:srgbClr val="94A3B8"/>
                </a:solidFill>
                <a:latin typeface="Calibri" pitchFamily="34" charset="0"/>
                <a:ea typeface="Calibri" pitchFamily="34" charset="-122"/>
                <a:cs typeface="Calibri" pitchFamily="34" charset="-120"/>
              </a:rPr>
              <a:t>Enes Akagündüz  ·  enesakagunduz1@gmail.com</a:t>
            </a:r>
            <a:endParaRPr lang="en-US" sz="1200" dirty="0"/>
          </a:p>
        </p:txBody>
      </p:sp>
      <p:sp>
        <p:nvSpPr>
          <p:cNvPr id="11" name="Text 9"/>
          <p:cNvSpPr/>
          <p:nvPr/>
        </p:nvSpPr>
        <p:spPr>
          <a:xfrm>
            <a:off x="640080" y="4663440"/>
            <a:ext cx="7772400" cy="274320"/>
          </a:xfrm>
          <a:prstGeom prst="rect">
            <a:avLst/>
          </a:prstGeom>
          <a:noFill/>
          <a:ln/>
        </p:spPr>
        <p:txBody>
          <a:bodyPr wrap="square" lIns="0" tIns="0" rIns="0" bIns="0" rtlCol="0" anchor="ctr"/>
          <a:lstStyle/>
          <a:p>
            <a:pPr marL="0" indent="0">
              <a:buNone/>
            </a:pPr>
            <a:r>
              <a:rPr lang="en-US" sz="1000" dirty="0">
                <a:solidFill>
                  <a:srgbClr val="94A3B8"/>
                </a:solidFill>
                <a:latin typeface="Calibri" pitchFamily="34" charset="0"/>
                <a:ea typeface="Calibri" pitchFamily="34" charset="-122"/>
                <a:cs typeface="Calibri" pitchFamily="34" charset="-120"/>
              </a:rPr>
              <a:t>Ege Üniversitesi · Ege Meslek Yüksekokulu · Elektronik Haberleşme Teknolojisi Bölümü</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Ekran Gösterisi (16:9)</PresentationFormat>
  <Paragraphs>0</Paragraphs>
  <Slides>8</Slides>
  <Notes>8</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GPS Senkronizasyonlu Kriptografik Komuta Sistemi</dc:title>
  <dc:subject>PptxGenJS Presentation</dc:subject>
  <dc:creator>PptxGenJS</dc:creator>
  <cp:lastModifiedBy>Enes Akagündüz</cp:lastModifiedBy>
  <cp:revision>3</cp:revision>
  <dcterms:created xsi:type="dcterms:W3CDTF">2026-04-28T23:54:25Z</dcterms:created>
  <dcterms:modified xsi:type="dcterms:W3CDTF">2026-04-29T07:56:51Z</dcterms:modified>
</cp:coreProperties>
</file>