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8" r:id="rId4"/>
    <p:sldId id="277" r:id="rId5"/>
    <p:sldId id="278" r:id="rId6"/>
    <p:sldId id="279" r:id="rId7"/>
    <p:sldId id="259" r:id="rId8"/>
    <p:sldId id="260" r:id="rId9"/>
    <p:sldId id="262" r:id="rId10"/>
    <p:sldId id="264" r:id="rId11"/>
    <p:sldId id="266" r:id="rId12"/>
    <p:sldId id="268" r:id="rId13"/>
    <p:sldId id="270" r:id="rId14"/>
    <p:sldId id="272" r:id="rId15"/>
    <p:sldId id="273" r:id="rId16"/>
    <p:sldId id="276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94DEE4-1D0D-4CAB-90E9-D9C35A5A9D01}" v="64" dt="2025-12-09T19:59:06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6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EEC8C6-144B-4A6E-AF1D-40A9D5B9430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32A9B30-2BA2-49C4-9358-F10B0DD6A6ED}">
      <dgm:prSet/>
      <dgm:spPr/>
      <dgm:t>
        <a:bodyPr/>
        <a:lstStyle/>
        <a:p>
          <a:r>
            <a:rPr lang="tr-TR"/>
            <a:t>Toplam maliyet: ≈ 500TL	</a:t>
          </a:r>
          <a:endParaRPr lang="en-US"/>
        </a:p>
      </dgm:t>
    </dgm:pt>
    <dgm:pt modelId="{897684C9-086D-462E-A9CB-321DC592530A}" type="parTrans" cxnId="{401400F7-905C-402F-BA2F-3AF809289151}">
      <dgm:prSet/>
      <dgm:spPr/>
      <dgm:t>
        <a:bodyPr/>
        <a:lstStyle/>
        <a:p>
          <a:endParaRPr lang="en-US"/>
        </a:p>
      </dgm:t>
    </dgm:pt>
    <dgm:pt modelId="{AF809589-42F4-4849-A8F2-2E4ADACCDF32}" type="sibTrans" cxnId="{401400F7-905C-402F-BA2F-3AF809289151}">
      <dgm:prSet/>
      <dgm:spPr/>
      <dgm:t>
        <a:bodyPr/>
        <a:lstStyle/>
        <a:p>
          <a:endParaRPr lang="en-US"/>
        </a:p>
      </dgm:t>
    </dgm:pt>
    <dgm:pt modelId="{BE430BAD-BBB0-40E7-8245-EAD9AF24E963}">
      <dgm:prSet/>
      <dgm:spPr/>
      <dgm:t>
        <a:bodyPr/>
        <a:lstStyle/>
        <a:p>
          <a:r>
            <a:rPr lang="tr-TR"/>
            <a:t>•En pahalı parçalar: ESP32 ve Li-ion pil</a:t>
          </a:r>
          <a:endParaRPr lang="en-US"/>
        </a:p>
      </dgm:t>
    </dgm:pt>
    <dgm:pt modelId="{372BE499-F402-4E6C-BF8D-9D579C534F44}" type="parTrans" cxnId="{F06C748B-16A3-4750-9CE1-15C8BBF8FD8B}">
      <dgm:prSet/>
      <dgm:spPr/>
      <dgm:t>
        <a:bodyPr/>
        <a:lstStyle/>
        <a:p>
          <a:endParaRPr lang="en-US"/>
        </a:p>
      </dgm:t>
    </dgm:pt>
    <dgm:pt modelId="{AD90AEE4-5CDE-4D01-BAF6-BE1BF7B48CAD}" type="sibTrans" cxnId="{F06C748B-16A3-4750-9CE1-15C8BBF8FD8B}">
      <dgm:prSet/>
      <dgm:spPr/>
      <dgm:t>
        <a:bodyPr/>
        <a:lstStyle/>
        <a:p>
          <a:endParaRPr lang="en-US"/>
        </a:p>
      </dgm:t>
    </dgm:pt>
    <dgm:pt modelId="{1A14AB4C-80E0-405B-A692-A0D19F8B2442}">
      <dgm:prSet/>
      <dgm:spPr/>
      <dgm:t>
        <a:bodyPr/>
        <a:lstStyle/>
        <a:p>
          <a:r>
            <a:rPr lang="tr-TR"/>
            <a:t>•Uygun fiyatlı taşınabilir güvenlik sistemi</a:t>
          </a:r>
          <a:endParaRPr lang="en-US"/>
        </a:p>
      </dgm:t>
    </dgm:pt>
    <dgm:pt modelId="{49C95A54-C83F-4126-9212-EFE5BB9AE0F7}" type="parTrans" cxnId="{2AC36DC8-A90E-47E7-9678-D75EA0BECC3D}">
      <dgm:prSet/>
      <dgm:spPr/>
      <dgm:t>
        <a:bodyPr/>
        <a:lstStyle/>
        <a:p>
          <a:endParaRPr lang="en-US"/>
        </a:p>
      </dgm:t>
    </dgm:pt>
    <dgm:pt modelId="{602A8C08-21A0-4F03-AF69-BE1C13EE1AAF}" type="sibTrans" cxnId="{2AC36DC8-A90E-47E7-9678-D75EA0BECC3D}">
      <dgm:prSet/>
      <dgm:spPr/>
      <dgm:t>
        <a:bodyPr/>
        <a:lstStyle/>
        <a:p>
          <a:endParaRPr lang="en-US"/>
        </a:p>
      </dgm:t>
    </dgm:pt>
    <dgm:pt modelId="{68C3AB45-E051-446E-BB3F-7A945171D06C}" type="pres">
      <dgm:prSet presAssocID="{E3EEC8C6-144B-4A6E-AF1D-40A9D5B9430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F43CF29-B023-4112-B7E7-32427C1F970F}" type="pres">
      <dgm:prSet presAssocID="{E3EEC8C6-144B-4A6E-AF1D-40A9D5B94302}" presName="dummyMaxCanvas" presStyleCnt="0">
        <dgm:presLayoutVars/>
      </dgm:prSet>
      <dgm:spPr/>
    </dgm:pt>
    <dgm:pt modelId="{29765BF2-C30C-4FEE-86FF-B88A40562271}" type="pres">
      <dgm:prSet presAssocID="{E3EEC8C6-144B-4A6E-AF1D-40A9D5B9430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BC29CF-8510-4978-AC02-674F55E281BF}" type="pres">
      <dgm:prSet presAssocID="{E3EEC8C6-144B-4A6E-AF1D-40A9D5B9430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961E6D-B0AF-44B9-A791-60350B0BF128}" type="pres">
      <dgm:prSet presAssocID="{E3EEC8C6-144B-4A6E-AF1D-40A9D5B9430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3E54E5-D49E-4EEF-A352-BC0D21E223B8}" type="pres">
      <dgm:prSet presAssocID="{E3EEC8C6-144B-4A6E-AF1D-40A9D5B9430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154644-3133-4231-9327-C0435BA4A114}" type="pres">
      <dgm:prSet presAssocID="{E3EEC8C6-144B-4A6E-AF1D-40A9D5B9430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011C3F-428C-4431-B4D4-5C287A05C5E8}" type="pres">
      <dgm:prSet presAssocID="{E3EEC8C6-144B-4A6E-AF1D-40A9D5B9430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06FEE5-A934-42BB-BA38-70CF598B8614}" type="pres">
      <dgm:prSet presAssocID="{E3EEC8C6-144B-4A6E-AF1D-40A9D5B9430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51FA5B-1FF2-4CB6-95B9-96780CFC747C}" type="pres">
      <dgm:prSet presAssocID="{E3EEC8C6-144B-4A6E-AF1D-40A9D5B9430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613D53B-DA5B-4248-B649-E30C5EB7F1FE}" type="presOf" srcId="{BE430BAD-BBB0-40E7-8245-EAD9AF24E963}" destId="{B806FEE5-A934-42BB-BA38-70CF598B8614}" srcOrd="1" destOrd="0" presId="urn:microsoft.com/office/officeart/2005/8/layout/vProcess5"/>
    <dgm:cxn modelId="{B7FBD2F4-EA09-4047-961A-294CEA5E17DC}" type="presOf" srcId="{AD90AEE4-5CDE-4D01-BAF6-BE1BF7B48CAD}" destId="{06154644-3133-4231-9327-C0435BA4A114}" srcOrd="0" destOrd="0" presId="urn:microsoft.com/office/officeart/2005/8/layout/vProcess5"/>
    <dgm:cxn modelId="{F06C748B-16A3-4750-9CE1-15C8BBF8FD8B}" srcId="{E3EEC8C6-144B-4A6E-AF1D-40A9D5B94302}" destId="{BE430BAD-BBB0-40E7-8245-EAD9AF24E963}" srcOrd="1" destOrd="0" parTransId="{372BE499-F402-4E6C-BF8D-9D579C534F44}" sibTransId="{AD90AEE4-5CDE-4D01-BAF6-BE1BF7B48CAD}"/>
    <dgm:cxn modelId="{D51194B4-BFFA-44FA-8B98-D4CC3D675583}" type="presOf" srcId="{832A9B30-2BA2-49C4-9358-F10B0DD6A6ED}" destId="{29765BF2-C30C-4FEE-86FF-B88A40562271}" srcOrd="0" destOrd="0" presId="urn:microsoft.com/office/officeart/2005/8/layout/vProcess5"/>
    <dgm:cxn modelId="{2AECB975-A1E5-446C-AE8F-934712F14F3D}" type="presOf" srcId="{E3EEC8C6-144B-4A6E-AF1D-40A9D5B94302}" destId="{68C3AB45-E051-446E-BB3F-7A945171D06C}" srcOrd="0" destOrd="0" presId="urn:microsoft.com/office/officeart/2005/8/layout/vProcess5"/>
    <dgm:cxn modelId="{76EEDEE9-C4C9-422B-9EC0-7FF2DFD164DD}" type="presOf" srcId="{AF809589-42F4-4849-A8F2-2E4ADACCDF32}" destId="{DB3E54E5-D49E-4EEF-A352-BC0D21E223B8}" srcOrd="0" destOrd="0" presId="urn:microsoft.com/office/officeart/2005/8/layout/vProcess5"/>
    <dgm:cxn modelId="{79AA35C0-9D4A-4374-AD20-F0D4147EC939}" type="presOf" srcId="{1A14AB4C-80E0-405B-A692-A0D19F8B2442}" destId="{FE961E6D-B0AF-44B9-A791-60350B0BF128}" srcOrd="0" destOrd="0" presId="urn:microsoft.com/office/officeart/2005/8/layout/vProcess5"/>
    <dgm:cxn modelId="{730FA605-A123-4DB9-918A-2318B7EEE441}" type="presOf" srcId="{1A14AB4C-80E0-405B-A692-A0D19F8B2442}" destId="{B651FA5B-1FF2-4CB6-95B9-96780CFC747C}" srcOrd="1" destOrd="0" presId="urn:microsoft.com/office/officeart/2005/8/layout/vProcess5"/>
    <dgm:cxn modelId="{674A63BF-5E74-4807-99DE-DFD0216B87BD}" type="presOf" srcId="{832A9B30-2BA2-49C4-9358-F10B0DD6A6ED}" destId="{D5011C3F-428C-4431-B4D4-5C287A05C5E8}" srcOrd="1" destOrd="0" presId="urn:microsoft.com/office/officeart/2005/8/layout/vProcess5"/>
    <dgm:cxn modelId="{401400F7-905C-402F-BA2F-3AF809289151}" srcId="{E3EEC8C6-144B-4A6E-AF1D-40A9D5B94302}" destId="{832A9B30-2BA2-49C4-9358-F10B0DD6A6ED}" srcOrd="0" destOrd="0" parTransId="{897684C9-086D-462E-A9CB-321DC592530A}" sibTransId="{AF809589-42F4-4849-A8F2-2E4ADACCDF32}"/>
    <dgm:cxn modelId="{2AC36DC8-A90E-47E7-9678-D75EA0BECC3D}" srcId="{E3EEC8C6-144B-4A6E-AF1D-40A9D5B94302}" destId="{1A14AB4C-80E0-405B-A692-A0D19F8B2442}" srcOrd="2" destOrd="0" parTransId="{49C95A54-C83F-4126-9212-EFE5BB9AE0F7}" sibTransId="{602A8C08-21A0-4F03-AF69-BE1C13EE1AAF}"/>
    <dgm:cxn modelId="{BA9F26C1-EDA5-4F51-BC44-2FF1EBB44FE1}" type="presOf" srcId="{BE430BAD-BBB0-40E7-8245-EAD9AF24E963}" destId="{DDBC29CF-8510-4978-AC02-674F55E281BF}" srcOrd="0" destOrd="0" presId="urn:microsoft.com/office/officeart/2005/8/layout/vProcess5"/>
    <dgm:cxn modelId="{204F2D0D-BE6E-4F89-821F-339887125E0C}" type="presParOf" srcId="{68C3AB45-E051-446E-BB3F-7A945171D06C}" destId="{3F43CF29-B023-4112-B7E7-32427C1F970F}" srcOrd="0" destOrd="0" presId="urn:microsoft.com/office/officeart/2005/8/layout/vProcess5"/>
    <dgm:cxn modelId="{EF0215DB-9238-442F-8859-EB3C681C49A9}" type="presParOf" srcId="{68C3AB45-E051-446E-BB3F-7A945171D06C}" destId="{29765BF2-C30C-4FEE-86FF-B88A40562271}" srcOrd="1" destOrd="0" presId="urn:microsoft.com/office/officeart/2005/8/layout/vProcess5"/>
    <dgm:cxn modelId="{A5702D8E-BEDD-4D7E-A9AC-23FD517D2098}" type="presParOf" srcId="{68C3AB45-E051-446E-BB3F-7A945171D06C}" destId="{DDBC29CF-8510-4978-AC02-674F55E281BF}" srcOrd="2" destOrd="0" presId="urn:microsoft.com/office/officeart/2005/8/layout/vProcess5"/>
    <dgm:cxn modelId="{FE5BBBD7-9654-40DA-BA92-A46C53966159}" type="presParOf" srcId="{68C3AB45-E051-446E-BB3F-7A945171D06C}" destId="{FE961E6D-B0AF-44B9-A791-60350B0BF128}" srcOrd="3" destOrd="0" presId="urn:microsoft.com/office/officeart/2005/8/layout/vProcess5"/>
    <dgm:cxn modelId="{DD0BAB4B-9296-4172-8561-EA608F0DCD13}" type="presParOf" srcId="{68C3AB45-E051-446E-BB3F-7A945171D06C}" destId="{DB3E54E5-D49E-4EEF-A352-BC0D21E223B8}" srcOrd="4" destOrd="0" presId="urn:microsoft.com/office/officeart/2005/8/layout/vProcess5"/>
    <dgm:cxn modelId="{BB3C3447-C364-47F2-BB99-B889AE3CCF13}" type="presParOf" srcId="{68C3AB45-E051-446E-BB3F-7A945171D06C}" destId="{06154644-3133-4231-9327-C0435BA4A114}" srcOrd="5" destOrd="0" presId="urn:microsoft.com/office/officeart/2005/8/layout/vProcess5"/>
    <dgm:cxn modelId="{65F069E6-5884-4D86-B974-0C6CD81FD19E}" type="presParOf" srcId="{68C3AB45-E051-446E-BB3F-7A945171D06C}" destId="{D5011C3F-428C-4431-B4D4-5C287A05C5E8}" srcOrd="6" destOrd="0" presId="urn:microsoft.com/office/officeart/2005/8/layout/vProcess5"/>
    <dgm:cxn modelId="{6C146722-5CDE-4992-957B-01419D5886B0}" type="presParOf" srcId="{68C3AB45-E051-446E-BB3F-7A945171D06C}" destId="{B806FEE5-A934-42BB-BA38-70CF598B8614}" srcOrd="7" destOrd="0" presId="urn:microsoft.com/office/officeart/2005/8/layout/vProcess5"/>
    <dgm:cxn modelId="{FCA434A7-94B7-4572-B198-AEEFDAD58987}" type="presParOf" srcId="{68C3AB45-E051-446E-BB3F-7A945171D06C}" destId="{B651FA5B-1FF2-4CB6-95B9-96780CFC747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5CD60141-EEBD-4EC1-8E34-0344C16A1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58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20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5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5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2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74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2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0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9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1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741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12/9/2025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07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1" r:id="rId6"/>
    <p:sldLayoutId id="2147483787" r:id="rId7"/>
    <p:sldLayoutId id="2147483788" r:id="rId8"/>
    <p:sldLayoutId id="2147483789" r:id="rId9"/>
    <p:sldLayoutId id="2147483790" r:id="rId10"/>
    <p:sldLayoutId id="214748379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4">
            <a:extLst>
              <a:ext uri="{FF2B5EF4-FFF2-40B4-BE49-F238E27FC236}">
                <a16:creationId xmlns:a16="http://schemas.microsoft.com/office/drawing/2014/main" xmlns="" id="{C3B0A228-9EA3-4009-A82E-9402BBC726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26">
            <a:extLst>
              <a:ext uri="{FF2B5EF4-FFF2-40B4-BE49-F238E27FC236}">
                <a16:creationId xmlns:a16="http://schemas.microsoft.com/office/drawing/2014/main" xmlns="" id="{40D5ECB1-AC85-4830-AF8E-3E8C2A1ACE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9113106" cy="6858000"/>
          </a:xfrm>
          <a:custGeom>
            <a:avLst/>
            <a:gdLst>
              <a:gd name="connsiteX0" fmla="*/ 2227781 w 9113106"/>
              <a:gd name="connsiteY0" fmla="*/ 6858000 h 6858000"/>
              <a:gd name="connsiteX1" fmla="*/ 2227781 w 9113106"/>
              <a:gd name="connsiteY1" fmla="*/ 6858000 h 6858000"/>
              <a:gd name="connsiteX2" fmla="*/ 0 w 9113106"/>
              <a:gd name="connsiteY2" fmla="*/ 6858000 h 6858000"/>
              <a:gd name="connsiteX3" fmla="*/ 6010592 w 9113106"/>
              <a:gd name="connsiteY3" fmla="*/ 0 h 6858000"/>
              <a:gd name="connsiteX4" fmla="*/ 6885325 w 9113106"/>
              <a:gd name="connsiteY4" fmla="*/ 0 h 6858000"/>
              <a:gd name="connsiteX5" fmla="*/ 6885325 w 9113106"/>
              <a:gd name="connsiteY5" fmla="*/ 1543809 h 6858000"/>
              <a:gd name="connsiteX6" fmla="*/ 8238373 w 9113106"/>
              <a:gd name="connsiteY6" fmla="*/ 0 h 6858000"/>
              <a:gd name="connsiteX7" fmla="*/ 9113106 w 9113106"/>
              <a:gd name="connsiteY7" fmla="*/ 0 h 6858000"/>
              <a:gd name="connsiteX8" fmla="*/ 9113106 w 9113106"/>
              <a:gd name="connsiteY8" fmla="*/ 6857999 h 6858000"/>
              <a:gd name="connsiteX0" fmla="*/ 2227781 w 9113106"/>
              <a:gd name="connsiteY0" fmla="*/ 6858000 h 6858000"/>
              <a:gd name="connsiteX1" fmla="*/ 2227781 w 9113106"/>
              <a:gd name="connsiteY1" fmla="*/ 6858000 h 6858000"/>
              <a:gd name="connsiteX2" fmla="*/ 0 w 9113106"/>
              <a:gd name="connsiteY2" fmla="*/ 6858000 h 6858000"/>
              <a:gd name="connsiteX3" fmla="*/ 6010592 w 9113106"/>
              <a:gd name="connsiteY3" fmla="*/ 0 h 6858000"/>
              <a:gd name="connsiteX4" fmla="*/ 6885325 w 9113106"/>
              <a:gd name="connsiteY4" fmla="*/ 0 h 6858000"/>
              <a:gd name="connsiteX5" fmla="*/ 8238373 w 9113106"/>
              <a:gd name="connsiteY5" fmla="*/ 0 h 6858000"/>
              <a:gd name="connsiteX6" fmla="*/ 9113106 w 9113106"/>
              <a:gd name="connsiteY6" fmla="*/ 0 h 6858000"/>
              <a:gd name="connsiteX7" fmla="*/ 9113106 w 9113106"/>
              <a:gd name="connsiteY7" fmla="*/ 6857999 h 6858000"/>
              <a:gd name="connsiteX8" fmla="*/ 2227781 w 9113106"/>
              <a:gd name="connsiteY8" fmla="*/ 6858000 h 6858000"/>
              <a:gd name="connsiteX0" fmla="*/ 2227781 w 9113106"/>
              <a:gd name="connsiteY0" fmla="*/ 6858000 h 6858000"/>
              <a:gd name="connsiteX1" fmla="*/ 2227781 w 9113106"/>
              <a:gd name="connsiteY1" fmla="*/ 6858000 h 6858000"/>
              <a:gd name="connsiteX2" fmla="*/ 0 w 9113106"/>
              <a:gd name="connsiteY2" fmla="*/ 6858000 h 6858000"/>
              <a:gd name="connsiteX3" fmla="*/ 6010592 w 9113106"/>
              <a:gd name="connsiteY3" fmla="*/ 0 h 6858000"/>
              <a:gd name="connsiteX4" fmla="*/ 8238373 w 9113106"/>
              <a:gd name="connsiteY4" fmla="*/ 0 h 6858000"/>
              <a:gd name="connsiteX5" fmla="*/ 9113106 w 9113106"/>
              <a:gd name="connsiteY5" fmla="*/ 0 h 6858000"/>
              <a:gd name="connsiteX6" fmla="*/ 9113106 w 9113106"/>
              <a:gd name="connsiteY6" fmla="*/ 6857999 h 6858000"/>
              <a:gd name="connsiteX7" fmla="*/ 2227781 w 9113106"/>
              <a:gd name="connsiteY7" fmla="*/ 6858000 h 6858000"/>
              <a:gd name="connsiteX0" fmla="*/ 2227781 w 9113106"/>
              <a:gd name="connsiteY0" fmla="*/ 6858000 h 6858000"/>
              <a:gd name="connsiteX1" fmla="*/ 2227781 w 9113106"/>
              <a:gd name="connsiteY1" fmla="*/ 6858000 h 6858000"/>
              <a:gd name="connsiteX2" fmla="*/ 0 w 9113106"/>
              <a:gd name="connsiteY2" fmla="*/ 6858000 h 6858000"/>
              <a:gd name="connsiteX3" fmla="*/ 6010592 w 9113106"/>
              <a:gd name="connsiteY3" fmla="*/ 0 h 6858000"/>
              <a:gd name="connsiteX4" fmla="*/ 9113106 w 9113106"/>
              <a:gd name="connsiteY4" fmla="*/ 0 h 6858000"/>
              <a:gd name="connsiteX5" fmla="*/ 9113106 w 9113106"/>
              <a:gd name="connsiteY5" fmla="*/ 6857999 h 6858000"/>
              <a:gd name="connsiteX6" fmla="*/ 2227781 w 9113106"/>
              <a:gd name="connsiteY6" fmla="*/ 6858000 h 6858000"/>
              <a:gd name="connsiteX0" fmla="*/ 9113106 w 9113106"/>
              <a:gd name="connsiteY0" fmla="*/ 6857999 h 6858000"/>
              <a:gd name="connsiteX1" fmla="*/ 2227781 w 9113106"/>
              <a:gd name="connsiteY1" fmla="*/ 6858000 h 6858000"/>
              <a:gd name="connsiteX2" fmla="*/ 0 w 9113106"/>
              <a:gd name="connsiteY2" fmla="*/ 6858000 h 6858000"/>
              <a:gd name="connsiteX3" fmla="*/ 6010592 w 9113106"/>
              <a:gd name="connsiteY3" fmla="*/ 0 h 6858000"/>
              <a:gd name="connsiteX4" fmla="*/ 9113106 w 9113106"/>
              <a:gd name="connsiteY4" fmla="*/ 0 h 6858000"/>
              <a:gd name="connsiteX5" fmla="*/ 9113106 w 9113106"/>
              <a:gd name="connsiteY5" fmla="*/ 6857999 h 6858000"/>
              <a:gd name="connsiteX0" fmla="*/ 9113106 w 9113106"/>
              <a:gd name="connsiteY0" fmla="*/ 6857999 h 6858000"/>
              <a:gd name="connsiteX1" fmla="*/ 0 w 9113106"/>
              <a:gd name="connsiteY1" fmla="*/ 6858000 h 6858000"/>
              <a:gd name="connsiteX2" fmla="*/ 6010592 w 9113106"/>
              <a:gd name="connsiteY2" fmla="*/ 0 h 6858000"/>
              <a:gd name="connsiteX3" fmla="*/ 9113106 w 9113106"/>
              <a:gd name="connsiteY3" fmla="*/ 0 h 6858000"/>
              <a:gd name="connsiteX4" fmla="*/ 9113106 w 9113106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106" h="6858000">
                <a:moveTo>
                  <a:pt x="9113106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9113106" y="0"/>
                </a:lnTo>
                <a:lnTo>
                  <a:pt x="9113106" y="6857999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2C067C9-A584-7300-2049-D17CE87E4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9231"/>
            <a:ext cx="5202381" cy="30403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1000" dirty="0">
                <a:latin typeface="Abadi" panose="020B0604020104020204" pitchFamily="34" charset="-94"/>
              </a:rPr>
              <a:t>Ege üniversitesi </a:t>
            </a:r>
            <a:r>
              <a:rPr lang="tr-TR" sz="1000" dirty="0" err="1">
                <a:latin typeface="Abadi" panose="020B0604020104020204" pitchFamily="34" charset="-94"/>
              </a:rPr>
              <a:t>myo</a:t>
            </a:r>
            <a:r>
              <a:rPr lang="tr-TR" sz="3400" dirty="0">
                <a:latin typeface="Britannic Bold" panose="020B0903060703020204" pitchFamily="34" charset="0"/>
              </a:rPr>
              <a:t/>
            </a:r>
            <a:br>
              <a:rPr lang="tr-TR" sz="3400" dirty="0">
                <a:latin typeface="Britannic Bold" panose="020B0903060703020204" pitchFamily="34" charset="0"/>
              </a:rPr>
            </a:br>
            <a:r>
              <a:rPr lang="tr-TR" sz="3400" dirty="0">
                <a:latin typeface="Britannic Bold" panose="020B0903060703020204" pitchFamily="34" charset="0"/>
              </a:rPr>
              <a:t/>
            </a:r>
            <a:br>
              <a:rPr lang="tr-TR" sz="3400" dirty="0">
                <a:latin typeface="Britannic Bold" panose="020B0903060703020204" pitchFamily="34" charset="0"/>
              </a:rPr>
            </a:br>
            <a:r>
              <a:rPr lang="tr-TR" sz="3400" dirty="0">
                <a:latin typeface="Britannic Bold" panose="020B0903060703020204" pitchFamily="34" charset="0"/>
              </a:rPr>
              <a:t>KAÇAK</a:t>
            </a:r>
            <a:r>
              <a:rPr lang="tr-TR" sz="3400" dirty="0"/>
              <a:t/>
            </a:r>
            <a:br>
              <a:rPr lang="tr-TR" sz="3400" dirty="0"/>
            </a:br>
            <a:r>
              <a:rPr lang="tr-TR" sz="3400" dirty="0">
                <a:latin typeface="Britannic Bold" panose="020B0903060703020204" pitchFamily="34" charset="0"/>
              </a:rPr>
              <a:t>AKIM</a:t>
            </a:r>
            <a:r>
              <a:rPr lang="tr-TR" sz="3400" dirty="0"/>
              <a:t/>
            </a:r>
            <a:br>
              <a:rPr lang="tr-TR" sz="3400" dirty="0"/>
            </a:br>
            <a:r>
              <a:rPr lang="tr-TR" sz="3400" dirty="0">
                <a:latin typeface="Britannic Bold" panose="020B0903060703020204" pitchFamily="34" charset="0"/>
              </a:rPr>
              <a:t>BİLDİRİM</a:t>
            </a:r>
            <a:r>
              <a:rPr lang="tr-TR" sz="3400" dirty="0"/>
              <a:t/>
            </a:r>
            <a:br>
              <a:rPr lang="tr-TR" sz="3400" dirty="0"/>
            </a:br>
            <a:r>
              <a:rPr lang="tr-TR" sz="3400" dirty="0">
                <a:latin typeface="Britannic Bold" panose="020B0903060703020204" pitchFamily="34" charset="0"/>
              </a:rPr>
              <a:t>SİSTEMİ</a:t>
            </a:r>
            <a:br>
              <a:rPr lang="tr-TR" sz="3400" dirty="0">
                <a:latin typeface="Britannic Bold" panose="020B0903060703020204" pitchFamily="34" charset="0"/>
              </a:rPr>
            </a:br>
            <a:r>
              <a:rPr lang="tr-TR" sz="3400" dirty="0">
                <a:latin typeface="Britannic Bold" panose="020B0903060703020204" pitchFamily="34" charset="0"/>
              </a:rPr>
              <a:t>(KABS)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A0948A41-7EA1-0CFC-66BF-31D9F5ED1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4004805"/>
            <a:ext cx="2597190" cy="1814946"/>
          </a:xfrm>
        </p:spPr>
        <p:txBody>
          <a:bodyPr anchor="b">
            <a:normAutofit fontScale="92500"/>
          </a:bodyPr>
          <a:lstStyle/>
          <a:p>
            <a:r>
              <a:rPr lang="tr-TR" sz="1700" dirty="0" err="1"/>
              <a:t>Hazırlayan:Ezgi</a:t>
            </a:r>
            <a:r>
              <a:rPr lang="tr-TR" sz="1700" dirty="0"/>
              <a:t> Özdurmuş</a:t>
            </a:r>
          </a:p>
          <a:p>
            <a:r>
              <a:rPr lang="tr-TR" sz="1700" dirty="0"/>
              <a:t>Ders: Sistem Analizi</a:t>
            </a:r>
          </a:p>
          <a:p>
            <a:r>
              <a:rPr lang="tr-TR" sz="1700" dirty="0" err="1"/>
              <a:t>Danışman:Dr.Öğr.Üyesi</a:t>
            </a:r>
            <a:r>
              <a:rPr lang="tr-TR" sz="1700" dirty="0"/>
              <a:t> Mustafa Berkant SELEK</a:t>
            </a:r>
          </a:p>
          <a:p>
            <a:r>
              <a:rPr lang="tr-TR" sz="1700" dirty="0"/>
              <a:t>Tarih:02.12.2025</a:t>
            </a:r>
          </a:p>
        </p:txBody>
      </p:sp>
      <p:pic>
        <p:nvPicPr>
          <p:cNvPr id="4" name="Picture 3" descr="İkili sayılar ve ayrıntılı planın göründüğü CPU">
            <a:extLst>
              <a:ext uri="{FF2B5EF4-FFF2-40B4-BE49-F238E27FC236}">
                <a16:creationId xmlns:a16="http://schemas.microsoft.com/office/drawing/2014/main" xmlns="" id="{E4F912F3-0F39-E0FA-7FA8-84E50BE96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6" r="12686"/>
          <a:stretch/>
        </p:blipFill>
        <p:spPr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FD1C9DFA-A617-4257-95D3-CE862A146C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06675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02EA85D4-DD6E-0AC5-7E7E-A9510EF16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2" y="139231"/>
            <a:ext cx="838083" cy="83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87055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7A663B6-0A25-9E6B-52F5-8B71A7068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968375"/>
            <a:ext cx="4028607" cy="84630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Step-Up Boost </a:t>
            </a:r>
            <a:r>
              <a:rPr lang="en-US" sz="2800" dirty="0" err="1"/>
              <a:t>Voltaj</a:t>
            </a:r>
            <a:r>
              <a:rPr lang="en-US" sz="2800" dirty="0"/>
              <a:t> </a:t>
            </a:r>
            <a:r>
              <a:rPr lang="en-US" sz="2800" dirty="0" err="1"/>
              <a:t>Regülatör</a:t>
            </a:r>
            <a:r>
              <a:rPr lang="en-US" sz="2800" dirty="0"/>
              <a:t> </a:t>
            </a:r>
            <a:r>
              <a:rPr lang="en-US" sz="2800" dirty="0" err="1"/>
              <a:t>Kartı</a:t>
            </a:r>
            <a:endParaRPr lang="en-US" sz="2800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4FDF3181-E2F2-476F-38B6-4AC7E235EE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b"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sz="1800"/>
              <a:t>3.7V pil gerilimini ESP32 için gerekli olan 5V seviyesine yükseltir.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194935F1-94CB-AB4B-71D1-818DC6775E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30413" y="2865438"/>
            <a:ext cx="3024187" cy="3024187"/>
          </a:xfrm>
          <a:prstGeom prst="rect">
            <a:avLst/>
          </a:prstGeom>
        </p:spPr>
      </p:pic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FB01579A-6AB7-D082-39E3-4007CA434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968375"/>
            <a:ext cx="4798981" cy="1808871"/>
          </a:xfrm>
        </p:spPr>
        <p:txBody>
          <a:bodyPr>
            <a:normAutofit fontScale="85000" lnSpcReduction="10000"/>
          </a:bodyPr>
          <a:lstStyle/>
          <a:p>
            <a:endParaRPr lang="tr-TR" dirty="0"/>
          </a:p>
          <a:p>
            <a:r>
              <a:rPr lang="en-US" sz="2800" dirty="0"/>
              <a:t>18650 Pil </a:t>
            </a:r>
            <a:r>
              <a:rPr lang="en-US" sz="2800" dirty="0" err="1"/>
              <a:t>Yatağı</a:t>
            </a:r>
            <a:endParaRPr lang="tr-TR" sz="2800" dirty="0"/>
          </a:p>
          <a:p>
            <a:r>
              <a:rPr lang="tr-TR" dirty="0" err="1"/>
              <a:t>Li-ion</a:t>
            </a:r>
            <a:r>
              <a:rPr lang="tr-TR" dirty="0"/>
              <a:t> pilin sabit şekilde yerleştirilmesini sağlar.</a:t>
            </a:r>
          </a:p>
          <a:p>
            <a:endParaRPr lang="tr-TR" dirty="0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xmlns="" id="{D32A7EF3-2556-887A-E116-C38EDDC74D9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39855" y="2865438"/>
            <a:ext cx="3019278" cy="302418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7E41A7B-10E4-AD2E-FF4F-D2285861D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2" y="187001"/>
            <a:ext cx="836908" cy="83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87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572A7E0-683A-5454-C468-2247E6F3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133272"/>
            <a:ext cx="3414010" cy="84630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18650 Li-ion </a:t>
            </a:r>
            <a:r>
              <a:rPr lang="en-US" sz="2400" dirty="0" err="1"/>
              <a:t>Şarjlı</a:t>
            </a:r>
            <a:r>
              <a:rPr lang="en-US" sz="2400" dirty="0"/>
              <a:t> Pil (1500 </a:t>
            </a:r>
            <a:r>
              <a:rPr lang="en-US" sz="2400" dirty="0" err="1"/>
              <a:t>mAh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üzeri</a:t>
            </a:r>
            <a:r>
              <a:rPr lang="en-US" sz="2400" dirty="0"/>
              <a:t>)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1A9C1CAA-1667-F0CA-82AF-54D6806C87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b"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sz="1800"/>
              <a:t>Sistemin taşınabilir enerji kaynağı.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402A9947-B41C-408F-119A-9E2A5A08D5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30211" y="2865438"/>
            <a:ext cx="2824590" cy="3024187"/>
          </a:xfrm>
          <a:prstGeom prst="rect">
            <a:avLst/>
          </a:prstGeom>
        </p:spPr>
      </p:pic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C0C69BB9-CF21-E7BB-2905-B76E1B5C38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23" y="524656"/>
            <a:ext cx="4798981" cy="2636355"/>
          </a:xfrm>
        </p:spPr>
        <p:txBody>
          <a:bodyPr>
            <a:normAutofit fontScale="85000" lnSpcReduction="10000"/>
          </a:bodyPr>
          <a:lstStyle/>
          <a:p>
            <a:endParaRPr lang="tr-TR" dirty="0">
              <a:solidFill>
                <a:srgbClr val="FFFFFF"/>
              </a:solidFill>
            </a:endParaRPr>
          </a:p>
          <a:p>
            <a:endParaRPr lang="tr-TR" dirty="0">
              <a:solidFill>
                <a:srgbClr val="FFFFFF"/>
              </a:solidFill>
            </a:endParaRPr>
          </a:p>
          <a:p>
            <a:r>
              <a:rPr lang="tr-TR" dirty="0">
                <a:solidFill>
                  <a:srgbClr val="FFFFFF"/>
                </a:solidFill>
              </a:rPr>
              <a:t>DC </a:t>
            </a:r>
            <a:r>
              <a:rPr lang="tr-TR" dirty="0" err="1">
                <a:solidFill>
                  <a:srgbClr val="FFFFFF"/>
                </a:solidFill>
              </a:rPr>
              <a:t>Barrel</a:t>
            </a:r>
            <a:r>
              <a:rPr lang="tr-TR" dirty="0">
                <a:solidFill>
                  <a:srgbClr val="FFFFFF"/>
                </a:solidFill>
              </a:rPr>
              <a:t> Jack (Klemens girişli)</a:t>
            </a:r>
          </a:p>
          <a:p>
            <a:r>
              <a:rPr lang="en-US" dirty="0">
                <a:solidFill>
                  <a:srgbClr val="FFFFFF"/>
                </a:solidFill>
              </a:rPr>
              <a:t>Boost </a:t>
            </a:r>
            <a:r>
              <a:rPr lang="en-US" dirty="0" err="1">
                <a:solidFill>
                  <a:srgbClr val="FFFFFF"/>
                </a:solidFill>
              </a:rPr>
              <a:t>çıkışından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gelen</a:t>
            </a:r>
            <a:r>
              <a:rPr lang="en-US" dirty="0">
                <a:solidFill>
                  <a:srgbClr val="FFFFFF"/>
                </a:solidFill>
              </a:rPr>
              <a:t> 5V’u ESP32’ye </a:t>
            </a:r>
            <a:r>
              <a:rPr lang="en-US" dirty="0" err="1">
                <a:solidFill>
                  <a:srgbClr val="FFFFFF"/>
                </a:solidFill>
              </a:rPr>
              <a:t>güvenli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şekilde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bağlamak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için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kullanılır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endParaRPr lang="tr-TR" dirty="0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xmlns="" id="{12F39D28-22E1-75AF-4A28-5A945EEBD96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49595" y="2865438"/>
            <a:ext cx="2999798" cy="302418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8E9C4F33-0C57-84B1-5645-6BC4A88C1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2" y="187001"/>
            <a:ext cx="836908" cy="83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34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E99F1D4-D397-2A40-F42E-B68C4B265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/>
              <a:t>Bağlantı Kabloları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A65D65DF-F899-E954-C179-1C0B14437A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1800"/>
              <a:t>Tüm sistemin devre bağlantıları için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A591B023-632C-DC0C-FF30-53ADCB0E8E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42219" y="2958306"/>
            <a:ext cx="4600575" cy="2838450"/>
          </a:xfrm>
          <a:prstGeom prst="rect">
            <a:avLst/>
          </a:prstGeom>
        </p:spPr>
      </p:pic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65BE5B1D-4563-4CEF-135E-9BA8E2B318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1133273"/>
            <a:ext cx="4798981" cy="1643974"/>
          </a:xfrm>
        </p:spPr>
        <p:txBody>
          <a:bodyPr>
            <a:normAutofit fontScale="62500" lnSpcReduction="20000"/>
          </a:bodyPr>
          <a:lstStyle/>
          <a:p>
            <a:r>
              <a:rPr kumimoji="0" lang="en-US" sz="4800" b="0" i="0" u="none" strike="noStrike" kern="1200" cap="all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albaum Display"/>
                <a:ea typeface="+mj-ea"/>
                <a:cs typeface="+mj-cs"/>
              </a:rPr>
              <a:t>Prototip</a:t>
            </a:r>
            <a:r>
              <a:rPr kumimoji="0" lang="en-US" sz="4800" b="0" i="0" u="none" strike="noStrike" kern="1200" cap="all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albaum Display"/>
                <a:ea typeface="+mj-ea"/>
                <a:cs typeface="+mj-cs"/>
              </a:rPr>
              <a:t> Tahta / </a:t>
            </a:r>
            <a:r>
              <a:rPr kumimoji="0" lang="en-US" sz="4800" b="0" i="0" u="none" strike="noStrike" kern="1200" cap="all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albaum Display"/>
                <a:ea typeface="+mj-ea"/>
                <a:cs typeface="+mj-cs"/>
              </a:rPr>
              <a:t>Sunta</a:t>
            </a:r>
            <a:r>
              <a:rPr kumimoji="0" lang="en-US" sz="4800" b="0" i="0" u="none" strike="noStrike" kern="1200" cap="all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albaum Display"/>
                <a:ea typeface="+mj-ea"/>
                <a:cs typeface="+mj-cs"/>
              </a:rPr>
              <a:t> Platform</a:t>
            </a:r>
            <a:endParaRPr kumimoji="0" lang="tr-TR" sz="4800" b="0" i="0" u="none" strike="noStrike" kern="1200" cap="all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albaum Display"/>
              <a:ea typeface="+mj-ea"/>
              <a:cs typeface="+mj-cs"/>
            </a:endParaRPr>
          </a:p>
          <a:p>
            <a:r>
              <a:rPr lang="en-US" dirty="0" err="1"/>
              <a:t>Devrenin</a:t>
            </a:r>
            <a:r>
              <a:rPr lang="en-US" dirty="0"/>
              <a:t> </a:t>
            </a:r>
            <a:r>
              <a:rPr lang="en-US" dirty="0" err="1"/>
              <a:t>düzenli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monte </a:t>
            </a:r>
            <a:r>
              <a:rPr lang="en-US" dirty="0" err="1"/>
              <a:t>edilmesi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.</a:t>
            </a:r>
          </a:p>
          <a:p>
            <a:endParaRPr lang="tr-TR" dirty="0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xmlns="" id="{079694DE-AEB9-0810-3CC4-1449BA167CF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99113" y="3027150"/>
            <a:ext cx="2700762" cy="2700762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A74AD8E-0C86-8ED6-3233-46B4C5102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2" y="187001"/>
            <a:ext cx="836908" cy="83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315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A234389-8CB6-F4B4-9576-78BA04D7C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Devrenin çalışma mantığı: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66A506F3-4718-62BD-A302-AF19267D2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000" dirty="0"/>
              <a:t>•</a:t>
            </a:r>
            <a:r>
              <a:rPr lang="tr-TR" sz="2000" dirty="0" err="1"/>
              <a:t>Reed</a:t>
            </a:r>
            <a:r>
              <a:rPr lang="tr-TR" sz="2000" dirty="0"/>
              <a:t> sensör manyetik alan değişimi algılar	</a:t>
            </a:r>
          </a:p>
          <a:p>
            <a:r>
              <a:rPr lang="tr-TR" sz="2000" dirty="0"/>
              <a:t>•ESP32 sensör sinyalini okur</a:t>
            </a:r>
          </a:p>
          <a:p>
            <a:r>
              <a:rPr lang="tr-TR" sz="2000" dirty="0"/>
              <a:t>•</a:t>
            </a:r>
            <a:r>
              <a:rPr lang="tr-TR" sz="2000" dirty="0" err="1"/>
              <a:t>Wi</a:t>
            </a:r>
            <a:r>
              <a:rPr lang="tr-TR" sz="2000" dirty="0"/>
              <a:t>-Fi üzerinden </a:t>
            </a:r>
            <a:r>
              <a:rPr lang="tr-TR" sz="2000" dirty="0" err="1"/>
              <a:t>IFTTT’ye</a:t>
            </a:r>
            <a:r>
              <a:rPr lang="tr-TR" sz="2000" dirty="0"/>
              <a:t> bilgi gönderir</a:t>
            </a:r>
          </a:p>
          <a:p>
            <a:r>
              <a:rPr lang="tr-TR" sz="2000" dirty="0"/>
              <a:t>•Telefon ekranına bildirim düşer(“⚠ MCB açıldı, kontrol ediniz!”)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C4FEE7-FF95-A88E-F2CD-7C6ADC48F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2" y="187001"/>
            <a:ext cx="836908" cy="83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71923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FA294778-47A8-4EEF-9689-F6964D44D1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26">
            <a:extLst>
              <a:ext uri="{FF2B5EF4-FFF2-40B4-BE49-F238E27FC236}">
                <a16:creationId xmlns:a16="http://schemas.microsoft.com/office/drawing/2014/main" xmlns="" id="{BD2A511A-065F-489D-9CF0-FEF36143AC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 flipV="1">
            <a:off x="531806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28">
            <a:extLst>
              <a:ext uri="{FF2B5EF4-FFF2-40B4-BE49-F238E27FC236}">
                <a16:creationId xmlns:a16="http://schemas.microsoft.com/office/drawing/2014/main" xmlns="" id="{6F626582-88CC-4CA0-8BC6-94550FF9E6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317267" cy="6858000"/>
          </a:xfrm>
          <a:custGeom>
            <a:avLst/>
            <a:gdLst>
              <a:gd name="connsiteX0" fmla="*/ 0 w 11317267"/>
              <a:gd name="connsiteY0" fmla="*/ 0 h 6858000"/>
              <a:gd name="connsiteX1" fmla="*/ 11317267 w 11317267"/>
              <a:gd name="connsiteY1" fmla="*/ 0 h 6858000"/>
              <a:gd name="connsiteX2" fmla="*/ 5306679 w 11317267"/>
              <a:gd name="connsiteY2" fmla="*/ 6857996 h 6858000"/>
              <a:gd name="connsiteX3" fmla="*/ 5306677 w 11317267"/>
              <a:gd name="connsiteY3" fmla="*/ 6857998 h 6858000"/>
              <a:gd name="connsiteX4" fmla="*/ 5306675 w 11317267"/>
              <a:gd name="connsiteY4" fmla="*/ 6858000 h 6858000"/>
              <a:gd name="connsiteX5" fmla="*/ 0 w 1131726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7267" h="6858000">
                <a:moveTo>
                  <a:pt x="0" y="0"/>
                </a:moveTo>
                <a:lnTo>
                  <a:pt x="11317267" y="0"/>
                </a:lnTo>
                <a:lnTo>
                  <a:pt x="5306679" y="6857996"/>
                </a:lnTo>
                <a:cubicBezTo>
                  <a:pt x="5306679" y="6857997"/>
                  <a:pt x="5306677" y="6857997"/>
                  <a:pt x="5306677" y="6857998"/>
                </a:cubicBezTo>
                <a:lnTo>
                  <a:pt x="53066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xmlns="" id="{0062C313-4638-18F0-6CC8-8E060BBA4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7"/>
            <a:ext cx="7492285" cy="1360898"/>
          </a:xfrm>
        </p:spPr>
        <p:txBody>
          <a:bodyPr>
            <a:normAutofit/>
          </a:bodyPr>
          <a:lstStyle/>
          <a:p>
            <a:r>
              <a:rPr lang="tr-TR"/>
              <a:t>YAZILIM AÇIKLAMA</a:t>
            </a:r>
            <a:endParaRPr lang="tr-TR" dirty="0"/>
          </a:p>
        </p:txBody>
      </p:sp>
      <p:sp>
        <p:nvSpPr>
          <p:cNvPr id="20" name="İçerik Yer Tutucusu 4">
            <a:extLst>
              <a:ext uri="{FF2B5EF4-FFF2-40B4-BE49-F238E27FC236}">
                <a16:creationId xmlns:a16="http://schemas.microsoft.com/office/drawing/2014/main" xmlns="" id="{917BC6D0-FEF2-A426-60D9-00D47B94F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332028"/>
            <a:ext cx="5115812" cy="3653035"/>
          </a:xfrm>
        </p:spPr>
        <p:txBody>
          <a:bodyPr>
            <a:normAutofit/>
          </a:bodyPr>
          <a:lstStyle/>
          <a:p>
            <a:r>
              <a:rPr lang="tr-TR"/>
              <a:t>ESP32’ye Arduino IDE üzerinden kod yüklendi	</a:t>
            </a:r>
          </a:p>
          <a:p>
            <a:pPr marL="0" indent="0">
              <a:buNone/>
            </a:pPr>
            <a:r>
              <a:rPr lang="tr-TR"/>
              <a:t>•Wi-Fi bilgilerinin tanımlanması	</a:t>
            </a:r>
          </a:p>
          <a:p>
            <a:pPr marL="0" indent="0">
              <a:buNone/>
            </a:pPr>
            <a:r>
              <a:rPr lang="tr-TR"/>
              <a:t>•IFTTT Webhook bağlantısı</a:t>
            </a:r>
          </a:p>
          <a:p>
            <a:pPr marL="0" indent="0">
              <a:buNone/>
            </a:pPr>
            <a:r>
              <a:rPr lang="tr-TR"/>
              <a:t>•Sensör durum değişiminin algılanması</a:t>
            </a:r>
          </a:p>
          <a:p>
            <a:pPr marL="0" indent="0">
              <a:buNone/>
            </a:pPr>
            <a:r>
              <a:rPr lang="tr-TR"/>
              <a:t>•Durum değişiminde telefona bildirim gönderme</a:t>
            </a:r>
          </a:p>
        </p:txBody>
      </p:sp>
      <p:pic>
        <p:nvPicPr>
          <p:cNvPr id="9" name="Graphic 8" descr="Wi-Fi">
            <a:extLst>
              <a:ext uri="{FF2B5EF4-FFF2-40B4-BE49-F238E27FC236}">
                <a16:creationId xmlns:a16="http://schemas.microsoft.com/office/drawing/2014/main" xmlns="" id="{A486FE07-FF72-5F21-4969-14C6615B6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552550" y="3428999"/>
            <a:ext cx="2785533" cy="278553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2A9B756A-BE2D-98B3-BA29-F7479DBF5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2" y="187001"/>
            <a:ext cx="836908" cy="83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60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BF1A0C9-61B3-8355-AE91-B789900D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BÜTÇE</a:t>
            </a:r>
          </a:p>
        </p:txBody>
      </p:sp>
      <p:graphicFrame>
        <p:nvGraphicFramePr>
          <p:cNvPr id="7" name="İçerik Yer Tutucusu 2">
            <a:extLst>
              <a:ext uri="{FF2B5EF4-FFF2-40B4-BE49-F238E27FC236}">
                <a16:creationId xmlns:a16="http://schemas.microsoft.com/office/drawing/2014/main" xmlns="" id="{09368670-C2E5-7B7A-8C53-2BB30319C2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0" y="2332026"/>
          <a:ext cx="9905999" cy="3567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E61240-220E-6BB2-0652-AD1D7DDF0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2" y="187001"/>
            <a:ext cx="836908" cy="83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72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D6DBD3F-A95E-A408-1398-C89B4FAB6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cap="all" spc="300" dirty="0"/>
              <a:t>TEŞEKKÜRLER</a:t>
            </a:r>
            <a:br>
              <a:rPr lang="en-US" sz="4800" cap="all" spc="300" dirty="0"/>
            </a:br>
            <a:endParaRPr lang="en-US" sz="4800" cap="all" spc="300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EC3AA4C0-2C63-F8AF-F802-090B07B26E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dirty="0"/>
              <a:t>+90 05415137105</a:t>
            </a:r>
          </a:p>
          <a:p>
            <a:r>
              <a:rPr lang="tr-TR" sz="1200" dirty="0"/>
              <a:t>ecezgiozdrums@gmail.com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76C1BB9-A4E6-F2CB-37A8-C259D863A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2" y="187001"/>
            <a:ext cx="836908" cy="83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70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2B8BB6CA-256E-1544-BF0E-B79A25087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dirty="0"/>
              <a:t>Kaçak Akım Bildirim Sistemi, elektrik hattında ortaya çıkan beklenmeyen akımı manyetik yöntemle algılayıp, bu olayı ESP32 üzerinden telefon bildirimine dönüştüren bir güvenlik sistemidir.</a:t>
            </a: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7AB325E-8698-4F56-F173-CEB18943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KAÇAK AKIM BİLDİRİM SİSTEMİ NEDİR?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829FE263-E7A0-528E-5A60-0D7AF2FC7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3" y="108488"/>
            <a:ext cx="836908" cy="83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Yer Tutucusu 9">
            <a:extLst>
              <a:ext uri="{FF2B5EF4-FFF2-40B4-BE49-F238E27FC236}">
                <a16:creationId xmlns:a16="http://schemas.microsoft.com/office/drawing/2014/main" xmlns="" id="{50627FB6-D5B1-0628-470C-1B4F49C1FDA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2139" r="12139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ACDD8331-0F43-53C2-04DB-94F726A55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614" y="930275"/>
            <a:ext cx="6235483" cy="493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3217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6FC3B8D-368A-BA38-8B7D-BE46C4107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tr-TR" dirty="0"/>
              <a:t>Ne İşe Yarar?</a:t>
            </a: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xmlns="" id="{85124B55-520C-6DF4-B7C7-03DE84A84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– Şalter attığında veya kaçak akım oluştuğunda durumu tespit eder.</a:t>
            </a:r>
            <a:br>
              <a:rPr lang="tr-TR" dirty="0"/>
            </a:br>
            <a:r>
              <a:rPr lang="tr-TR" dirty="0"/>
              <a:t>– ESP32 </a:t>
            </a:r>
            <a:r>
              <a:rPr lang="tr-TR" dirty="0" err="1"/>
              <a:t>Wi</a:t>
            </a:r>
            <a:r>
              <a:rPr lang="tr-TR" dirty="0"/>
              <a:t>-Fi bağlantısı üzerinden telefona </a:t>
            </a:r>
            <a:r>
              <a:rPr lang="tr-TR" b="1" dirty="0">
                <a:latin typeface="Abadi" panose="020B0604020104020204" pitchFamily="34" charset="-94"/>
              </a:rPr>
              <a:t>anlık uyarı gönderir.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– Yangın, elektrik arızası veya enerji kaybı gibi riskleri erken fark ettirir.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A5150D9-3879-03DE-6FA2-93069D706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2" y="187001"/>
            <a:ext cx="836908" cy="83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681812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C730CA7-42F0-71D4-A992-B7A768A86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Sistemin Sağladıkları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69FC503-70F3-DAC9-C1B0-6559198AC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332026"/>
            <a:ext cx="6127230" cy="3567118"/>
          </a:xfrm>
        </p:spPr>
        <p:txBody>
          <a:bodyPr/>
          <a:lstStyle/>
          <a:p>
            <a:r>
              <a:rPr lang="tr-TR" b="1" dirty="0"/>
              <a:t>KAÇAK AKIM BİLDİRİM SİSTEMİ İLE:</a:t>
            </a:r>
            <a:endParaRPr lang="tr-TR" dirty="0"/>
          </a:p>
          <a:p>
            <a:r>
              <a:rPr lang="tr-TR" dirty="0"/>
              <a:t>– Elektrik hattındaki değişiklikler gerçek zamanlı algılanır.</a:t>
            </a:r>
            <a:br>
              <a:rPr lang="tr-TR" dirty="0"/>
            </a:br>
            <a:r>
              <a:rPr lang="tr-TR" dirty="0"/>
              <a:t>– Şalterin atması veya anormal akım durumunda otomatik bildirim yapılır.</a:t>
            </a:r>
            <a:br>
              <a:rPr lang="tr-TR" dirty="0"/>
            </a:br>
            <a:r>
              <a:rPr lang="tr-TR" dirty="0"/>
              <a:t>– Taşınabilir yapısı sayesinde ev, iş yeri, şantiye gibi birçok yerde kullanılabilir.</a:t>
            </a:r>
            <a:br>
              <a:rPr lang="tr-TR" dirty="0"/>
            </a:br>
            <a:r>
              <a:rPr lang="tr-TR" dirty="0"/>
              <a:t>– Hatalı veya bozuk cihazlar erken fark edilir.</a:t>
            </a:r>
            <a:br>
              <a:rPr lang="tr-TR" dirty="0"/>
            </a:br>
            <a:r>
              <a:rPr lang="tr-TR" dirty="0"/>
              <a:t>– Enerji güvenliği ve zaman tasarrufu sağlanır.</a:t>
            </a:r>
          </a:p>
          <a:p>
            <a:endParaRPr lang="tr-T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D31A769-AE89-5D59-0CE6-1FFA6F81D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2" y="187001"/>
            <a:ext cx="836908" cy="83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Kaçak Akım Rölesi">
            <a:extLst>
              <a:ext uri="{FF2B5EF4-FFF2-40B4-BE49-F238E27FC236}">
                <a16:creationId xmlns:a16="http://schemas.microsoft.com/office/drawing/2014/main" xmlns="" id="{56CF1A2E-7813-0B24-5502-13B61F8BA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557" y="1158649"/>
            <a:ext cx="41148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927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xmlns="" id="{EC9BBBCA-353F-689B-3E65-897BE9A78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625" y="729812"/>
            <a:ext cx="10434637" cy="5689600"/>
          </a:xfrm>
        </p:spPr>
        <p:txBody>
          <a:bodyPr/>
          <a:lstStyle/>
          <a:p>
            <a:r>
              <a:rPr lang="tr-TR" b="1" dirty="0"/>
              <a:t>Sistem Nasıl Çalışır?</a:t>
            </a:r>
          </a:p>
          <a:p>
            <a:r>
              <a:rPr lang="tr-TR" b="1" dirty="0"/>
              <a:t>01 — MANYETİK ALGILAMA</a:t>
            </a:r>
            <a:r>
              <a:rPr lang="tr-TR" dirty="0"/>
              <a:t/>
            </a:r>
            <a:br>
              <a:rPr lang="tr-TR" dirty="0"/>
            </a:br>
            <a:r>
              <a:rPr lang="tr-TR" dirty="0" err="1"/>
              <a:t>Reed</a:t>
            </a:r>
            <a:r>
              <a:rPr lang="tr-TR" dirty="0"/>
              <a:t> anahtar ve mıknatıs şalterin OFF konumuna yerleştirilir.</a:t>
            </a:r>
            <a:br>
              <a:rPr lang="tr-TR" dirty="0"/>
            </a:br>
            <a:r>
              <a:rPr lang="tr-TR" dirty="0"/>
              <a:t>Şalter attığında manyetik alan değişir; </a:t>
            </a:r>
            <a:r>
              <a:rPr lang="tr-TR" dirty="0" err="1"/>
              <a:t>reed</a:t>
            </a:r>
            <a:r>
              <a:rPr lang="tr-TR" dirty="0"/>
              <a:t> açılır/kapanır.</a:t>
            </a:r>
          </a:p>
          <a:p>
            <a:r>
              <a:rPr lang="tr-TR" b="1" dirty="0"/>
              <a:t>02 — ESP32 VERİ İŞLEME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ESP32, </a:t>
            </a:r>
            <a:r>
              <a:rPr lang="tr-TR" dirty="0" err="1"/>
              <a:t>reed</a:t>
            </a:r>
            <a:r>
              <a:rPr lang="tr-TR" dirty="0"/>
              <a:t> anahtarın durumunu okur.</a:t>
            </a:r>
            <a:br>
              <a:rPr lang="tr-TR" dirty="0"/>
            </a:br>
            <a:r>
              <a:rPr lang="tr-TR" dirty="0"/>
              <a:t>Kaçak akım / şalter atması algılandığında tetikleme yapılır.</a:t>
            </a:r>
          </a:p>
          <a:p>
            <a:r>
              <a:rPr lang="tr-TR" b="1" dirty="0"/>
              <a:t>03 — BİLDİRİM GÖNDERİMİ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ESP32 </a:t>
            </a:r>
            <a:r>
              <a:rPr lang="tr-TR" dirty="0" err="1"/>
              <a:t>Wi</a:t>
            </a:r>
            <a:r>
              <a:rPr lang="tr-TR" dirty="0"/>
              <a:t>-Fi üzerinden (IFTTT / Telegram vb.) telefona uyarı gönderir.</a:t>
            </a:r>
          </a:p>
          <a:p>
            <a:endParaRPr lang="tr-TR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29BD9B0-018A-CDA9-3319-EB4CD199C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2" y="187001"/>
            <a:ext cx="836908" cy="83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39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xmlns="" id="{B2623EA4-58AD-0DA0-0BA7-32C61064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AVANTAJLARI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1DFB077C-ECFF-6938-5DDF-126382027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– Hızlı uyarı</a:t>
            </a:r>
            <a:br>
              <a:rPr lang="tr-TR" dirty="0"/>
            </a:br>
            <a:r>
              <a:rPr lang="tr-TR" dirty="0"/>
              <a:t>– Düşük maliyet</a:t>
            </a:r>
            <a:br>
              <a:rPr lang="tr-TR" dirty="0"/>
            </a:br>
            <a:r>
              <a:rPr lang="tr-TR" dirty="0"/>
              <a:t>– Kablosuz çalışma</a:t>
            </a:r>
            <a:br>
              <a:rPr lang="tr-TR" dirty="0"/>
            </a:br>
            <a:r>
              <a:rPr lang="tr-TR" dirty="0"/>
              <a:t>– Taşınabilir yapı</a:t>
            </a:r>
            <a:br>
              <a:rPr lang="tr-TR" dirty="0"/>
            </a:br>
            <a:r>
              <a:rPr lang="tr-TR" dirty="0"/>
              <a:t>– Kolay kurulum</a:t>
            </a:r>
            <a:br>
              <a:rPr lang="tr-TR" dirty="0"/>
            </a:br>
            <a:r>
              <a:rPr lang="tr-TR" dirty="0"/>
              <a:t>– Pil ile çalışma</a:t>
            </a:r>
            <a:br>
              <a:rPr lang="tr-TR" dirty="0"/>
            </a:br>
            <a:r>
              <a:rPr lang="tr-TR" dirty="0"/>
              <a:t>– Elektrik panoları için yüksek güvenlik katkısı</a:t>
            </a:r>
          </a:p>
          <a:p>
            <a:endParaRPr lang="tr-TR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0FC50F57-67DF-3195-B99C-5534E3562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2" y="187001"/>
            <a:ext cx="836908" cy="83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075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5CD60141-EEBD-4EC1-8E34-0344C16A1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4C75A547-BCD1-42BE-966E-53CA0AB931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8998F414-7D0A-4BB3-ABF9-D356969FDA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41DC52BE-B2E5-4356-9FCF-8F0E04E5F1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14772" y="1"/>
            <a:ext cx="6877228" cy="6857999"/>
          </a:xfrm>
          <a:custGeom>
            <a:avLst/>
            <a:gdLst>
              <a:gd name="connsiteX0" fmla="*/ 6010591 w 6877228"/>
              <a:gd name="connsiteY0" fmla="*/ 0 h 6857999"/>
              <a:gd name="connsiteX1" fmla="*/ 6877228 w 6877228"/>
              <a:gd name="connsiteY1" fmla="*/ 0 h 6857999"/>
              <a:gd name="connsiteX2" fmla="*/ 6877228 w 6877228"/>
              <a:gd name="connsiteY2" fmla="*/ 4081237 h 6857999"/>
              <a:gd name="connsiteX3" fmla="*/ 4443576 w 6877228"/>
              <a:gd name="connsiteY3" fmla="*/ 6857999 h 6857999"/>
              <a:gd name="connsiteX4" fmla="*/ 0 w 6877228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7228" h="6857999">
                <a:moveTo>
                  <a:pt x="6010591" y="0"/>
                </a:moveTo>
                <a:lnTo>
                  <a:pt x="6877228" y="0"/>
                </a:lnTo>
                <a:lnTo>
                  <a:pt x="6877228" y="4081237"/>
                </a:lnTo>
                <a:lnTo>
                  <a:pt x="4443576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888D426-68B4-4BA8-96C3-1DCDCE2FA6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322200" cy="6858000"/>
          </a:xfrm>
          <a:custGeom>
            <a:avLst/>
            <a:gdLst>
              <a:gd name="connsiteX0" fmla="*/ 0 w 11593823"/>
              <a:gd name="connsiteY0" fmla="*/ 0 h 6858000"/>
              <a:gd name="connsiteX1" fmla="*/ 2155010 w 11593823"/>
              <a:gd name="connsiteY1" fmla="*/ 0 h 6858000"/>
              <a:gd name="connsiteX2" fmla="*/ 4676142 w 11593823"/>
              <a:gd name="connsiteY2" fmla="*/ 0 h 6858000"/>
              <a:gd name="connsiteX3" fmla="*/ 4806770 w 11593823"/>
              <a:gd name="connsiteY3" fmla="*/ 0 h 6858000"/>
              <a:gd name="connsiteX4" fmla="*/ 4806770 w 11593823"/>
              <a:gd name="connsiteY4" fmla="*/ 2 h 6858000"/>
              <a:gd name="connsiteX5" fmla="*/ 9092864 w 11593823"/>
              <a:gd name="connsiteY5" fmla="*/ 2 h 6858000"/>
              <a:gd name="connsiteX6" fmla="*/ 9092866 w 11593823"/>
              <a:gd name="connsiteY6" fmla="*/ 0 h 6858000"/>
              <a:gd name="connsiteX7" fmla="*/ 11322200 w 11593823"/>
              <a:gd name="connsiteY7" fmla="*/ 0 h 6858000"/>
              <a:gd name="connsiteX8" fmla="*/ 11322198 w 11593823"/>
              <a:gd name="connsiteY8" fmla="*/ 2 h 6858000"/>
              <a:gd name="connsiteX9" fmla="*/ 11593823 w 11593823"/>
              <a:gd name="connsiteY9" fmla="*/ 2 h 6858000"/>
              <a:gd name="connsiteX10" fmla="*/ 11322197 w 11593823"/>
              <a:gd name="connsiteY10" fmla="*/ 4 h 6858000"/>
              <a:gd name="connsiteX11" fmla="*/ 5311608 w 11593823"/>
              <a:gd name="connsiteY11" fmla="*/ 6858000 h 6858000"/>
              <a:gd name="connsiteX12" fmla="*/ 5288856 w 11593823"/>
              <a:gd name="connsiteY12" fmla="*/ 6858000 h 6858000"/>
              <a:gd name="connsiteX13" fmla="*/ 4806770 w 11593823"/>
              <a:gd name="connsiteY13" fmla="*/ 6858000 h 6858000"/>
              <a:gd name="connsiteX14" fmla="*/ 4676142 w 11593823"/>
              <a:gd name="connsiteY14" fmla="*/ 6858000 h 6858000"/>
              <a:gd name="connsiteX15" fmla="*/ 3082273 w 11593823"/>
              <a:gd name="connsiteY15" fmla="*/ 6858000 h 6858000"/>
              <a:gd name="connsiteX16" fmla="*/ 2625273 w 11593823"/>
              <a:gd name="connsiteY16" fmla="*/ 6858000 h 6858000"/>
              <a:gd name="connsiteX17" fmla="*/ 2155010 w 11593823"/>
              <a:gd name="connsiteY17" fmla="*/ 6858000 h 6858000"/>
              <a:gd name="connsiteX18" fmla="*/ 0 w 11593823"/>
              <a:gd name="connsiteY18" fmla="*/ 6858000 h 6858000"/>
              <a:gd name="connsiteX0" fmla="*/ 0 w 11593823"/>
              <a:gd name="connsiteY0" fmla="*/ 0 h 6858000"/>
              <a:gd name="connsiteX1" fmla="*/ 2155010 w 11593823"/>
              <a:gd name="connsiteY1" fmla="*/ 0 h 6858000"/>
              <a:gd name="connsiteX2" fmla="*/ 4676142 w 11593823"/>
              <a:gd name="connsiteY2" fmla="*/ 0 h 6858000"/>
              <a:gd name="connsiteX3" fmla="*/ 4806770 w 11593823"/>
              <a:gd name="connsiteY3" fmla="*/ 0 h 6858000"/>
              <a:gd name="connsiteX4" fmla="*/ 4806770 w 11593823"/>
              <a:gd name="connsiteY4" fmla="*/ 2 h 6858000"/>
              <a:gd name="connsiteX5" fmla="*/ 9092864 w 11593823"/>
              <a:gd name="connsiteY5" fmla="*/ 2 h 6858000"/>
              <a:gd name="connsiteX6" fmla="*/ 11322200 w 11593823"/>
              <a:gd name="connsiteY6" fmla="*/ 0 h 6858000"/>
              <a:gd name="connsiteX7" fmla="*/ 11322198 w 11593823"/>
              <a:gd name="connsiteY7" fmla="*/ 2 h 6858000"/>
              <a:gd name="connsiteX8" fmla="*/ 11593823 w 11593823"/>
              <a:gd name="connsiteY8" fmla="*/ 2 h 6858000"/>
              <a:gd name="connsiteX9" fmla="*/ 11322197 w 11593823"/>
              <a:gd name="connsiteY9" fmla="*/ 4 h 6858000"/>
              <a:gd name="connsiteX10" fmla="*/ 5311608 w 11593823"/>
              <a:gd name="connsiteY10" fmla="*/ 6858000 h 6858000"/>
              <a:gd name="connsiteX11" fmla="*/ 5288856 w 11593823"/>
              <a:gd name="connsiteY11" fmla="*/ 6858000 h 6858000"/>
              <a:gd name="connsiteX12" fmla="*/ 4806770 w 11593823"/>
              <a:gd name="connsiteY12" fmla="*/ 6858000 h 6858000"/>
              <a:gd name="connsiteX13" fmla="*/ 4676142 w 11593823"/>
              <a:gd name="connsiteY13" fmla="*/ 6858000 h 6858000"/>
              <a:gd name="connsiteX14" fmla="*/ 3082273 w 11593823"/>
              <a:gd name="connsiteY14" fmla="*/ 6858000 h 6858000"/>
              <a:gd name="connsiteX15" fmla="*/ 2625273 w 11593823"/>
              <a:gd name="connsiteY15" fmla="*/ 6858000 h 6858000"/>
              <a:gd name="connsiteX16" fmla="*/ 2155010 w 11593823"/>
              <a:gd name="connsiteY16" fmla="*/ 6858000 h 6858000"/>
              <a:gd name="connsiteX17" fmla="*/ 0 w 11593823"/>
              <a:gd name="connsiteY17" fmla="*/ 6858000 h 6858000"/>
              <a:gd name="connsiteX18" fmla="*/ 0 w 11593823"/>
              <a:gd name="connsiteY18" fmla="*/ 0 h 6858000"/>
              <a:gd name="connsiteX0" fmla="*/ 0 w 11593823"/>
              <a:gd name="connsiteY0" fmla="*/ 0 h 6858000"/>
              <a:gd name="connsiteX1" fmla="*/ 2155010 w 11593823"/>
              <a:gd name="connsiteY1" fmla="*/ 0 h 6858000"/>
              <a:gd name="connsiteX2" fmla="*/ 4676142 w 11593823"/>
              <a:gd name="connsiteY2" fmla="*/ 0 h 6858000"/>
              <a:gd name="connsiteX3" fmla="*/ 4806770 w 11593823"/>
              <a:gd name="connsiteY3" fmla="*/ 0 h 6858000"/>
              <a:gd name="connsiteX4" fmla="*/ 4806770 w 11593823"/>
              <a:gd name="connsiteY4" fmla="*/ 2 h 6858000"/>
              <a:gd name="connsiteX5" fmla="*/ 11322200 w 11593823"/>
              <a:gd name="connsiteY5" fmla="*/ 0 h 6858000"/>
              <a:gd name="connsiteX6" fmla="*/ 11322198 w 11593823"/>
              <a:gd name="connsiteY6" fmla="*/ 2 h 6858000"/>
              <a:gd name="connsiteX7" fmla="*/ 11593823 w 11593823"/>
              <a:gd name="connsiteY7" fmla="*/ 2 h 6858000"/>
              <a:gd name="connsiteX8" fmla="*/ 11322197 w 11593823"/>
              <a:gd name="connsiteY8" fmla="*/ 4 h 6858000"/>
              <a:gd name="connsiteX9" fmla="*/ 5311608 w 11593823"/>
              <a:gd name="connsiteY9" fmla="*/ 6858000 h 6858000"/>
              <a:gd name="connsiteX10" fmla="*/ 5288856 w 11593823"/>
              <a:gd name="connsiteY10" fmla="*/ 6858000 h 6858000"/>
              <a:gd name="connsiteX11" fmla="*/ 4806770 w 11593823"/>
              <a:gd name="connsiteY11" fmla="*/ 6858000 h 6858000"/>
              <a:gd name="connsiteX12" fmla="*/ 4676142 w 11593823"/>
              <a:gd name="connsiteY12" fmla="*/ 6858000 h 6858000"/>
              <a:gd name="connsiteX13" fmla="*/ 3082273 w 11593823"/>
              <a:gd name="connsiteY13" fmla="*/ 6858000 h 6858000"/>
              <a:gd name="connsiteX14" fmla="*/ 2625273 w 11593823"/>
              <a:gd name="connsiteY14" fmla="*/ 6858000 h 6858000"/>
              <a:gd name="connsiteX15" fmla="*/ 2155010 w 11593823"/>
              <a:gd name="connsiteY15" fmla="*/ 6858000 h 6858000"/>
              <a:gd name="connsiteX16" fmla="*/ 0 w 11593823"/>
              <a:gd name="connsiteY16" fmla="*/ 6858000 h 6858000"/>
              <a:gd name="connsiteX17" fmla="*/ 0 w 11593823"/>
              <a:gd name="connsiteY17" fmla="*/ 0 h 6858000"/>
              <a:gd name="connsiteX0" fmla="*/ 0 w 11593823"/>
              <a:gd name="connsiteY0" fmla="*/ 0 h 6858000"/>
              <a:gd name="connsiteX1" fmla="*/ 2155010 w 11593823"/>
              <a:gd name="connsiteY1" fmla="*/ 0 h 6858000"/>
              <a:gd name="connsiteX2" fmla="*/ 4806770 w 11593823"/>
              <a:gd name="connsiteY2" fmla="*/ 0 h 6858000"/>
              <a:gd name="connsiteX3" fmla="*/ 4806770 w 11593823"/>
              <a:gd name="connsiteY3" fmla="*/ 2 h 6858000"/>
              <a:gd name="connsiteX4" fmla="*/ 11322200 w 11593823"/>
              <a:gd name="connsiteY4" fmla="*/ 0 h 6858000"/>
              <a:gd name="connsiteX5" fmla="*/ 11322198 w 11593823"/>
              <a:gd name="connsiteY5" fmla="*/ 2 h 6858000"/>
              <a:gd name="connsiteX6" fmla="*/ 11593823 w 11593823"/>
              <a:gd name="connsiteY6" fmla="*/ 2 h 6858000"/>
              <a:gd name="connsiteX7" fmla="*/ 11322197 w 11593823"/>
              <a:gd name="connsiteY7" fmla="*/ 4 h 6858000"/>
              <a:gd name="connsiteX8" fmla="*/ 5311608 w 11593823"/>
              <a:gd name="connsiteY8" fmla="*/ 6858000 h 6858000"/>
              <a:gd name="connsiteX9" fmla="*/ 5288856 w 11593823"/>
              <a:gd name="connsiteY9" fmla="*/ 6858000 h 6858000"/>
              <a:gd name="connsiteX10" fmla="*/ 4806770 w 11593823"/>
              <a:gd name="connsiteY10" fmla="*/ 6858000 h 6858000"/>
              <a:gd name="connsiteX11" fmla="*/ 4676142 w 11593823"/>
              <a:gd name="connsiteY11" fmla="*/ 6858000 h 6858000"/>
              <a:gd name="connsiteX12" fmla="*/ 3082273 w 11593823"/>
              <a:gd name="connsiteY12" fmla="*/ 6858000 h 6858000"/>
              <a:gd name="connsiteX13" fmla="*/ 2625273 w 11593823"/>
              <a:gd name="connsiteY13" fmla="*/ 6858000 h 6858000"/>
              <a:gd name="connsiteX14" fmla="*/ 2155010 w 11593823"/>
              <a:gd name="connsiteY14" fmla="*/ 6858000 h 6858000"/>
              <a:gd name="connsiteX15" fmla="*/ 0 w 11593823"/>
              <a:gd name="connsiteY15" fmla="*/ 6858000 h 6858000"/>
              <a:gd name="connsiteX16" fmla="*/ 0 w 11593823"/>
              <a:gd name="connsiteY16" fmla="*/ 0 h 6858000"/>
              <a:gd name="connsiteX0" fmla="*/ 0 w 11593823"/>
              <a:gd name="connsiteY0" fmla="*/ 0 h 6858000"/>
              <a:gd name="connsiteX1" fmla="*/ 2155010 w 11593823"/>
              <a:gd name="connsiteY1" fmla="*/ 0 h 6858000"/>
              <a:gd name="connsiteX2" fmla="*/ 4806770 w 11593823"/>
              <a:gd name="connsiteY2" fmla="*/ 0 h 6858000"/>
              <a:gd name="connsiteX3" fmla="*/ 11322200 w 11593823"/>
              <a:gd name="connsiteY3" fmla="*/ 0 h 6858000"/>
              <a:gd name="connsiteX4" fmla="*/ 11322198 w 11593823"/>
              <a:gd name="connsiteY4" fmla="*/ 2 h 6858000"/>
              <a:gd name="connsiteX5" fmla="*/ 11593823 w 11593823"/>
              <a:gd name="connsiteY5" fmla="*/ 2 h 6858000"/>
              <a:gd name="connsiteX6" fmla="*/ 11322197 w 11593823"/>
              <a:gd name="connsiteY6" fmla="*/ 4 h 6858000"/>
              <a:gd name="connsiteX7" fmla="*/ 5311608 w 11593823"/>
              <a:gd name="connsiteY7" fmla="*/ 6858000 h 6858000"/>
              <a:gd name="connsiteX8" fmla="*/ 5288856 w 11593823"/>
              <a:gd name="connsiteY8" fmla="*/ 6858000 h 6858000"/>
              <a:gd name="connsiteX9" fmla="*/ 4806770 w 11593823"/>
              <a:gd name="connsiteY9" fmla="*/ 6858000 h 6858000"/>
              <a:gd name="connsiteX10" fmla="*/ 4676142 w 11593823"/>
              <a:gd name="connsiteY10" fmla="*/ 6858000 h 6858000"/>
              <a:gd name="connsiteX11" fmla="*/ 3082273 w 11593823"/>
              <a:gd name="connsiteY11" fmla="*/ 6858000 h 6858000"/>
              <a:gd name="connsiteX12" fmla="*/ 2625273 w 11593823"/>
              <a:gd name="connsiteY12" fmla="*/ 6858000 h 6858000"/>
              <a:gd name="connsiteX13" fmla="*/ 2155010 w 11593823"/>
              <a:gd name="connsiteY13" fmla="*/ 6858000 h 6858000"/>
              <a:gd name="connsiteX14" fmla="*/ 0 w 11593823"/>
              <a:gd name="connsiteY14" fmla="*/ 6858000 h 6858000"/>
              <a:gd name="connsiteX15" fmla="*/ 0 w 11593823"/>
              <a:gd name="connsiteY15" fmla="*/ 0 h 6858000"/>
              <a:gd name="connsiteX0" fmla="*/ 0 w 11593823"/>
              <a:gd name="connsiteY0" fmla="*/ 0 h 6858000"/>
              <a:gd name="connsiteX1" fmla="*/ 2155010 w 11593823"/>
              <a:gd name="connsiteY1" fmla="*/ 0 h 6858000"/>
              <a:gd name="connsiteX2" fmla="*/ 11322200 w 11593823"/>
              <a:gd name="connsiteY2" fmla="*/ 0 h 6858000"/>
              <a:gd name="connsiteX3" fmla="*/ 11322198 w 11593823"/>
              <a:gd name="connsiteY3" fmla="*/ 2 h 6858000"/>
              <a:gd name="connsiteX4" fmla="*/ 11593823 w 11593823"/>
              <a:gd name="connsiteY4" fmla="*/ 2 h 6858000"/>
              <a:gd name="connsiteX5" fmla="*/ 11322197 w 11593823"/>
              <a:gd name="connsiteY5" fmla="*/ 4 h 6858000"/>
              <a:gd name="connsiteX6" fmla="*/ 5311608 w 11593823"/>
              <a:gd name="connsiteY6" fmla="*/ 6858000 h 6858000"/>
              <a:gd name="connsiteX7" fmla="*/ 5288856 w 11593823"/>
              <a:gd name="connsiteY7" fmla="*/ 6858000 h 6858000"/>
              <a:gd name="connsiteX8" fmla="*/ 4806770 w 11593823"/>
              <a:gd name="connsiteY8" fmla="*/ 6858000 h 6858000"/>
              <a:gd name="connsiteX9" fmla="*/ 4676142 w 11593823"/>
              <a:gd name="connsiteY9" fmla="*/ 6858000 h 6858000"/>
              <a:gd name="connsiteX10" fmla="*/ 3082273 w 11593823"/>
              <a:gd name="connsiteY10" fmla="*/ 6858000 h 6858000"/>
              <a:gd name="connsiteX11" fmla="*/ 2625273 w 11593823"/>
              <a:gd name="connsiteY11" fmla="*/ 6858000 h 6858000"/>
              <a:gd name="connsiteX12" fmla="*/ 2155010 w 11593823"/>
              <a:gd name="connsiteY12" fmla="*/ 6858000 h 6858000"/>
              <a:gd name="connsiteX13" fmla="*/ 0 w 11593823"/>
              <a:gd name="connsiteY13" fmla="*/ 6858000 h 6858000"/>
              <a:gd name="connsiteX14" fmla="*/ 0 w 11593823"/>
              <a:gd name="connsiteY14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4806770 w 11593823"/>
              <a:gd name="connsiteY7" fmla="*/ 6858000 h 6858000"/>
              <a:gd name="connsiteX8" fmla="*/ 4676142 w 11593823"/>
              <a:gd name="connsiteY8" fmla="*/ 6858000 h 6858000"/>
              <a:gd name="connsiteX9" fmla="*/ 3082273 w 11593823"/>
              <a:gd name="connsiteY9" fmla="*/ 6858000 h 6858000"/>
              <a:gd name="connsiteX10" fmla="*/ 2625273 w 11593823"/>
              <a:gd name="connsiteY10" fmla="*/ 6858000 h 6858000"/>
              <a:gd name="connsiteX11" fmla="*/ 2155010 w 11593823"/>
              <a:gd name="connsiteY11" fmla="*/ 6858000 h 6858000"/>
              <a:gd name="connsiteX12" fmla="*/ 0 w 11593823"/>
              <a:gd name="connsiteY12" fmla="*/ 6858000 h 6858000"/>
              <a:gd name="connsiteX13" fmla="*/ 0 w 11593823"/>
              <a:gd name="connsiteY13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4806770 w 11593823"/>
              <a:gd name="connsiteY7" fmla="*/ 6858000 h 6858000"/>
              <a:gd name="connsiteX8" fmla="*/ 4676142 w 11593823"/>
              <a:gd name="connsiteY8" fmla="*/ 6858000 h 6858000"/>
              <a:gd name="connsiteX9" fmla="*/ 2625273 w 11593823"/>
              <a:gd name="connsiteY9" fmla="*/ 6858000 h 6858000"/>
              <a:gd name="connsiteX10" fmla="*/ 2155010 w 11593823"/>
              <a:gd name="connsiteY10" fmla="*/ 6858000 h 6858000"/>
              <a:gd name="connsiteX11" fmla="*/ 0 w 11593823"/>
              <a:gd name="connsiteY11" fmla="*/ 6858000 h 6858000"/>
              <a:gd name="connsiteX12" fmla="*/ 0 w 11593823"/>
              <a:gd name="connsiteY12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4806770 w 11593823"/>
              <a:gd name="connsiteY7" fmla="*/ 6858000 h 6858000"/>
              <a:gd name="connsiteX8" fmla="*/ 4676142 w 11593823"/>
              <a:gd name="connsiteY8" fmla="*/ 6858000 h 6858000"/>
              <a:gd name="connsiteX9" fmla="*/ 2155010 w 11593823"/>
              <a:gd name="connsiteY9" fmla="*/ 6858000 h 6858000"/>
              <a:gd name="connsiteX10" fmla="*/ 0 w 11593823"/>
              <a:gd name="connsiteY10" fmla="*/ 6858000 h 6858000"/>
              <a:gd name="connsiteX11" fmla="*/ 0 w 11593823"/>
              <a:gd name="connsiteY11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4806770 w 11593823"/>
              <a:gd name="connsiteY7" fmla="*/ 6858000 h 6858000"/>
              <a:gd name="connsiteX8" fmla="*/ 4676142 w 11593823"/>
              <a:gd name="connsiteY8" fmla="*/ 6858000 h 6858000"/>
              <a:gd name="connsiteX9" fmla="*/ 2155010 w 11593823"/>
              <a:gd name="connsiteY9" fmla="*/ 6858000 h 6858000"/>
              <a:gd name="connsiteX10" fmla="*/ 0 w 11593823"/>
              <a:gd name="connsiteY10" fmla="*/ 6858000 h 6858000"/>
              <a:gd name="connsiteX11" fmla="*/ 0 w 11593823"/>
              <a:gd name="connsiteY11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4806770 w 11593823"/>
              <a:gd name="connsiteY7" fmla="*/ 6858000 h 6858000"/>
              <a:gd name="connsiteX8" fmla="*/ 4676142 w 11593823"/>
              <a:gd name="connsiteY8" fmla="*/ 6858000 h 6858000"/>
              <a:gd name="connsiteX9" fmla="*/ 0 w 11593823"/>
              <a:gd name="connsiteY9" fmla="*/ 6858000 h 6858000"/>
              <a:gd name="connsiteX10" fmla="*/ 0 w 11593823"/>
              <a:gd name="connsiteY10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4676142 w 11593823"/>
              <a:gd name="connsiteY7" fmla="*/ 6858000 h 6858000"/>
              <a:gd name="connsiteX8" fmla="*/ 0 w 11593823"/>
              <a:gd name="connsiteY8" fmla="*/ 6858000 h 6858000"/>
              <a:gd name="connsiteX9" fmla="*/ 0 w 11593823"/>
              <a:gd name="connsiteY9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0 w 11593823"/>
              <a:gd name="connsiteY7" fmla="*/ 6858000 h 6858000"/>
              <a:gd name="connsiteX8" fmla="*/ 0 w 11593823"/>
              <a:gd name="connsiteY8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0 w 11593823"/>
              <a:gd name="connsiteY6" fmla="*/ 6858000 h 6858000"/>
              <a:gd name="connsiteX7" fmla="*/ 0 w 11593823"/>
              <a:gd name="connsiteY7" fmla="*/ 0 h 6858000"/>
              <a:gd name="connsiteX0" fmla="*/ 0 w 11322200"/>
              <a:gd name="connsiteY0" fmla="*/ 0 h 6858000"/>
              <a:gd name="connsiteX1" fmla="*/ 11322200 w 11322200"/>
              <a:gd name="connsiteY1" fmla="*/ 0 h 6858000"/>
              <a:gd name="connsiteX2" fmla="*/ 11322198 w 11322200"/>
              <a:gd name="connsiteY2" fmla="*/ 2 h 6858000"/>
              <a:gd name="connsiteX3" fmla="*/ 11322197 w 11322200"/>
              <a:gd name="connsiteY3" fmla="*/ 4 h 6858000"/>
              <a:gd name="connsiteX4" fmla="*/ 5311608 w 11322200"/>
              <a:gd name="connsiteY4" fmla="*/ 6858000 h 6858000"/>
              <a:gd name="connsiteX5" fmla="*/ 0 w 11322200"/>
              <a:gd name="connsiteY5" fmla="*/ 6858000 h 6858000"/>
              <a:gd name="connsiteX6" fmla="*/ 0 w 113222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22200" h="6858000">
                <a:moveTo>
                  <a:pt x="0" y="0"/>
                </a:moveTo>
                <a:lnTo>
                  <a:pt x="11322200" y="0"/>
                </a:lnTo>
                <a:lnTo>
                  <a:pt x="11322198" y="2"/>
                </a:lnTo>
                <a:cubicBezTo>
                  <a:pt x="11322198" y="3"/>
                  <a:pt x="11322197" y="3"/>
                  <a:pt x="11322197" y="4"/>
                </a:cubicBezTo>
                <a:lnTo>
                  <a:pt x="531160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9B6A960-6700-5BE0-E22D-079DB355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113" y="1023909"/>
            <a:ext cx="5318967" cy="53096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1800" cap="all" spc="300" dirty="0"/>
              <a:t>. </a:t>
            </a:r>
            <a:r>
              <a:rPr lang="en-US" sz="1800" cap="all" spc="300" dirty="0" err="1"/>
              <a:t>KullanılanMalzemeler</a:t>
            </a:r>
            <a:r>
              <a:rPr lang="en-US" sz="1800" cap="all" spc="300" dirty="0"/>
              <a:t/>
            </a:r>
            <a:br>
              <a:rPr lang="en-US" sz="1800" cap="all" spc="300" dirty="0"/>
            </a:br>
            <a:r>
              <a:rPr lang="en-US" sz="1800" cap="all" spc="300" dirty="0"/>
              <a:t>1-ESP32 </a:t>
            </a:r>
            <a:r>
              <a:rPr lang="en-US" sz="1800" cap="all" spc="300" dirty="0" err="1"/>
              <a:t>Geliştirme</a:t>
            </a:r>
            <a:r>
              <a:rPr lang="en-US" sz="1800" cap="all" spc="300" dirty="0"/>
              <a:t> </a:t>
            </a:r>
            <a:r>
              <a:rPr lang="en-US" sz="1800" cap="all" spc="300" dirty="0" err="1"/>
              <a:t>Kartı</a:t>
            </a:r>
            <a:r>
              <a:rPr lang="en-US" sz="1800" cap="all" spc="300" dirty="0"/>
              <a:t/>
            </a:r>
            <a:br>
              <a:rPr lang="en-US" sz="1800" cap="all" spc="300" dirty="0"/>
            </a:br>
            <a:r>
              <a:rPr lang="en-US" sz="1800" cap="all" spc="300" dirty="0"/>
              <a:t>2-Reed </a:t>
            </a:r>
            <a:r>
              <a:rPr lang="en-US" sz="1800" cap="all" spc="300" dirty="0" err="1"/>
              <a:t>Manyetik</a:t>
            </a:r>
            <a:r>
              <a:rPr lang="en-US" sz="1800" cap="all" spc="300" dirty="0"/>
              <a:t> </a:t>
            </a:r>
            <a:r>
              <a:rPr lang="en-US" sz="1800" cap="all" spc="300" dirty="0" err="1"/>
              <a:t>Anahtar</a:t>
            </a:r>
            <a:r>
              <a:rPr lang="en-US" sz="1800" cap="all" spc="300" dirty="0"/>
              <a:t/>
            </a:r>
            <a:br>
              <a:rPr lang="en-US" sz="1800" cap="all" spc="300" dirty="0"/>
            </a:br>
            <a:r>
              <a:rPr lang="en-US" sz="1800" cap="all" spc="300" dirty="0"/>
              <a:t>3-Neodim </a:t>
            </a:r>
            <a:r>
              <a:rPr lang="en-US" sz="1800" cap="all" spc="300" dirty="0" err="1"/>
              <a:t>Mıknatıslar</a:t>
            </a:r>
            <a:r>
              <a:rPr lang="en-US" sz="1800" cap="all" spc="300" dirty="0"/>
              <a:t/>
            </a:r>
            <a:br>
              <a:rPr lang="en-US" sz="1800" cap="all" spc="300" dirty="0"/>
            </a:br>
            <a:r>
              <a:rPr lang="en-US" sz="1800" cap="all" spc="300" dirty="0"/>
              <a:t>4-Step-Up </a:t>
            </a:r>
            <a:r>
              <a:rPr lang="en-US" sz="1800" cap="all" spc="300" dirty="0" err="1"/>
              <a:t>Regülatör</a:t>
            </a:r>
            <a:r>
              <a:rPr lang="en-US" sz="1800" cap="all" spc="300" dirty="0"/>
              <a:t>(XL6009)</a:t>
            </a:r>
            <a:br>
              <a:rPr lang="en-US" sz="1800" cap="all" spc="300" dirty="0"/>
            </a:br>
            <a:r>
              <a:rPr lang="en-US" sz="1800" cap="all" spc="300" dirty="0"/>
              <a:t>5-Li-ion Pil (1500 </a:t>
            </a:r>
            <a:r>
              <a:rPr lang="en-US" sz="1800" cap="all" spc="300" dirty="0" err="1"/>
              <a:t>mAh</a:t>
            </a:r>
            <a:r>
              <a:rPr lang="en-US" sz="1800" cap="all" spc="300" dirty="0"/>
              <a:t>)</a:t>
            </a:r>
            <a:br>
              <a:rPr lang="en-US" sz="1800" cap="all" spc="300" dirty="0"/>
            </a:br>
            <a:r>
              <a:rPr lang="en-US" sz="1800" cap="all" spc="300" dirty="0"/>
              <a:t>6-MCB (Miniature Circuit Breaker)</a:t>
            </a:r>
            <a:br>
              <a:rPr lang="en-US" sz="1800" cap="all" spc="300" dirty="0"/>
            </a:br>
            <a:r>
              <a:rPr lang="en-US" sz="1800" cap="all" spc="300" dirty="0"/>
              <a:t>7-Jumper </a:t>
            </a:r>
            <a:r>
              <a:rPr lang="en-US" sz="1800" cap="all" spc="300" dirty="0" err="1"/>
              <a:t>kablolar</a:t>
            </a:r>
            <a:r>
              <a:rPr lang="en-US" sz="1800" cap="all" spc="300" dirty="0"/>
              <a:t>, </a:t>
            </a:r>
            <a:r>
              <a:rPr lang="en-US" sz="1800" cap="all" spc="300" dirty="0" err="1"/>
              <a:t>pil</a:t>
            </a:r>
            <a:r>
              <a:rPr lang="en-US" sz="1800" cap="all" spc="300" dirty="0"/>
              <a:t> </a:t>
            </a:r>
            <a:r>
              <a:rPr lang="en-US" sz="1800" cap="all" spc="300" dirty="0" err="1"/>
              <a:t>yatağı</a:t>
            </a:r>
            <a:r>
              <a:rPr lang="en-US" sz="1800" cap="all" spc="300" dirty="0"/>
              <a:t> vb.</a:t>
            </a:r>
          </a:p>
        </p:txBody>
      </p:sp>
      <p:pic>
        <p:nvPicPr>
          <p:cNvPr id="16" name="Graphic 15" descr="Mıknatıs">
            <a:extLst>
              <a:ext uri="{FF2B5EF4-FFF2-40B4-BE49-F238E27FC236}">
                <a16:creationId xmlns:a16="http://schemas.microsoft.com/office/drawing/2014/main" xmlns="" id="{C580C4CA-B34E-74BC-5629-15B1947EC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00234" y="3543795"/>
            <a:ext cx="1640019" cy="16400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60AC03-A33D-579E-09CD-AF5B5BD0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2" y="187001"/>
            <a:ext cx="836908" cy="83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34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8ED3DEA-4B59-7231-2199-4805F83F1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81" y="782505"/>
            <a:ext cx="6154274" cy="7004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ESP-32 GELİŞTİRME KARTI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1D3F1478-29CB-DEBE-8A59-3D1AB1BFC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5009" y="1924484"/>
            <a:ext cx="2676184" cy="35691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dirty="0"/>
              <a:t>•</a:t>
            </a:r>
            <a:r>
              <a:rPr lang="en-US" sz="1400" dirty="0" err="1"/>
              <a:t>Projenin</a:t>
            </a:r>
            <a:r>
              <a:rPr lang="en-US" sz="1400" dirty="0"/>
              <a:t> </a:t>
            </a:r>
            <a:r>
              <a:rPr lang="en-US" sz="1400" dirty="0" err="1"/>
              <a:t>beyni</a:t>
            </a:r>
            <a:r>
              <a:rPr lang="en-US" sz="1400" dirty="0"/>
              <a:t>.	</a:t>
            </a:r>
          </a:p>
          <a:p>
            <a:r>
              <a:rPr lang="en-US" sz="1400" dirty="0"/>
              <a:t>•Reed anahtardan </a:t>
            </a:r>
            <a:r>
              <a:rPr lang="en-US" sz="1400" dirty="0" err="1"/>
              <a:t>gelen</a:t>
            </a:r>
            <a:r>
              <a:rPr lang="en-US" sz="1400" dirty="0"/>
              <a:t> </a:t>
            </a:r>
            <a:r>
              <a:rPr lang="en-US" sz="1400" dirty="0" err="1"/>
              <a:t>bilgiyi</a:t>
            </a:r>
            <a:r>
              <a:rPr lang="en-US" sz="1400" dirty="0"/>
              <a:t> </a:t>
            </a:r>
            <a:r>
              <a:rPr lang="en-US" sz="1400" dirty="0" err="1"/>
              <a:t>işler</a:t>
            </a:r>
            <a:endParaRPr lang="en-US" sz="1400" dirty="0"/>
          </a:p>
          <a:p>
            <a:r>
              <a:rPr lang="en-US" sz="1400" dirty="0"/>
              <a:t>.•Wi-Fi </a:t>
            </a:r>
            <a:r>
              <a:rPr lang="en-US" sz="1400" dirty="0" err="1"/>
              <a:t>üzerinden</a:t>
            </a:r>
            <a:r>
              <a:rPr lang="en-US" sz="1400" dirty="0"/>
              <a:t> </a:t>
            </a:r>
            <a:r>
              <a:rPr lang="en-US" sz="1400" dirty="0" err="1"/>
              <a:t>telefona</a:t>
            </a:r>
            <a:r>
              <a:rPr lang="en-US" sz="1400" dirty="0"/>
              <a:t> </a:t>
            </a:r>
            <a:r>
              <a:rPr lang="en-US" sz="1400" dirty="0" err="1"/>
              <a:t>bildirim</a:t>
            </a:r>
            <a:r>
              <a:rPr lang="en-US" sz="1400" dirty="0"/>
              <a:t> </a:t>
            </a:r>
            <a:r>
              <a:rPr lang="en-US" sz="1400" dirty="0" err="1"/>
              <a:t>gönderir</a:t>
            </a:r>
            <a:endParaRPr lang="en-US" sz="1400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5D7B2785-1339-9818-FDA8-D57B67888F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8384" y="1792361"/>
            <a:ext cx="2676185" cy="3094432"/>
          </a:xfrm>
          <a:prstGeom prst="rect">
            <a:avLst/>
          </a:prstGeom>
        </p:spPr>
      </p:pic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350DD0F9-7537-79FA-6F83-90A1E886F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4155" y="753570"/>
            <a:ext cx="4688985" cy="846307"/>
          </a:xfrm>
        </p:spPr>
        <p:txBody>
          <a:bodyPr>
            <a:normAutofit/>
          </a:bodyPr>
          <a:lstStyle/>
          <a:p>
            <a:r>
              <a:rPr lang="tr-TR" dirty="0" err="1"/>
              <a:t>Reed</a:t>
            </a:r>
            <a:r>
              <a:rPr lang="tr-TR" dirty="0"/>
              <a:t> Switch (Manyetik Anahtar)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7BB7A358-71EF-6CE8-1A94-372CE1BE7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25606" y="1924484"/>
            <a:ext cx="2877066" cy="3101929"/>
          </a:xfrm>
        </p:spPr>
        <p:txBody>
          <a:bodyPr/>
          <a:lstStyle/>
          <a:p>
            <a:r>
              <a:rPr lang="en-US" dirty="0"/>
              <a:t>•</a:t>
            </a:r>
            <a:r>
              <a:rPr lang="en-US" dirty="0" err="1"/>
              <a:t>Şalter</a:t>
            </a:r>
            <a:r>
              <a:rPr lang="en-US" dirty="0"/>
              <a:t> (MCB) </a:t>
            </a:r>
            <a:r>
              <a:rPr lang="en-US" dirty="0" err="1"/>
              <a:t>ü</a:t>
            </a:r>
            <a:r>
              <a:rPr lang="en-US" dirty="0" err="1">
                <a:latin typeface="Abadi" panose="020B0604020104020204" pitchFamily="34" charset="-94"/>
              </a:rPr>
              <a:t>zer</a:t>
            </a:r>
            <a:r>
              <a:rPr lang="en-US" dirty="0" err="1"/>
              <a:t>indeki</a:t>
            </a:r>
            <a:r>
              <a:rPr lang="en-US" dirty="0"/>
              <a:t> </a:t>
            </a:r>
            <a:r>
              <a:rPr lang="en-US" dirty="0" err="1"/>
              <a:t>mıknatısla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</a:t>
            </a:r>
            <a:r>
              <a:rPr lang="en-US" dirty="0" err="1"/>
              <a:t>çalışır</a:t>
            </a:r>
            <a:r>
              <a:rPr lang="en-US" dirty="0"/>
              <a:t>.	</a:t>
            </a:r>
          </a:p>
          <a:p>
            <a:r>
              <a:rPr lang="en-US" dirty="0"/>
              <a:t>•MCB </a:t>
            </a:r>
            <a:r>
              <a:rPr lang="en-US" dirty="0" err="1"/>
              <a:t>attığında</a:t>
            </a:r>
            <a:r>
              <a:rPr lang="en-US" dirty="0"/>
              <a:t> </a:t>
            </a:r>
            <a:r>
              <a:rPr lang="en-US" dirty="0" err="1"/>
              <a:t>mıknatıs</a:t>
            </a:r>
            <a:r>
              <a:rPr lang="en-US" dirty="0"/>
              <a:t> </a:t>
            </a:r>
            <a:r>
              <a:rPr lang="en-US" dirty="0" err="1"/>
              <a:t>uzaklaşır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reed </a:t>
            </a:r>
            <a:r>
              <a:rPr lang="en-US" dirty="0" err="1"/>
              <a:t>açılır</a:t>
            </a:r>
            <a:r>
              <a:rPr lang="en-US" dirty="0"/>
              <a:t> → ESP32 </a:t>
            </a:r>
            <a:r>
              <a:rPr lang="en-US" dirty="0" err="1"/>
              <a:t>durumu</a:t>
            </a:r>
            <a:r>
              <a:rPr lang="en-US" dirty="0"/>
              <a:t> </a:t>
            </a:r>
            <a:r>
              <a:rPr lang="en-US" dirty="0" err="1"/>
              <a:t>algılar</a:t>
            </a:r>
            <a:r>
              <a:rPr lang="en-US" dirty="0"/>
              <a:t>.</a:t>
            </a: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D557C809-3CBA-B676-7874-560183CF6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085" y="1792361"/>
            <a:ext cx="2901948" cy="290194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D296694D-563F-4637-95B7-053F10C21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2" y="187001"/>
            <a:ext cx="836908" cy="83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40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A6115C8-4E71-D4A0-934E-F32119AD3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Mıknatıslar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(10×3 mm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15×5 mm)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D41F7CDB-838E-95B1-0CF5-3D3F402F7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5831" y="2422186"/>
            <a:ext cx="3024187" cy="302418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err="1"/>
              <a:t>Reed</a:t>
            </a:r>
            <a:r>
              <a:rPr lang="tr-TR" sz="1400" dirty="0"/>
              <a:t> anahtarın yanında durarak sürekli bir manyetik alan oluşturur.</a:t>
            </a:r>
            <a:endParaRPr lang="en-US" sz="1400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A9098CE8-8236-E0F5-178F-E5DEE33E3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1643" y="2422186"/>
            <a:ext cx="3024187" cy="3024187"/>
          </a:xfrm>
          <a:prstGeom prst="rect">
            <a:avLst/>
          </a:prstGeom>
        </p:spPr>
      </p:pic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45676D7D-13BE-61CA-95D9-436C474B2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5999" y="2406956"/>
            <a:ext cx="2524777" cy="3024187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Fiziksel durum </a:t>
            </a:r>
            <a:r>
              <a:rPr lang="en-US" dirty="0" err="1"/>
              <a:t>algılaması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Elektriksel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devreye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değildir</a:t>
            </a:r>
            <a:r>
              <a:rPr lang="en-US" dirty="0"/>
              <a:t> → </a:t>
            </a:r>
            <a:r>
              <a:rPr lang="en-US" dirty="0" err="1"/>
              <a:t>sadece</a:t>
            </a:r>
            <a:r>
              <a:rPr lang="en-US" dirty="0"/>
              <a:t> </a:t>
            </a:r>
            <a:r>
              <a:rPr lang="en-US" dirty="0" err="1"/>
              <a:t>manyetik</a:t>
            </a:r>
            <a:r>
              <a:rPr lang="en-US" dirty="0"/>
              <a:t> </a:t>
            </a:r>
            <a:r>
              <a:rPr lang="en-US" dirty="0" err="1"/>
              <a:t>algılama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</a:t>
            </a:r>
          </a:p>
          <a:p>
            <a:endParaRPr lang="tr-TR" dirty="0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xmlns="" id="{499BE875-BDAB-C118-A4C8-4CCEE5855FE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723921" y="2526321"/>
            <a:ext cx="2816596" cy="281659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567D7AD3-F4F7-5B62-9EC7-CEB4A47EF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2" y="187001"/>
            <a:ext cx="836908" cy="83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39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gattaVTI">
  <a:themeElements>
    <a:clrScheme name="Regatta Yellow">
      <a:dk1>
        <a:sysClr val="windowText" lastClr="000000"/>
      </a:dk1>
      <a:lt1>
        <a:sysClr val="window" lastClr="FFFFFF"/>
      </a:lt1>
      <a:dk2>
        <a:srgbClr val="181C30"/>
      </a:dk2>
      <a:lt2>
        <a:srgbClr val="C8E1F4"/>
      </a:lt2>
      <a:accent1>
        <a:srgbClr val="217ED3"/>
      </a:accent1>
      <a:accent2>
        <a:srgbClr val="B92525"/>
      </a:accent2>
      <a:accent3>
        <a:srgbClr val="18558C"/>
      </a:accent3>
      <a:accent4>
        <a:srgbClr val="1D8B35"/>
      </a:accent4>
      <a:accent5>
        <a:srgbClr val="EA75AA"/>
      </a:accent5>
      <a:accent6>
        <a:srgbClr val="F5A700"/>
      </a:accent6>
      <a:hlink>
        <a:srgbClr val="DB0000"/>
      </a:hlink>
      <a:folHlink>
        <a:srgbClr val="066BB6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gattaVTI" id="{FFC3BCE5-6357-41D1-8E67-3F85B69D7E86}" vid="{893A6374-FE17-48E5-8B62-678C1B11AA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273</Words>
  <Application>Microsoft Office PowerPoint</Application>
  <PresentationFormat>Özel</PresentationFormat>
  <Paragraphs>63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RegattaVTI</vt:lpstr>
      <vt:lpstr>Ege üniversitesi myo  KAÇAK AKIM BİLDİRİM SİSTEMİ (KABS)</vt:lpstr>
      <vt:lpstr>KAÇAK AKIM BİLDİRİM SİSTEMİ NEDİR?</vt:lpstr>
      <vt:lpstr>Ne İşe Yarar?</vt:lpstr>
      <vt:lpstr>Sistemin Sağladıkları</vt:lpstr>
      <vt:lpstr>PowerPoint Sunusu</vt:lpstr>
      <vt:lpstr>AVANTAJLARI</vt:lpstr>
      <vt:lpstr>. KullanılanMalzemeler 1-ESP32 Geliştirme Kartı 2-Reed Manyetik Anahtar 3-Neodim Mıknatıslar 4-Step-Up Regülatör(XL6009) 5-Li-ion Pil (1500 mAh) 6-MCB (Miniature Circuit Breaker) 7-Jumper kablolar, pil yatağı vb.</vt:lpstr>
      <vt:lpstr>ESP-32 GELİŞTİRME KARTI</vt:lpstr>
      <vt:lpstr>Mıknatıslar (10×3 mm ve 15×5 mm)</vt:lpstr>
      <vt:lpstr>Step-Up Boost Voltaj Regülatör Kartı</vt:lpstr>
      <vt:lpstr>18650 Li-ion Şarjlı Pil (1500 mAh veya üzeri)</vt:lpstr>
      <vt:lpstr>Bağlantı Kabloları</vt:lpstr>
      <vt:lpstr>Devrenin çalışma mantığı:</vt:lpstr>
      <vt:lpstr>YAZILIM AÇIKLAMA</vt:lpstr>
      <vt:lpstr>BÜTÇE</vt:lpstr>
      <vt:lpstr>TEŞEKKÜRLER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Ege üniversitesi myo  KAÇAK AKIM BİLDİRİM SİSTEMİ (KABS)</dc:title>
  <dc:creator>Ezgi Özdurmuş</dc:creator>
  <cp:lastModifiedBy>HP</cp:lastModifiedBy>
  <cp:revision>2</cp:revision>
  <dcterms:created xsi:type="dcterms:W3CDTF">2025-12-02T17:15:59Z</dcterms:created>
  <dcterms:modified xsi:type="dcterms:W3CDTF">2025-12-09T20:20:16Z</dcterms:modified>
</cp:coreProperties>
</file>