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Bricolage Grotesque Semi-Bold" charset="1" panose="020B0605040402000204"/>
      <p:regular r:id="rId22"/>
    </p:embeddedFont>
    <p:embeddedFont>
      <p:font typeface="HK Grotesk" charset="1" panose="00000500000000000000"/>
      <p:regular r:id="rId23"/>
    </p:embeddedFont>
    <p:embeddedFont>
      <p:font typeface="Bricolage Grotesque Bold" charset="1" panose="020B0605040402000204"/>
      <p:regular r:id="rId24"/>
    </p:embeddedFont>
    <p:embeddedFont>
      <p:font typeface="HK Grotesk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666750"/>
            <a:ext cx="7759788" cy="8953500"/>
            <a:chOff x="0" y="0"/>
            <a:chExt cx="1202194" cy="13871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2194" cy="1387131"/>
            </a:xfrm>
            <a:custGeom>
              <a:avLst/>
              <a:gdLst/>
              <a:ahLst/>
              <a:cxnLst/>
              <a:rect r="r" b="b" t="t" l="l"/>
              <a:pathLst>
                <a:path h="1387131" w="1202194">
                  <a:moveTo>
                    <a:pt x="19954" y="0"/>
                  </a:moveTo>
                  <a:lnTo>
                    <a:pt x="1182240" y="0"/>
                  </a:lnTo>
                  <a:cubicBezTo>
                    <a:pt x="1187532" y="0"/>
                    <a:pt x="1192608" y="2102"/>
                    <a:pt x="1196350" y="5844"/>
                  </a:cubicBezTo>
                  <a:cubicBezTo>
                    <a:pt x="1200092" y="9586"/>
                    <a:pt x="1202194" y="14662"/>
                    <a:pt x="1202194" y="19954"/>
                  </a:cubicBezTo>
                  <a:lnTo>
                    <a:pt x="1202194" y="1367177"/>
                  </a:lnTo>
                  <a:cubicBezTo>
                    <a:pt x="1202194" y="1378198"/>
                    <a:pt x="1193261" y="1387131"/>
                    <a:pt x="1182240" y="1387131"/>
                  </a:cubicBezTo>
                  <a:lnTo>
                    <a:pt x="19954" y="1387131"/>
                  </a:lnTo>
                  <a:cubicBezTo>
                    <a:pt x="8934" y="1387131"/>
                    <a:pt x="0" y="1378198"/>
                    <a:pt x="0" y="1367177"/>
                  </a:cubicBezTo>
                  <a:lnTo>
                    <a:pt x="0" y="19954"/>
                  </a:lnTo>
                  <a:cubicBezTo>
                    <a:pt x="0" y="8934"/>
                    <a:pt x="8934" y="0"/>
                    <a:pt x="1995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42" r="0" b="-242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5677043" y="6462606"/>
            <a:ext cx="3467057" cy="4305236"/>
            <a:chOff x="0" y="0"/>
            <a:chExt cx="4622743" cy="5740315"/>
          </a:xfrm>
        </p:grpSpPr>
        <p:sp>
          <p:nvSpPr>
            <p:cNvPr name="Freeform 5" id="5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6" id="6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15A7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name="Group 9" id="9"/>
          <p:cNvGrpSpPr/>
          <p:nvPr/>
        </p:nvGrpSpPr>
        <p:grpSpPr>
          <a:xfrm rot="0">
            <a:off x="666750" y="1066652"/>
            <a:ext cx="9763125" cy="8553598"/>
            <a:chOff x="0" y="0"/>
            <a:chExt cx="13017500" cy="1140479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19075"/>
              <a:ext cx="13017500" cy="100171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1626"/>
                </a:lnSpc>
                <a:spcBef>
                  <a:spcPct val="0"/>
                </a:spcBef>
              </a:pPr>
              <a:r>
                <a:rPr lang="en-US" b="true" sz="11626" spc="-697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Askeri Alanlar İçin Sensör Tabanlı Hareket Algılama Sistemi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00104" y="10513980"/>
              <a:ext cx="12742965" cy="890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66"/>
                </a:lnSpc>
              </a:pPr>
              <a:r>
                <a:rPr lang="en-US" sz="4205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[Presenter Name Here]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556125"/>
            <a:chOff x="0" y="0"/>
            <a:chExt cx="11099800" cy="60748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Kullanılan Donanım Bileşenleri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93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Projemizde kullanılan donanımlar arasında ESP32/ESP8266, PIR hareket sensörü, lazer modülü ve LDR sensörü bulunmaktadır. Bu bileşenler, güvenlik ve hareket algılama için kritik öneme sahiptir.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Askeri alanlar için sensör tabanlı sistem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92088" y="7233241"/>
            <a:ext cx="4010025" cy="1371600"/>
            <a:chOff x="0" y="0"/>
            <a:chExt cx="5346700" cy="18288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53467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Çok Amaçlı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863600"/>
              <a:ext cx="5346700" cy="965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Askeri ve sivil uygulamalara uygunluk sağlar.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138988" y="7227883"/>
            <a:ext cx="4010025" cy="1371600"/>
            <a:chOff x="0" y="0"/>
            <a:chExt cx="5346700" cy="1828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53467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Hızlı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863600"/>
              <a:ext cx="5346700" cy="965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Anlık bildirimlerle kullanıcıyı bilgilendirir.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38288" y="7233241"/>
            <a:ext cx="4010025" cy="1371600"/>
            <a:chOff x="0" y="0"/>
            <a:chExt cx="5346700" cy="18288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9525"/>
              <a:ext cx="53467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Ekonomik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63600"/>
              <a:ext cx="5346700" cy="965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Düşük maliyetli bir çözüm sunar.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66750" y="800100"/>
            <a:ext cx="16954500" cy="93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  <a:spcBef>
                <a:spcPct val="0"/>
              </a:spcBef>
            </a:pPr>
            <a:r>
              <a:rPr lang="en-US" b="true" sz="6999" spc="-209" strike="noStrike" u="none">
                <a:solidFill>
                  <a:srgbClr val="E0E1DD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Projenin Avantajları ve Faydaları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66750" y="3352800"/>
            <a:ext cx="5448300" cy="3581400"/>
            <a:chOff x="0" y="0"/>
            <a:chExt cx="1631088" cy="107218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31088" cy="1072184"/>
            </a:xfrm>
            <a:custGeom>
              <a:avLst/>
              <a:gdLst/>
              <a:ahLst/>
              <a:cxnLst/>
              <a:rect r="r" b="b" t="t" l="l"/>
              <a:pathLst>
                <a:path h="1072184" w="1631088">
                  <a:moveTo>
                    <a:pt x="28420" y="0"/>
                  </a:moveTo>
                  <a:lnTo>
                    <a:pt x="1602669" y="0"/>
                  </a:lnTo>
                  <a:cubicBezTo>
                    <a:pt x="1618365" y="0"/>
                    <a:pt x="1631088" y="12724"/>
                    <a:pt x="1631088" y="28420"/>
                  </a:cubicBezTo>
                  <a:lnTo>
                    <a:pt x="1631088" y="1043764"/>
                  </a:lnTo>
                  <a:cubicBezTo>
                    <a:pt x="1631088" y="1059460"/>
                    <a:pt x="1618365" y="1072184"/>
                    <a:pt x="1602669" y="1072184"/>
                  </a:cubicBezTo>
                  <a:lnTo>
                    <a:pt x="28420" y="1072184"/>
                  </a:lnTo>
                  <a:cubicBezTo>
                    <a:pt x="12724" y="1072184"/>
                    <a:pt x="0" y="1059460"/>
                    <a:pt x="0" y="1043764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2"/>
              <a:stretch>
                <a:fillRect l="-83" t="0" r="-83" b="0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6419850" y="3352800"/>
            <a:ext cx="5448300" cy="3581400"/>
            <a:chOff x="0" y="0"/>
            <a:chExt cx="1631088" cy="10721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31088" cy="1072184"/>
            </a:xfrm>
            <a:custGeom>
              <a:avLst/>
              <a:gdLst/>
              <a:ahLst/>
              <a:cxnLst/>
              <a:rect r="r" b="b" t="t" l="l"/>
              <a:pathLst>
                <a:path h="1072184" w="1631088">
                  <a:moveTo>
                    <a:pt x="28420" y="0"/>
                  </a:moveTo>
                  <a:lnTo>
                    <a:pt x="1602669" y="0"/>
                  </a:lnTo>
                  <a:cubicBezTo>
                    <a:pt x="1618365" y="0"/>
                    <a:pt x="1631088" y="12724"/>
                    <a:pt x="1631088" y="28420"/>
                  </a:cubicBezTo>
                  <a:lnTo>
                    <a:pt x="1631088" y="1043764"/>
                  </a:lnTo>
                  <a:cubicBezTo>
                    <a:pt x="1631088" y="1059460"/>
                    <a:pt x="1618365" y="1072184"/>
                    <a:pt x="1602669" y="1072184"/>
                  </a:cubicBezTo>
                  <a:lnTo>
                    <a:pt x="28420" y="1072184"/>
                  </a:lnTo>
                  <a:cubicBezTo>
                    <a:pt x="12724" y="1072184"/>
                    <a:pt x="0" y="1059460"/>
                    <a:pt x="0" y="1043764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l="-83" t="0" r="-83" b="0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2172950" y="3352800"/>
            <a:ext cx="5448300" cy="3581400"/>
            <a:chOff x="0" y="0"/>
            <a:chExt cx="1631088" cy="107218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31088" cy="1072184"/>
            </a:xfrm>
            <a:custGeom>
              <a:avLst/>
              <a:gdLst/>
              <a:ahLst/>
              <a:cxnLst/>
              <a:rect r="r" b="b" t="t" l="l"/>
              <a:pathLst>
                <a:path h="1072184" w="1631088">
                  <a:moveTo>
                    <a:pt x="28420" y="0"/>
                  </a:moveTo>
                  <a:lnTo>
                    <a:pt x="1602669" y="0"/>
                  </a:lnTo>
                  <a:cubicBezTo>
                    <a:pt x="1618365" y="0"/>
                    <a:pt x="1631088" y="12724"/>
                    <a:pt x="1631088" y="28420"/>
                  </a:cubicBezTo>
                  <a:lnTo>
                    <a:pt x="1631088" y="1043764"/>
                  </a:lnTo>
                  <a:cubicBezTo>
                    <a:pt x="1631088" y="1059460"/>
                    <a:pt x="1618365" y="1072184"/>
                    <a:pt x="1602669" y="1072184"/>
                  </a:cubicBezTo>
                  <a:lnTo>
                    <a:pt x="28420" y="1072184"/>
                  </a:lnTo>
                  <a:cubicBezTo>
                    <a:pt x="12724" y="1072184"/>
                    <a:pt x="0" y="1059460"/>
                    <a:pt x="0" y="1043764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4"/>
              <a:stretch>
                <a:fillRect l="-83" t="0" r="-83" b="0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194175"/>
            <a:chOff x="0" y="0"/>
            <a:chExt cx="11099800" cy="55922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Kolay Kurulum ve Geliştirilebilir Yapı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Projemiz,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kolay kurulum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ile kullanıcılara zaman kazandırırken, modüler yapısı sayesinde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özelleştirilebilir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ve genişletilebilir bir sistem sunmaktadır. Farklı ihtiyaçlara göre uyarlanabilir.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Hızlı ve etkili sistem entegrasyonu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5080000"/>
            <a:chOff x="0" y="0"/>
            <a:chExt cx="11099800" cy="67733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364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Askeri Alanlarda Sensör Tabanlı Kullanım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3255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Bu sistem, askeri bölgelerde, depo alanlarında, giriş noktalarında ve sınır güvenliğinde etkili bir izleme ve güvenlik çözümü sunmaktadır.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1222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Güvenlik ve Izleme İçin Uygulama Alanları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556125"/>
            <a:chOff x="0" y="0"/>
            <a:chExt cx="11099800" cy="60748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Sonuç ve Gelecek Perspektifi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93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Geliştirilen sistem,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askeri güvenlik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alanında önemli bir yenilik sunuyor. Düşük maliyet ve yüksek verimlilikle,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izinsiz girişleri etkili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bir şekilde algılayarak güvenliği artırma potansiyeline sahiptir.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Askeri alanlarda güvenliği artırma hedefi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194175"/>
            <a:chOff x="0" y="0"/>
            <a:chExt cx="11099800" cy="55922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Projemizle İlgilenen Herkese Teşekkürler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Bu projede emeği geçen tüm destekçilerimize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içten teşekkürlerimizi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sunuyoruz. Sizin katkılarınız, bu sistemin hayata geçirilmesinde belirleyici oldu.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Destek Ekibimize ve Katkıda Bulunanlara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1395" y="2299926"/>
            <a:ext cx="7575402" cy="5416964"/>
            <a:chOff x="0" y="0"/>
            <a:chExt cx="10100536" cy="722261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0100536" cy="68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3960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952761"/>
              <a:ext cx="10100536" cy="160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68"/>
                </a:lnSpc>
              </a:pPr>
              <a:r>
                <a:rPr lang="en-US" sz="2640" b="tru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Adı Soyadı</a:t>
              </a:r>
            </a:p>
            <a:p>
              <a:pPr algn="l">
                <a:lnSpc>
                  <a:spcPts val="3168"/>
                </a:lnSpc>
              </a:pPr>
            </a:p>
            <a:p>
              <a:pPr algn="l" marL="0" indent="0" lvl="0">
                <a:lnSpc>
                  <a:spcPts val="3168"/>
                </a:lnSpc>
                <a:spcBef>
                  <a:spcPct val="0"/>
                </a:spcBef>
              </a:pPr>
              <a:r>
                <a:rPr lang="en-US" b="true" sz="2640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Gökalp Beler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391179"/>
              <a:ext cx="10100536" cy="68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3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Telefon Numarası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722556"/>
              <a:ext cx="10100536" cy="677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3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E-posta Adresi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353465"/>
              <a:ext cx="10100536" cy="540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68"/>
                </a:lnSpc>
                <a:spcBef>
                  <a:spcPct val="0"/>
                </a:spcBef>
              </a:pPr>
              <a:r>
                <a:rPr lang="en-US" sz="2640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533 661 9839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682222"/>
              <a:ext cx="10100536" cy="540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68"/>
                </a:lnSpc>
                <a:spcBef>
                  <a:spcPct val="0"/>
                </a:spcBef>
              </a:pPr>
              <a:r>
                <a:rPr lang="en-US" sz="2640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19240000151@ogrenci.ege.edu.tr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6750" y="800100"/>
            <a:ext cx="6886575" cy="93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  <a:spcBef>
                <a:spcPct val="0"/>
              </a:spcBef>
            </a:pPr>
            <a:r>
              <a:rPr lang="en-US" b="true" sz="6999" spc="-209" strike="noStrike" u="none">
                <a:solidFill>
                  <a:srgbClr val="E0E1DD"/>
                </a:solidFill>
                <a:latin typeface="Bricolage Grotesque Semi-Bold"/>
                <a:ea typeface="Bricolage Grotesque Semi-Bold"/>
                <a:cs typeface="Bricolage Grotesque Semi-Bold"/>
                <a:sym typeface="Bricolage Grotesque Semi-Bold"/>
              </a:rPr>
              <a:t>İletişim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296400" y="-103861"/>
            <a:ext cx="9198063" cy="10494722"/>
            <a:chOff x="0" y="0"/>
            <a:chExt cx="1425021" cy="16259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25021" cy="1625907"/>
            </a:xfrm>
            <a:custGeom>
              <a:avLst/>
              <a:gdLst/>
              <a:ahLst/>
              <a:cxnLst/>
              <a:rect r="r" b="b" t="t" l="l"/>
              <a:pathLst>
                <a:path h="1625907" w="1425021">
                  <a:moveTo>
                    <a:pt x="0" y="0"/>
                  </a:moveTo>
                  <a:lnTo>
                    <a:pt x="1425021" y="0"/>
                  </a:lnTo>
                  <a:lnTo>
                    <a:pt x="1425021" y="1625907"/>
                  </a:lnTo>
                  <a:lnTo>
                    <a:pt x="0" y="1625907"/>
                  </a:lnTo>
                  <a:close/>
                </a:path>
              </a:pathLst>
            </a:custGeom>
            <a:blipFill>
              <a:blip r:embed="rId2"/>
              <a:stretch>
                <a:fillRect l="0" t="-154" r="0" b="-154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7562871" y="6934200"/>
            <a:ext cx="3467057" cy="4305236"/>
            <a:chOff x="0" y="0"/>
            <a:chExt cx="4622743" cy="5740315"/>
          </a:xfrm>
        </p:grpSpPr>
        <p:sp>
          <p:nvSpPr>
            <p:cNvPr name="Freeform 13" id="13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96400" y="800100"/>
            <a:ext cx="6866887" cy="181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E0E1DD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Sensör Teknolojileri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296400" y="4248150"/>
            <a:ext cx="5448300" cy="911024"/>
            <a:chOff x="0" y="0"/>
            <a:chExt cx="7264400" cy="12146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72644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PIR Hareket Sensörü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732099"/>
              <a:ext cx="7264400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İnsan hareketini algılama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6038850"/>
            <a:ext cx="5448300" cy="911024"/>
            <a:chOff x="0" y="0"/>
            <a:chExt cx="7264400" cy="12146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72644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Lazer Modülü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732099"/>
              <a:ext cx="7264400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Fiziksel ihlali tespit etme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96400" y="7829550"/>
            <a:ext cx="5448300" cy="911024"/>
            <a:chOff x="0" y="0"/>
            <a:chExt cx="7264400" cy="121469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"/>
              <a:ext cx="72644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LDR Sensör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732099"/>
              <a:ext cx="7264400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Işık düzeyini ölçme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82408" y="-295776"/>
            <a:ext cx="8140533" cy="10878553"/>
            <a:chOff x="0" y="0"/>
            <a:chExt cx="1261182" cy="168537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61182" cy="1685373"/>
            </a:xfrm>
            <a:custGeom>
              <a:avLst/>
              <a:gdLst/>
              <a:ahLst/>
              <a:cxnLst/>
              <a:rect r="r" b="b" t="t" l="l"/>
              <a:pathLst>
                <a:path h="1685373" w="1261182">
                  <a:moveTo>
                    <a:pt x="19021" y="0"/>
                  </a:moveTo>
                  <a:lnTo>
                    <a:pt x="1242161" y="0"/>
                  </a:lnTo>
                  <a:cubicBezTo>
                    <a:pt x="1252666" y="0"/>
                    <a:pt x="1261182" y="8516"/>
                    <a:pt x="1261182" y="19021"/>
                  </a:cubicBezTo>
                  <a:lnTo>
                    <a:pt x="1261182" y="1666352"/>
                  </a:lnTo>
                  <a:cubicBezTo>
                    <a:pt x="1261182" y="1676857"/>
                    <a:pt x="1252666" y="1685373"/>
                    <a:pt x="1242161" y="1685373"/>
                  </a:cubicBezTo>
                  <a:lnTo>
                    <a:pt x="19021" y="1685373"/>
                  </a:lnTo>
                  <a:cubicBezTo>
                    <a:pt x="13976" y="1685373"/>
                    <a:pt x="9138" y="1683369"/>
                    <a:pt x="5571" y="1679802"/>
                  </a:cubicBezTo>
                  <a:cubicBezTo>
                    <a:pt x="2004" y="1676235"/>
                    <a:pt x="0" y="1671396"/>
                    <a:pt x="0" y="1666352"/>
                  </a:cubicBezTo>
                  <a:lnTo>
                    <a:pt x="0" y="19021"/>
                  </a:lnTo>
                  <a:cubicBezTo>
                    <a:pt x="0" y="8516"/>
                    <a:pt x="8516" y="0"/>
                    <a:pt x="1902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91" r="0" b="-391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5493924" y="6934200"/>
            <a:ext cx="3467057" cy="4305236"/>
            <a:chOff x="0" y="0"/>
            <a:chExt cx="4622743" cy="5740315"/>
          </a:xfrm>
        </p:grpSpPr>
        <p:sp>
          <p:nvSpPr>
            <p:cNvPr name="Freeform 15" id="15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6" id="16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5537200"/>
            <a:chOff x="0" y="0"/>
            <a:chExt cx="11099800" cy="73829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364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Projenin Amaçları ve Sistem Fonksiyonları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9351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Bu sistem, izinsiz girişleri tespit etmek amacıyla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hareket algılama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ve sesli uyarı fonksiyonları ile donatılmıştır. Amacı, askeri alanların güvenliğini artırmaktır.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122208"/>
              <a:ext cx="11099800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Askeri Alanlarda Güvenlik Sağlama Yöntemleri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15A7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556125"/>
            <a:chOff x="0" y="0"/>
            <a:chExt cx="11099800" cy="60748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Sistemin Genel Çalışma Yapısı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93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Bu sistem, hareket algılama için PIR sensörü ve fiziksel ihlal tespiti için Lazer-LDR sistemi kullanarak güvenliği artırmayı hedeflemektedir. Çalışma yapısı birbirini destekleyerek etkinlik sağlar.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İki Algılama Yönteminin Kullanımı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194175"/>
            <a:chOff x="0" y="0"/>
            <a:chExt cx="11099800" cy="55922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Alarm ve Bildirim Mekanizması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Herhangi bir ihlal durumunda, sistem anında sesli uyarı sağlar ve Blynk uygulaması üzerinden kullanıcılara bildirim gönderir, böylece uzaktan takip imkanı sunar.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Sistemdeki Uyarı ve Bildirim Süreci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556125"/>
            <a:chOff x="0" y="0"/>
            <a:chExt cx="11099800" cy="60748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PIR Sensörü Çalışma Prensibi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93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PIR sensörü, ortamda bulunan insan hareketini algılayarak güvenlik sağlar. Hareket algılandığında, sesli uyarı vererek ve Blynk uygulamasına bildirim göndererek hızlı yanıt mekanizması sunar.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İnsan Hareketini Algılamada Temel Teknoloji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194175"/>
            <a:chOff x="0" y="0"/>
            <a:chExt cx="11099800" cy="55922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Lazer-LDR Güvenlik Hattı Tanıtımı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Lazer ve LDR kombinasyonu, güvenlik hattının etkinliğini artırarak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fiziksel ihlalleri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anında algılar. Lazer ışığı kesildiğinde, alarm devreye girerek hızlı bir uyarı sağlar.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Fiziksel İhlal Algılama Sisteminin Önemi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194175"/>
            <a:chOff x="0" y="0"/>
            <a:chExt cx="11099800" cy="55922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2465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Alarm Mekanizması ve Uyarı Sistemi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44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İhlal durumunda sistem,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sesli uyarı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için buzzer kullanarak anlık bildirim gönderir. Uzaktan kullanıcı bilgilendirmesi ile güvenlik sağlanır.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41108"/>
              <a:ext cx="110998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İhlal Durumunda Sesli Uyarı ve Bildirim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E0E1D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-260311"/>
            <a:ext cx="8517815" cy="10807622"/>
            <a:chOff x="0" y="0"/>
            <a:chExt cx="1747482" cy="2217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7482" cy="2217250"/>
            </a:xfrm>
            <a:custGeom>
              <a:avLst/>
              <a:gdLst/>
              <a:ahLst/>
              <a:cxnLst/>
              <a:rect r="r" b="b" t="t" l="l"/>
              <a:pathLst>
                <a:path h="2217250" w="1747482">
                  <a:moveTo>
                    <a:pt x="18178" y="0"/>
                  </a:moveTo>
                  <a:lnTo>
                    <a:pt x="1729304" y="0"/>
                  </a:lnTo>
                  <a:cubicBezTo>
                    <a:pt x="1739344" y="0"/>
                    <a:pt x="1747482" y="8139"/>
                    <a:pt x="1747482" y="18178"/>
                  </a:cubicBezTo>
                  <a:lnTo>
                    <a:pt x="1747482" y="2199072"/>
                  </a:lnTo>
                  <a:cubicBezTo>
                    <a:pt x="1747482" y="2209112"/>
                    <a:pt x="1739344" y="2217250"/>
                    <a:pt x="1729304" y="2217250"/>
                  </a:cubicBezTo>
                  <a:lnTo>
                    <a:pt x="18178" y="2217250"/>
                  </a:lnTo>
                  <a:cubicBezTo>
                    <a:pt x="8139" y="2217250"/>
                    <a:pt x="0" y="2209112"/>
                    <a:pt x="0" y="2199072"/>
                  </a:cubicBezTo>
                  <a:lnTo>
                    <a:pt x="0" y="18178"/>
                  </a:lnTo>
                  <a:cubicBezTo>
                    <a:pt x="0" y="8139"/>
                    <a:pt x="8139" y="0"/>
                    <a:pt x="1817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59" r="0" b="-359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5537200"/>
            <a:chOff x="0" y="0"/>
            <a:chExt cx="11099800" cy="73829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11099800" cy="364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  <a:spcBef>
                  <a:spcPct val="0"/>
                </a:spcBef>
              </a:pPr>
              <a:r>
                <a:rPr lang="en-US" b="true" sz="6999" spc="-209" strike="noStrike" u="none">
                  <a:solidFill>
                    <a:srgbClr val="E0E1DD"/>
                  </a:solidFill>
                  <a:latin typeface="Bricolage Grotesque Semi-Bold"/>
                  <a:ea typeface="Bricolage Grotesque Semi-Bold"/>
                  <a:cs typeface="Bricolage Grotesque Semi-Bold"/>
                  <a:sym typeface="Bricolage Grotesque Semi-Bold"/>
                </a:rPr>
                <a:t>Normal Çalışma Durumu ve Bekleme Modu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935133"/>
              <a:ext cx="11099800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Sistem, </a:t>
              </a:r>
              <a:r>
                <a:rPr lang="en-US" b="true" sz="2400" strike="noStrike" u="none">
                  <a:solidFill>
                    <a:srgbClr val="E0E1DD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hareket algılamadığında</a:t>
              </a:r>
              <a:r>
                <a:rPr lang="en-US" sz="2400" strike="noStrike" u="none">
                  <a:solidFill>
                    <a:srgbClr val="E0E1DD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buzzer'ı kapatır ve lazer-LDR bağlantısını koruyarak yanlış alarmların önlenmesine yardımcı olur. Bu mod, güvenli ve verimli bir izleme sağlar.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122208"/>
              <a:ext cx="11099800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E0E1DD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Sistemin Pasif Çalışma Durumuna Genel Bakış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96346" y="6934200"/>
            <a:ext cx="3467057" cy="4305236"/>
            <a:chOff x="0" y="0"/>
            <a:chExt cx="4622743" cy="5740315"/>
          </a:xfrm>
        </p:grpSpPr>
        <p:sp>
          <p:nvSpPr>
            <p:cNvPr name="Freeform 9" id="9"/>
            <p:cNvSpPr/>
            <p:nvPr/>
          </p:nvSpPr>
          <p:spPr>
            <a:xfrm flipH="false" flipV="false" rot="-2700000">
              <a:off x="-124706" y="1478676"/>
              <a:ext cx="4872155" cy="1665391"/>
            </a:xfrm>
            <a:custGeom>
              <a:avLst/>
              <a:gdLst/>
              <a:ahLst/>
              <a:cxnLst/>
              <a:rect r="r" b="b" t="t" l="l"/>
              <a:pathLst>
                <a:path h="1665391" w="4872155">
                  <a:moveTo>
                    <a:pt x="0" y="0"/>
                  </a:moveTo>
                  <a:lnTo>
                    <a:pt x="4872155" y="0"/>
                  </a:lnTo>
                  <a:lnTo>
                    <a:pt x="4872155" y="1665391"/>
                  </a:lnTo>
                  <a:lnTo>
                    <a:pt x="0" y="166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8100000">
              <a:off x="-106337" y="2577879"/>
              <a:ext cx="4835418" cy="1702128"/>
              <a:chOff x="0" y="0"/>
              <a:chExt cx="954623" cy="3360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54623" cy="336039"/>
              </a:xfrm>
              <a:custGeom>
                <a:avLst/>
                <a:gdLst/>
                <a:ahLst/>
                <a:cxnLst/>
                <a:rect r="r" b="b" t="t" l="l"/>
                <a:pathLst>
                  <a:path h="336039" w="954623">
                    <a:moveTo>
                      <a:pt x="751423" y="0"/>
                    </a:moveTo>
                    <a:cubicBezTo>
                      <a:pt x="863647" y="0"/>
                      <a:pt x="954623" y="75225"/>
                      <a:pt x="954623" y="168020"/>
                    </a:cubicBezTo>
                    <a:cubicBezTo>
                      <a:pt x="954623" y="260814"/>
                      <a:pt x="863647" y="336039"/>
                      <a:pt x="75142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15A7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954623" cy="355089"/>
              </a:xfrm>
              <a:prstGeom prst="rect">
                <a:avLst/>
              </a:prstGeom>
            </p:spPr>
            <p:txBody>
              <a:bodyPr anchor="ctr" rtlCol="false" tIns="18752" lIns="18752" bIns="18752" rIns="18752"/>
              <a:lstStyle/>
              <a:p>
                <a:pPr algn="ctr" marL="0" indent="0" lvl="0">
                  <a:lnSpc>
                    <a:spcPts val="755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Sunum - Askeri Alanlar İçin Sensör Tabanlı Hareket Algılama Sistemi</dc:description>
  <dc:identifier>DAG7m8QWGvs</dc:identifier>
  <dcterms:modified xsi:type="dcterms:W3CDTF">2011-08-01T06:04:30Z</dcterms:modified>
  <cp:revision>1</cp:revision>
  <dc:title>Sunum - Askeri Alanlar İçin Sensör Tabanlı Hareket Algılama Sistemi</dc:title>
</cp:coreProperties>
</file>