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Helvetica World" charset="1" panose="020B0500040000020004"/>
      <p:regular r:id="rId19"/>
    </p:embeddedFont>
    <p:embeddedFont>
      <p:font typeface="Georgia Pro Condensed" charset="1" panose="02040506050405020303"/>
      <p:regular r:id="rId20"/>
    </p:embeddedFont>
    <p:embeddedFont>
      <p:font typeface="Helvetica World Bold" charset="1" panose="020B080004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-27814" t="0" r="-27814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75380" y="8262104"/>
            <a:ext cx="688657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Hilmi Büyüksaltık 19240000160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75068"/>
            <a:ext cx="9754495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 strike="noStrike" u="none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Akıllı SKT Takip Sistemi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5380" y="9011285"/>
            <a:ext cx="7945624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Dr. Öğr. Üyesi Mustafa Berkant Selek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Sistemin Mevcut Kısıtları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5982" y="4201584"/>
            <a:ext cx="8352304" cy="560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87"/>
              </a:lnSpc>
            </a:pPr>
            <a:r>
              <a:rPr lang="en-US" sz="4490" spc="-67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Düşük ışık koşullarında </a:t>
            </a:r>
            <a:r>
              <a:rPr lang="en-US" b="true" sz="4490" spc="-67" strike="noStrike" u="none">
                <a:solidFill>
                  <a:srgbClr val="003366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OCR performansı</a:t>
            </a:r>
            <a:r>
              <a:rPr lang="en-US" sz="4490" spc="-67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belirgin şekilde düşmekte, bu da doğru okuma ve veri yönetimini olumsuz etkileyebilmektedir. Ayrıca, yüksek çözünürlükte işlem gecikmeleri artış göstermektedir.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A7C7E7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Gelecek Çalışma Önerileri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3267075"/>
            <a:ext cx="7612175" cy="6602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62"/>
              </a:lnSpc>
            </a:pPr>
            <a:r>
              <a:rPr lang="en-US" sz="4687" spc="-70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Proje için </a:t>
            </a:r>
            <a:r>
              <a:rPr lang="en-US" b="true" sz="4687" spc="-70" strike="noStrike" u="none">
                <a:solidFill>
                  <a:srgbClr val="A7C7E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barkod ve QR kod</a:t>
            </a:r>
            <a:r>
              <a:rPr lang="en-US" sz="4687" spc="-70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entegrasyonu planlanmaktadır. Ayrıca, gelişmiş OCR modellerinin kullanılması ve bulut tabanlı veri depolama önerileri ile sistemin işlevselliği artırılacaktır.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A7C7E7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Kaynakça ve Referanslar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4338590"/>
            <a:ext cx="8324850" cy="491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2"/>
              </a:lnSpc>
            </a:pPr>
            <a:r>
              <a:rPr lang="en-US" sz="2565" spc="-38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[1]</a:t>
            </a:r>
            <a:r>
              <a:rPr lang="en-US" sz="2565" spc="-38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Espressif Systems. (2023). ESP32-CAM Technical Manual.</a:t>
            </a:r>
          </a:p>
          <a:p>
            <a:pPr algn="l" marL="0" indent="0" lvl="0">
              <a:lnSpc>
                <a:spcPts val="3592"/>
              </a:lnSpc>
            </a:pPr>
            <a:r>
              <a:rPr lang="en-US" sz="2565" spc="-38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[2] Smith, J., &amp; Miller, A. (2021). OCR-based text extraction in embedded systems. IEEE IoT Journal, 8(6), 5021–5033.</a:t>
            </a:r>
          </a:p>
          <a:p>
            <a:pPr algn="l" marL="0" indent="0" lvl="0">
              <a:lnSpc>
                <a:spcPts val="3592"/>
              </a:lnSpc>
            </a:pPr>
            <a:r>
              <a:rPr lang="en-US" sz="2565" spc="-38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[3] Yang, K., &amp; Liu, F. (2020). IoT notification architectures using Telegram API. Sensors and Systems, 15(4), 233–241.</a:t>
            </a:r>
          </a:p>
          <a:p>
            <a:pPr algn="l" marL="0" indent="0" lvl="0">
              <a:lnSpc>
                <a:spcPts val="3592"/>
              </a:lnSpc>
            </a:pPr>
            <a:r>
              <a:rPr lang="en-US" sz="2565" spc="-38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[4] Hayden, P. (2019). Low-cost camera modules for smart kitchens. Embedded Computing, 12(3), 87–94.</a:t>
            </a:r>
          </a:p>
          <a:p>
            <a:pPr algn="l" marL="0" indent="0" lvl="0">
              <a:lnSpc>
                <a:spcPts val="3592"/>
              </a:lnSpc>
            </a:pPr>
            <a:r>
              <a:rPr lang="en-US" sz="2565" spc="-38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[5] Rao, K., &amp; Prasad, R. (2021). Intelligent food monitoring systems based on expiration detection. International Journal of Smart IoT, 19(2), 144–155.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00336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941809" y="4272915"/>
            <a:ext cx="8317491" cy="200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25"/>
              </a:lnSpc>
            </a:pPr>
            <a:r>
              <a:rPr lang="en-US" sz="14925" spc="-522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Teşekkürler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17777" r="0" b="-17777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Projenin Amacı ve Kapsamı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8890" y="5347695"/>
            <a:ext cx="8583165" cy="4477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40"/>
              </a:lnSpc>
            </a:pPr>
            <a:r>
              <a:rPr lang="en-US" sz="3671" spc="-5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Bu proje, ESP32-CAM kullanarak son kullanma tarihlerini okuma ve takip etme sistemini geliştirmeyi amaçlamaktadır. Kullanıcı bildirimleri için Telegram entegrasyonu ile gıda israfını azaltmaya ve gıda zehirlenmelerine yönelik çözümler sunmaktadır.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Gıda İsrafı ve Önemi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9525" y="6287818"/>
            <a:ext cx="8642075" cy="3460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28"/>
              </a:lnSpc>
            </a:pPr>
            <a:r>
              <a:rPr lang="en-US" sz="3877" spc="-58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Gıda israfı, dünya genelinde </a:t>
            </a:r>
            <a:r>
              <a:rPr lang="en-US" b="true" sz="3877" spc="-58" strike="noStrike" u="none">
                <a:solidFill>
                  <a:srgbClr val="003366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ciddi bir sorun</a:t>
            </a:r>
            <a:r>
              <a:rPr lang="en-US" sz="3877" spc="-58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teşkil etmektedir. Her yıl milyonlarca ton gıda, çeşitli nedenlerle çöpe atılmakta ve bu durum çevresel etkileri arttırmaktadır.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A7C7E7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ESP32-CAM: Teknik Avantajları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4600115"/>
            <a:ext cx="7377112" cy="5335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3"/>
              </a:lnSpc>
            </a:pPr>
            <a:r>
              <a:rPr lang="en-US" sz="4181" spc="-62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ESP32-CAM, </a:t>
            </a:r>
            <a:r>
              <a:rPr lang="en-US" b="true" sz="4181" spc="-62" strike="noStrike" u="none">
                <a:solidFill>
                  <a:srgbClr val="A7C7E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yüksek çözünürlük</a:t>
            </a:r>
            <a:r>
              <a:rPr lang="en-US" sz="4181" spc="-62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görüntü yakalama ve hızlı veri iletimi sunarak, IoT uygulamaları için ideal bir çözüm oluşturmaktadır. </a:t>
            </a:r>
            <a:r>
              <a:rPr lang="en-US" b="true" sz="4181" spc="-62" strike="noStrike" u="none">
                <a:solidFill>
                  <a:srgbClr val="A7C7E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Düşük enerji tüketimi</a:t>
            </a:r>
            <a:r>
              <a:rPr lang="en-US" sz="4181" spc="-62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ile uzun süreli kullanım sağlar.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Görüntü Yakalama Süreci ve OCR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4521954"/>
            <a:ext cx="8936424" cy="5765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 spc="-45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örüntü Yakalama Süreci 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ESP32-CAM ürün etiketinin görselini alır.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Görüntü JPEG formatında sıkıştırılır.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Web sunucusu üzerinden işleme alınır.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İstenirse görün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ü b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lirli çözü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ür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ükte 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pt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ze edilir.</a:t>
            </a:r>
          </a:p>
          <a:p>
            <a:pPr algn="l" marL="0" indent="0" lvl="0">
              <a:lnSpc>
                <a:spcPts val="4200"/>
              </a:lnSpc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OCR (Optik Karakter Tanıma) Süreci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Görüntüden tarih kısmı işaretlenir.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OCR algoritması metin çıkarımı yapar.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Format kontrolü ile DD/MM/YYYY doğrulanır.</a:t>
            </a:r>
          </a:p>
          <a:p>
            <a:pPr algn="l" marL="647758" indent="-323879" lvl="1">
              <a:lnSpc>
                <a:spcPts val="4200"/>
              </a:lnSpc>
              <a:buFont typeface="Arial"/>
              <a:buChar char="•"/>
            </a:pPr>
            <a:r>
              <a:rPr lang="en-US" sz="3000" spc="-45" strike="noStrike" u="none">
                <a:solidFill>
                  <a:srgbClr val="003366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Doğrulanan tarih veritabanına kaydedilir.</a:t>
            </a:r>
          </a:p>
          <a:p>
            <a:pPr algn="l" marL="0" indent="0" lvl="0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A7C7E7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Telegram Bot ile Bildirim Mekanizması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4208" y="6164633"/>
            <a:ext cx="8143600" cy="365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9"/>
              </a:lnSpc>
            </a:pPr>
            <a:r>
              <a:rPr lang="en-US" sz="3456" spc="-51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Proje, kullanıcıların son kullanma tarihleri hakkında anlık bildirimler almasını sağlamak için </a:t>
            </a:r>
            <a:r>
              <a:rPr lang="en-US" b="true" sz="3456" spc="-51" strike="noStrike" u="none">
                <a:solidFill>
                  <a:srgbClr val="A7C7E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Telegram Bot</a:t>
            </a:r>
            <a:r>
              <a:rPr lang="en-US" sz="3456" spc="-51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kullanarak hızlı ve etkili bir iletişim mekanizması sunmaktadır. Wi-Fi bağlantısı sayesinde veriler güvenli bir şekilde aktarılmaktadır.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457450"/>
            <a:chOff x="0" y="0"/>
            <a:chExt cx="4816593" cy="647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47230"/>
            </a:xfrm>
            <a:custGeom>
              <a:avLst/>
              <a:gdLst/>
              <a:ahLst/>
              <a:cxnLst/>
              <a:rect r="r" b="b" t="t" l="l"/>
              <a:pathLst>
                <a:path h="6472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47230"/>
                  </a:lnTo>
                  <a:lnTo>
                    <a:pt x="0" y="6472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6853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6750" y="3352800"/>
            <a:ext cx="11201400" cy="6267450"/>
            <a:chOff x="0" y="0"/>
            <a:chExt cx="1471052" cy="8230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71052" cy="823089"/>
            </a:xfrm>
            <a:custGeom>
              <a:avLst/>
              <a:gdLst/>
              <a:ahLst/>
              <a:cxnLst/>
              <a:rect r="r" b="b" t="t" l="l"/>
              <a:pathLst>
                <a:path h="823089" w="1471052">
                  <a:moveTo>
                    <a:pt x="13823" y="0"/>
                  </a:moveTo>
                  <a:lnTo>
                    <a:pt x="1457229" y="0"/>
                  </a:lnTo>
                  <a:cubicBezTo>
                    <a:pt x="1460895" y="0"/>
                    <a:pt x="1464411" y="1456"/>
                    <a:pt x="1467004" y="4049"/>
                  </a:cubicBezTo>
                  <a:cubicBezTo>
                    <a:pt x="1469596" y="6641"/>
                    <a:pt x="1471052" y="10157"/>
                    <a:pt x="1471052" y="13823"/>
                  </a:cubicBezTo>
                  <a:lnTo>
                    <a:pt x="1471052" y="809266"/>
                  </a:lnTo>
                  <a:cubicBezTo>
                    <a:pt x="1471052" y="812932"/>
                    <a:pt x="1469596" y="816448"/>
                    <a:pt x="1467004" y="819040"/>
                  </a:cubicBezTo>
                  <a:cubicBezTo>
                    <a:pt x="1464411" y="821632"/>
                    <a:pt x="1460895" y="823089"/>
                    <a:pt x="1457229" y="823089"/>
                  </a:cubicBezTo>
                  <a:lnTo>
                    <a:pt x="13823" y="823089"/>
                  </a:lnTo>
                  <a:cubicBezTo>
                    <a:pt x="10157" y="823089"/>
                    <a:pt x="6641" y="821632"/>
                    <a:pt x="4049" y="819040"/>
                  </a:cubicBezTo>
                  <a:cubicBezTo>
                    <a:pt x="1456" y="816448"/>
                    <a:pt x="0" y="812932"/>
                    <a:pt x="0" y="809266"/>
                  </a:cubicBezTo>
                  <a:lnTo>
                    <a:pt x="0" y="13823"/>
                  </a:lnTo>
                  <a:cubicBezTo>
                    <a:pt x="0" y="10157"/>
                    <a:pt x="1456" y="6641"/>
                    <a:pt x="4049" y="4049"/>
                  </a:cubicBezTo>
                  <a:cubicBezTo>
                    <a:pt x="6641" y="1456"/>
                    <a:pt x="10157" y="0"/>
                    <a:pt x="13823" y="0"/>
                  </a:cubicBezTo>
                  <a:close/>
                </a:path>
              </a:pathLst>
            </a:custGeom>
            <a:blipFill>
              <a:blip r:embed="rId2"/>
              <a:stretch>
                <a:fillRect l="-3767" t="0" r="-376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172950" y="3352800"/>
            <a:ext cx="5448300" cy="6267450"/>
            <a:chOff x="0" y="0"/>
            <a:chExt cx="715512" cy="8230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5512" cy="823089"/>
            </a:xfrm>
            <a:custGeom>
              <a:avLst/>
              <a:gdLst/>
              <a:ahLst/>
              <a:cxnLst/>
              <a:rect r="r" b="b" t="t" l="l"/>
              <a:pathLst>
                <a:path h="823089" w="715512">
                  <a:moveTo>
                    <a:pt x="28420" y="0"/>
                  </a:moveTo>
                  <a:lnTo>
                    <a:pt x="687092" y="0"/>
                  </a:lnTo>
                  <a:cubicBezTo>
                    <a:pt x="702788" y="0"/>
                    <a:pt x="715512" y="12724"/>
                    <a:pt x="715512" y="28420"/>
                  </a:cubicBezTo>
                  <a:lnTo>
                    <a:pt x="715512" y="794669"/>
                  </a:lnTo>
                  <a:cubicBezTo>
                    <a:pt x="715512" y="802206"/>
                    <a:pt x="712518" y="809435"/>
                    <a:pt x="707188" y="814765"/>
                  </a:cubicBezTo>
                  <a:cubicBezTo>
                    <a:pt x="701858" y="820095"/>
                    <a:pt x="694630" y="823089"/>
                    <a:pt x="687092" y="823089"/>
                  </a:cubicBezTo>
                  <a:lnTo>
                    <a:pt x="28420" y="823089"/>
                  </a:lnTo>
                  <a:cubicBezTo>
                    <a:pt x="12724" y="823089"/>
                    <a:pt x="0" y="810365"/>
                    <a:pt x="0" y="794669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l="-7517" t="0" r="-7517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 spc="-240">
                <a:solidFill>
                  <a:srgbClr val="003366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ESP32-CAM Prototip Görseli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870731" y="2026097"/>
            <a:ext cx="9094670" cy="6234806"/>
            <a:chOff x="0" y="0"/>
            <a:chExt cx="1970646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70646" cy="1350966"/>
            </a:xfrm>
            <a:custGeom>
              <a:avLst/>
              <a:gdLst/>
              <a:ahLst/>
              <a:cxnLst/>
              <a:rect r="r" b="b" t="t" l="l"/>
              <a:pathLst>
                <a:path h="1350966" w="1970646">
                  <a:moveTo>
                    <a:pt x="0" y="0"/>
                  </a:moveTo>
                  <a:lnTo>
                    <a:pt x="1970646" y="0"/>
                  </a:lnTo>
                  <a:lnTo>
                    <a:pt x="1970646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3255" t="0" r="-3255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4098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A7C7E7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Veri Görselleştirme: OCR Başarı Oranı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5417" y="5505781"/>
            <a:ext cx="7529241" cy="4493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58"/>
              </a:lnSpc>
            </a:pPr>
            <a:r>
              <a:rPr lang="en-US" sz="3684" spc="-55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Bu grafik, farklı ışık koşullarında elde edilen OCR doğruluk oranlarını göstermektedir. Yüksek, orta ve düşük ışık seviyelerinde sistemin performansı açıkça karşılaştırılmaktadır, bu da verimliliği artırmaktadır.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A7C7E7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Pratik Kullanım Alanları: Akıllı Buzdolapları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4149216"/>
            <a:ext cx="7929376" cy="5109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3"/>
              </a:lnSpc>
            </a:pPr>
            <a:r>
              <a:rPr lang="en-US" sz="4181" spc="-62" strike="noStrike" u="none">
                <a:solidFill>
                  <a:srgbClr val="A7C7E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Akıllı buzdolapları, son kullanma tarihi takibi ile gıda israfını azaltma potansiyeline sahiptir. Bu sistem, kullanıcıları zamanında bilgilendirerek taze gıda tüketimini teşvik eder ve sağlıklı beslenmeyi destekler.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Sunum - Akıllı SKT Takip Sistemi</dc:description>
  <dc:identifier>DAG7DfZYdgk</dc:identifier>
  <dcterms:modified xsi:type="dcterms:W3CDTF">2011-08-01T06:04:30Z</dcterms:modified>
  <cp:revision>1</cp:revision>
  <dc:title>Sunum - Akıllı SKT Takip Sistemi</dc:title>
</cp:coreProperties>
</file>