
<file path=[Content_Types].xml><?xml version="1.0" encoding="utf-8"?>
<Types xmlns="http://schemas.openxmlformats.org/package/2006/content-types">
  <Default ContentType="application/vnd.openxmlformats-officedocument.oleObject" Extension="bin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Inter Bold" charset="1" panose="020B0802030000000004"/>
      <p:regular r:id="rId15"/>
    </p:embeddedFont>
    <p:embeddedFont>
      <p:font typeface="Open Sans Bold" charset="1" panose="00000000000000000000"/>
      <p:regular r:id="rId16"/>
    </p:embeddedFont>
    <p:embeddedFont>
      <p:font typeface="Open Sans" charset="1" panose="00000000000000000000"/>
      <p:regular r:id="rId17"/>
    </p:embeddedFont>
    <p:embeddedFont>
      <p:font typeface="Canva Sans" charset="1" panose="020B0503030501040103"/>
      <p:regular r:id="rId18"/>
    </p:embeddedFont>
    <p:embeddedFont>
      <p:font typeface="Canva Sans Bold" charset="1" panose="020B0803030501040103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3.png" Type="http://schemas.openxmlformats.org/officeDocument/2006/relationships/image"/><Relationship Id="rId4" Target="../media/image8.png" Type="http://schemas.openxmlformats.org/officeDocument/2006/relationships/image"/><Relationship Id="rId5" Target="../embeddings/oleObject1.bin" Type="http://schemas.openxmlformats.org/officeDocument/2006/relationships/oleObjec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jpeg" Type="http://schemas.openxmlformats.org/officeDocument/2006/relationships/image"/><Relationship Id="rId5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2.jpeg" Type="http://schemas.openxmlformats.org/officeDocument/2006/relationships/image"/><Relationship Id="rId5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Relationship Id="rId4" Target="../media/image3.png" Type="http://schemas.openxmlformats.org/officeDocument/2006/relationships/image"/><Relationship Id="rId5" Target="../media/image1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6.png" Type="http://schemas.openxmlformats.org/officeDocument/2006/relationships/image"/><Relationship Id="rId5" Target="../media/image3.png" Type="http://schemas.openxmlformats.org/officeDocument/2006/relationships/image"/><Relationship Id="rId6" Target="../media/image17.png" Type="http://schemas.openxmlformats.org/officeDocument/2006/relationships/image"/><Relationship Id="rId7" Target="../embeddings/oleObject2.bin" Type="http://schemas.openxmlformats.org/officeDocument/2006/relationships/oleObjec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444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9782692" cy="10287000"/>
          </a:xfrm>
          <a:custGeom>
            <a:avLst/>
            <a:gdLst/>
            <a:ahLst/>
            <a:cxnLst/>
            <a:rect r="r" b="b" t="t" l="l"/>
            <a:pathLst>
              <a:path h="10287000" w="19782692">
                <a:moveTo>
                  <a:pt x="0" y="0"/>
                </a:moveTo>
                <a:lnTo>
                  <a:pt x="19782692" y="0"/>
                </a:lnTo>
                <a:lnTo>
                  <a:pt x="197826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66700" y="266700"/>
            <a:ext cx="649896" cy="649896"/>
          </a:xfrm>
          <a:custGeom>
            <a:avLst/>
            <a:gdLst/>
            <a:ahLst/>
            <a:cxnLst/>
            <a:rect r="r" b="b" t="t" l="l"/>
            <a:pathLst>
              <a:path h="649896" w="649896">
                <a:moveTo>
                  <a:pt x="0" y="0"/>
                </a:moveTo>
                <a:lnTo>
                  <a:pt x="649896" y="0"/>
                </a:lnTo>
                <a:lnTo>
                  <a:pt x="649896" y="649896"/>
                </a:lnTo>
                <a:lnTo>
                  <a:pt x="0" y="6498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955271" y="4515115"/>
            <a:ext cx="14377458" cy="1120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22"/>
              </a:lnSpc>
              <a:spcBef>
                <a:spcPct val="0"/>
              </a:spcBef>
            </a:pPr>
            <a:r>
              <a:rPr lang="en-US" b="true" sz="6516" spc="2619">
                <a:solidFill>
                  <a:srgbClr val="CCE1F3">
                    <a:alpha val="85882"/>
                  </a:srgbClr>
                </a:solidFill>
                <a:latin typeface="Inter Bold"/>
                <a:ea typeface="Inter Bold"/>
                <a:cs typeface="Inter Bold"/>
                <a:sym typeface="Inter Bold"/>
              </a:rPr>
              <a:t>DAMS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489229"/>
            <a:ext cx="1827770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b="true" sz="1200">
                <a:solidFill>
                  <a:srgbClr val="25246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Ege Üniversitesi MYO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39763" y="9645578"/>
            <a:ext cx="2427115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b="true" sz="12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İlkiz YILMAZ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604563" y="9645578"/>
            <a:ext cx="1196609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Sayfa | 01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40182" y="1169083"/>
            <a:ext cx="7015488" cy="7948834"/>
            <a:chOff x="0" y="0"/>
            <a:chExt cx="9353984" cy="10598445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2255" r="0" b="12255"/>
            <a:stretch>
              <a:fillRect/>
            </a:stretch>
          </p:blipFill>
          <p:spPr>
            <a:xfrm flipH="false" flipV="false">
              <a:off x="0" y="0"/>
              <a:ext cx="9353984" cy="10598445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266700" y="266700"/>
            <a:ext cx="649896" cy="649896"/>
          </a:xfrm>
          <a:custGeom>
            <a:avLst/>
            <a:gdLst/>
            <a:ahLst/>
            <a:cxnLst/>
            <a:rect r="r" b="b" t="t" l="l"/>
            <a:pathLst>
              <a:path h="649896" w="649896">
                <a:moveTo>
                  <a:pt x="0" y="0"/>
                </a:moveTo>
                <a:lnTo>
                  <a:pt x="649896" y="0"/>
                </a:lnTo>
                <a:lnTo>
                  <a:pt x="649896" y="649896"/>
                </a:lnTo>
                <a:lnTo>
                  <a:pt x="0" y="6498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6604563" y="9645578"/>
            <a:ext cx="1196609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Sayfa | 02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715799" y="2068584"/>
            <a:ext cx="5247335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 spc="925">
                <a:solidFill>
                  <a:srgbClr val="252467"/>
                </a:solidFill>
                <a:latin typeface="Inter Bold"/>
                <a:ea typeface="Inter Bold"/>
                <a:cs typeface="Inter Bold"/>
                <a:sym typeface="Inter Bold"/>
              </a:rPr>
              <a:t>DAMS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715799" y="3744339"/>
            <a:ext cx="6998428" cy="5140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53"/>
              </a:lnSpc>
            </a:pPr>
            <a:r>
              <a:rPr lang="en-US" sz="2681" b="true">
                <a:solidFill>
                  <a:srgbClr val="25246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DAMS Nedir ?</a:t>
            </a:r>
          </a:p>
          <a:p>
            <a:pPr algn="l">
              <a:lnSpc>
                <a:spcPts val="3753"/>
              </a:lnSpc>
            </a:pPr>
            <a:r>
              <a:rPr lang="en-US" sz="2681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Deprem Anında Mesaj Sistemi </a:t>
            </a:r>
          </a:p>
          <a:p>
            <a:pPr algn="l">
              <a:lnSpc>
                <a:spcPts val="3941"/>
              </a:lnSpc>
            </a:pPr>
          </a:p>
          <a:p>
            <a:pPr algn="l">
              <a:lnSpc>
                <a:spcPts val="3753"/>
              </a:lnSpc>
            </a:pPr>
          </a:p>
          <a:p>
            <a:pPr algn="l">
              <a:lnSpc>
                <a:spcPts val="3753"/>
              </a:lnSpc>
            </a:pPr>
            <a:r>
              <a:rPr lang="en-US" sz="2681" b="true">
                <a:solidFill>
                  <a:srgbClr val="25246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DAMS Ne işe yarar? </a:t>
            </a:r>
          </a:p>
          <a:p>
            <a:pPr algn="l">
              <a:lnSpc>
                <a:spcPts val="3753"/>
              </a:lnSpc>
            </a:pPr>
            <a:r>
              <a:rPr lang="en-US" sz="2681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 DAMS </a:t>
            </a:r>
            <a:r>
              <a:rPr lang="en-US" sz="2681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Deprem Anında Belirlenen kişi veya kurumlara kullanıcıların tıbbi kimlik, adres, bulunduğu yaşam üçgeni lokasyonu gibi önem taşıyan bilgilerini SMS yoluyla gönderir. </a:t>
            </a:r>
          </a:p>
          <a:p>
            <a:pPr algn="l">
              <a:lnSpc>
                <a:spcPts val="3190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489229"/>
            <a:ext cx="1827770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b="true" sz="1200">
                <a:solidFill>
                  <a:srgbClr val="25246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Ege Üniversitesi MYO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582694" y="1028700"/>
            <a:ext cx="6620174" cy="2994285"/>
            <a:chOff x="0" y="0"/>
            <a:chExt cx="8826899" cy="399238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9795" r="0" b="9795"/>
            <a:stretch>
              <a:fillRect/>
            </a:stretch>
          </p:blipFill>
          <p:spPr>
            <a:xfrm flipH="false" flipV="false">
              <a:off x="0" y="0"/>
              <a:ext cx="8826899" cy="399238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1039108" y="4022985"/>
            <a:ext cx="6620174" cy="5235315"/>
            <a:chOff x="0" y="0"/>
            <a:chExt cx="8826899" cy="6980420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/>
            <a:srcRect l="9061" t="0" r="9061" b="0"/>
            <a:stretch>
              <a:fillRect/>
            </a:stretch>
          </p:blipFill>
          <p:spPr>
            <a:xfrm flipH="false" flipV="false">
              <a:off x="0" y="0"/>
              <a:ext cx="8826899" cy="6980420"/>
            </a:xfrm>
            <a:prstGeom prst="rect">
              <a:avLst/>
            </a:prstGeom>
          </p:spPr>
        </p:pic>
      </p:grpSp>
      <p:sp>
        <p:nvSpPr>
          <p:cNvPr name="Freeform 6" id="6"/>
          <p:cNvSpPr/>
          <p:nvPr/>
        </p:nvSpPr>
        <p:spPr>
          <a:xfrm flipH="false" flipV="false" rot="0">
            <a:off x="266700" y="266700"/>
            <a:ext cx="649896" cy="649896"/>
          </a:xfrm>
          <a:custGeom>
            <a:avLst/>
            <a:gdLst/>
            <a:ahLst/>
            <a:cxnLst/>
            <a:rect r="r" b="b" t="t" l="l"/>
            <a:pathLst>
              <a:path h="649896" w="649896">
                <a:moveTo>
                  <a:pt x="0" y="0"/>
                </a:moveTo>
                <a:lnTo>
                  <a:pt x="649896" y="0"/>
                </a:lnTo>
                <a:lnTo>
                  <a:pt x="649896" y="649896"/>
                </a:lnTo>
                <a:lnTo>
                  <a:pt x="0" y="6498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604563" y="9645578"/>
            <a:ext cx="1196609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Sayfa | 03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0" y="5076825"/>
            <a:ext cx="7265364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 spc="925">
                <a:solidFill>
                  <a:srgbClr val="252467"/>
                </a:solidFill>
                <a:latin typeface="Inter Bold"/>
                <a:ea typeface="Inter Bold"/>
                <a:cs typeface="Inter Bold"/>
                <a:sym typeface="Inter Bold"/>
              </a:rPr>
              <a:t>NEDEN DAMS?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30176" y="1600660"/>
            <a:ext cx="7265364" cy="1470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1232" indent="-225616" lvl="1">
              <a:lnSpc>
                <a:spcPts val="2926"/>
              </a:lnSpc>
              <a:buFont typeface="Arial"/>
              <a:buChar char="•"/>
            </a:pPr>
            <a:r>
              <a:rPr lang="en-US" sz="209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2023 depremleri, bilgiyi doğru kişiye saniyeler içinde ulaştırmanın hayat kurtardığını gösterdi. DAMS, arama-kurtarma ekiplerinin işini hızlandırmak için geliştirilmiş zorunlu bir ihtiyaçtır.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489229"/>
            <a:ext cx="1827770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b="true" sz="1200">
                <a:solidFill>
                  <a:srgbClr val="25246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Ege Üniversitesi MYO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303773" y="6707212"/>
            <a:ext cx="9251002" cy="1070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0702" indent="-225351" lvl="1">
              <a:lnSpc>
                <a:spcPts val="2922"/>
              </a:lnSpc>
              <a:buFont typeface="Arial"/>
              <a:buChar char="•"/>
            </a:pPr>
            <a:r>
              <a:rPr lang="en-US" sz="208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Bir depremde kurtarma sürecini en çok yavaşlatan şey doğru bilgiye ulaşamamaktır. DAMS, kullanıcıya ait kritik bilgileri AFAD ve AKUT gibi ekiplere anında ileterek hayati gecikmeleri önler.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873877" y="5040567"/>
            <a:ext cx="8115300" cy="4114800"/>
            <a:chOff x="0" y="0"/>
            <a:chExt cx="10820400" cy="54864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5448" r="0" b="15448"/>
            <a:stretch>
              <a:fillRect/>
            </a:stretch>
          </p:blipFill>
          <p:spPr>
            <a:xfrm flipH="false" flipV="false">
              <a:off x="0" y="0"/>
              <a:ext cx="10820400" cy="54864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266700" y="266700"/>
            <a:ext cx="649896" cy="649896"/>
          </a:xfrm>
          <a:custGeom>
            <a:avLst/>
            <a:gdLst/>
            <a:ahLst/>
            <a:cxnLst/>
            <a:rect r="r" b="b" t="t" l="l"/>
            <a:pathLst>
              <a:path h="649896" w="649896">
                <a:moveTo>
                  <a:pt x="0" y="0"/>
                </a:moveTo>
                <a:lnTo>
                  <a:pt x="649896" y="0"/>
                </a:lnTo>
                <a:lnTo>
                  <a:pt x="649896" y="649896"/>
                </a:lnTo>
                <a:lnTo>
                  <a:pt x="0" y="6498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aphicFrame>
        <p:nvGraphicFramePr>
          <p:cNvPr name="Object 5" id="5"/>
          <p:cNvGraphicFramePr/>
          <p:nvPr/>
        </p:nvGraphicFramePr>
        <p:xfrm>
          <a:off x="266700" y="1605292"/>
          <a:ext cx="9429750" cy="1885950"/>
        </p:xfrm>
        <a:graphic>
          <a:graphicData uri="http://schemas.openxmlformats.org/presentationml/2006/ole">
            <p:oleObj imgW="11315700" imgH="3771900" r:id="rId5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TextBox 6" id="6"/>
          <p:cNvSpPr txBox="true"/>
          <p:nvPr/>
        </p:nvSpPr>
        <p:spPr>
          <a:xfrm rot="0">
            <a:off x="16604563" y="9645578"/>
            <a:ext cx="1196609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Sayfa | 04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66700" y="4865794"/>
            <a:ext cx="4410591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 spc="925">
                <a:solidFill>
                  <a:srgbClr val="252467"/>
                </a:solidFill>
                <a:latin typeface="Inter Bold"/>
                <a:ea typeface="Inter Bold"/>
                <a:cs typeface="Inter Bold"/>
                <a:sym typeface="Inter Bold"/>
              </a:rPr>
              <a:t>DAMS İLE</a:t>
            </a:r>
            <a:r>
              <a:rPr lang="en-US" b="true" sz="5000" spc="925">
                <a:solidFill>
                  <a:srgbClr val="1F202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66700" y="5960038"/>
            <a:ext cx="7548119" cy="3524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6"/>
              </a:lnSpc>
            </a:pPr>
            <a:r>
              <a:rPr lang="en-US" sz="2140" b="true">
                <a:solidFill>
                  <a:srgbClr val="61619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DAMS – Deprem Anında Mesaj Sistemi </a:t>
            </a:r>
          </a:p>
          <a:p>
            <a:pPr algn="l">
              <a:lnSpc>
                <a:spcPts val="2854"/>
              </a:lnSpc>
            </a:pPr>
          </a:p>
          <a:p>
            <a:pPr algn="l">
              <a:lnSpc>
                <a:spcPts val="2854"/>
              </a:lnSpc>
            </a:pPr>
            <a:r>
              <a:rPr lang="en-US" sz="2038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İletişimin en çok ihtiyaç duyulduğu anda devreye giren DAMS, hayat kurtarma zincirine sessiz ama güçlü bir katkı sunar. </a:t>
            </a:r>
          </a:p>
          <a:p>
            <a:pPr algn="l">
              <a:lnSpc>
                <a:spcPts val="2854"/>
              </a:lnSpc>
            </a:pPr>
          </a:p>
          <a:p>
            <a:pPr algn="l">
              <a:lnSpc>
                <a:spcPts val="2854"/>
              </a:lnSpc>
            </a:pPr>
            <a:r>
              <a:rPr lang="en-US" sz="2038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DAMS kullanımı, kurtarılma oranını geleneksel yönteme göre yaklaşık %11 artırarak binlerce kişinin hayata tutunma ihtimalini yükseltmektedir.</a:t>
            </a:r>
          </a:p>
          <a:p>
            <a:pPr algn="l">
              <a:lnSpc>
                <a:spcPts val="2854"/>
              </a:lnSpc>
            </a:pPr>
          </a:p>
          <a:p>
            <a:pPr algn="l">
              <a:lnSpc>
                <a:spcPts val="2283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489229"/>
            <a:ext cx="1827770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b="true" sz="1200">
                <a:solidFill>
                  <a:srgbClr val="25246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Ege Üniversitesi MYO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66700" y="10012357"/>
            <a:ext cx="16238598" cy="174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Bu tabloda ve grafikte kullanılan tüm rakamlar, resmî can kaybı verileri temel alınarak oluşturulmuş istatistiksel hesaplamalara dayanan değerlerdir. Gerçek arama-kurtarma verilerini birebir yansıtmaz; yalnızca DAMS cihazının olası etkisini göstermek için hazırlanmıştır.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383125" y="457043"/>
            <a:ext cx="418047" cy="230306"/>
          </a:xfrm>
          <a:custGeom>
            <a:avLst/>
            <a:gdLst/>
            <a:ahLst/>
            <a:cxnLst/>
            <a:rect r="r" b="b" t="t" l="l"/>
            <a:pathLst>
              <a:path h="230306" w="418047">
                <a:moveTo>
                  <a:pt x="0" y="0"/>
                </a:moveTo>
                <a:lnTo>
                  <a:pt x="418047" y="0"/>
                </a:lnTo>
                <a:lnTo>
                  <a:pt x="418047" y="230306"/>
                </a:lnTo>
                <a:lnTo>
                  <a:pt x="0" y="2303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58008" y="1028700"/>
            <a:ext cx="4626615" cy="8229600"/>
            <a:chOff x="0" y="0"/>
            <a:chExt cx="6168820" cy="10972800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4"/>
            <a:srcRect l="7809" t="0" r="7809" b="0"/>
            <a:stretch>
              <a:fillRect/>
            </a:stretch>
          </p:blipFill>
          <p:spPr>
            <a:xfrm flipH="false" flipV="false">
              <a:off x="0" y="0"/>
              <a:ext cx="6168820" cy="10972800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0">
            <a:off x="7545555" y="4258407"/>
            <a:ext cx="745776" cy="745776"/>
            <a:chOff x="0" y="0"/>
            <a:chExt cx="270933" cy="2709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1F202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455908" y="4258407"/>
            <a:ext cx="745776" cy="745776"/>
            <a:chOff x="0" y="0"/>
            <a:chExt cx="270933" cy="27093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1F2020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45555" y="6836768"/>
            <a:ext cx="745776" cy="745776"/>
            <a:chOff x="0" y="0"/>
            <a:chExt cx="270933" cy="27093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70933" cy="270933"/>
            </a:xfrm>
            <a:custGeom>
              <a:avLst/>
              <a:gdLst/>
              <a:ahLst/>
              <a:cxnLst/>
              <a:rect r="r" b="b" t="t" l="l"/>
              <a:pathLst>
                <a:path h="2709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1F202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7093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266700" y="266700"/>
            <a:ext cx="649896" cy="649896"/>
          </a:xfrm>
          <a:custGeom>
            <a:avLst/>
            <a:gdLst/>
            <a:ahLst/>
            <a:cxnLst/>
            <a:rect r="r" b="b" t="t" l="l"/>
            <a:pathLst>
              <a:path h="649896" w="649896">
                <a:moveTo>
                  <a:pt x="0" y="0"/>
                </a:moveTo>
                <a:lnTo>
                  <a:pt x="649896" y="0"/>
                </a:lnTo>
                <a:lnTo>
                  <a:pt x="649896" y="649896"/>
                </a:lnTo>
                <a:lnTo>
                  <a:pt x="0" y="6498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6604563" y="9645578"/>
            <a:ext cx="1196609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Sayfa | 05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545555" y="2240326"/>
            <a:ext cx="7961297" cy="772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58"/>
              </a:lnSpc>
              <a:spcBef>
                <a:spcPct val="0"/>
              </a:spcBef>
            </a:pPr>
            <a:r>
              <a:rPr lang="en-US" b="true" sz="4470" spc="827">
                <a:solidFill>
                  <a:srgbClr val="252467"/>
                </a:solidFill>
                <a:latin typeface="Inter Bold"/>
                <a:ea typeface="Inter Bold"/>
                <a:cs typeface="Inter Bold"/>
                <a:sym typeface="Inter Bold"/>
              </a:rPr>
              <a:t>DAMS NASIL ÇALIŞIR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545555" y="4413831"/>
            <a:ext cx="745776" cy="396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5"/>
              </a:lnSpc>
              <a:spcBef>
                <a:spcPct val="0"/>
              </a:spcBef>
            </a:pPr>
            <a:r>
              <a:rPr lang="en-US" b="true" sz="2403">
                <a:solidFill>
                  <a:srgbClr val="1F20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635250" y="4229832"/>
            <a:ext cx="2692111" cy="2197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b="true">
                <a:solidFill>
                  <a:srgbClr val="1F20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SARSINTIYI ALGILAMA (MPU650)</a:t>
            </a:r>
          </a:p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Deprem anında GYRO modülunun yatay dikey düzlemde koordinatları değişir. DEPREM ALGILANIR. </a:t>
            </a:r>
          </a:p>
          <a:p>
            <a:pPr algn="l">
              <a:lnSpc>
                <a:spcPts val="2239"/>
              </a:lnSpc>
            </a:pPr>
          </a:p>
          <a:p>
            <a:pPr algn="l">
              <a:lnSpc>
                <a:spcPts val="2239"/>
              </a:lnSpc>
              <a:spcBef>
                <a:spcPct val="0"/>
              </a:spcBef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12455908" y="4413831"/>
            <a:ext cx="745776" cy="396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5"/>
              </a:lnSpc>
              <a:spcBef>
                <a:spcPct val="0"/>
              </a:spcBef>
            </a:pPr>
            <a:r>
              <a:rPr lang="en-US" b="true" sz="2403">
                <a:solidFill>
                  <a:srgbClr val="1F20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02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735634" y="4229832"/>
            <a:ext cx="2312051" cy="2197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b="true">
                <a:solidFill>
                  <a:srgbClr val="1F20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KULLANICININ BİLGİLERİ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Ev halkının tıbbi kimliği deprem sonrası bulunacakları yaşam üçgeni GYRO aktifleştiği için haberleşme modülüne gönderilir.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545555" y="6992192"/>
            <a:ext cx="745776" cy="396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5"/>
              </a:lnSpc>
              <a:spcBef>
                <a:spcPct val="0"/>
              </a:spcBef>
            </a:pPr>
            <a:r>
              <a:rPr lang="en-US" b="true" sz="2403">
                <a:solidFill>
                  <a:srgbClr val="1F20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03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635250" y="6854578"/>
            <a:ext cx="3820659" cy="81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44"/>
              </a:lnSpc>
            </a:pPr>
            <a:r>
              <a:rPr lang="en-US" sz="1603" b="true">
                <a:solidFill>
                  <a:srgbClr val="1F20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HABERLEŞME MODÜLÜ (Sim800L)</a:t>
            </a:r>
          </a:p>
          <a:p>
            <a:pPr algn="l">
              <a:lnSpc>
                <a:spcPts val="2244"/>
              </a:lnSpc>
              <a:spcBef>
                <a:spcPct val="0"/>
              </a:spcBef>
            </a:pPr>
            <a:r>
              <a:rPr lang="en-US" sz="1603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Sms yoluyla hedef kişi ve kurumlara kullanıcın bilgileri gönderilir.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8700" y="489229"/>
            <a:ext cx="1827770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b="true" sz="1200">
                <a:solidFill>
                  <a:srgbClr val="25246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Ege Üniversitesi MYO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383125" y="457043"/>
            <a:ext cx="418047" cy="230306"/>
          </a:xfrm>
          <a:custGeom>
            <a:avLst/>
            <a:gdLst/>
            <a:ahLst/>
            <a:cxnLst/>
            <a:rect r="r" b="b" t="t" l="l"/>
            <a:pathLst>
              <a:path h="230306" w="418047">
                <a:moveTo>
                  <a:pt x="0" y="0"/>
                </a:moveTo>
                <a:lnTo>
                  <a:pt x="418047" y="0"/>
                </a:lnTo>
                <a:lnTo>
                  <a:pt x="418047" y="230306"/>
                </a:lnTo>
                <a:lnTo>
                  <a:pt x="0" y="2303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887466" y="-20909"/>
            <a:ext cx="10513067" cy="4864585"/>
            <a:chOff x="0" y="0"/>
            <a:chExt cx="14017423" cy="6486114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4"/>
            <a:srcRect l="0" t="15339" r="0" b="15339"/>
            <a:stretch>
              <a:fillRect/>
            </a:stretch>
          </p:blipFill>
          <p:spPr>
            <a:xfrm flipH="false" flipV="false">
              <a:off x="0" y="0"/>
              <a:ext cx="14017423" cy="6486114"/>
            </a:xfrm>
            <a:prstGeom prst="rect">
              <a:avLst/>
            </a:prstGeom>
          </p:spPr>
        </p:pic>
      </p:grpSp>
      <p:sp>
        <p:nvSpPr>
          <p:cNvPr name="Freeform 5" id="5"/>
          <p:cNvSpPr/>
          <p:nvPr/>
        </p:nvSpPr>
        <p:spPr>
          <a:xfrm flipH="false" flipV="false" rot="0">
            <a:off x="266700" y="266700"/>
            <a:ext cx="649896" cy="649896"/>
          </a:xfrm>
          <a:custGeom>
            <a:avLst/>
            <a:gdLst/>
            <a:ahLst/>
            <a:cxnLst/>
            <a:rect r="r" b="b" t="t" l="l"/>
            <a:pathLst>
              <a:path h="649896" w="649896">
                <a:moveTo>
                  <a:pt x="0" y="0"/>
                </a:moveTo>
                <a:lnTo>
                  <a:pt x="649896" y="0"/>
                </a:lnTo>
                <a:lnTo>
                  <a:pt x="649896" y="649896"/>
                </a:lnTo>
                <a:lnTo>
                  <a:pt x="0" y="6498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604563" y="9645578"/>
            <a:ext cx="1196609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Sayfa | 06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739308" y="5027828"/>
            <a:ext cx="6809383" cy="606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b="true" sz="3500" spc="647">
                <a:solidFill>
                  <a:srgbClr val="252467"/>
                </a:solidFill>
                <a:latin typeface="Inter Bold"/>
                <a:ea typeface="Inter Bold"/>
                <a:cs typeface="Inter Bold"/>
                <a:sym typeface="Inter Bold"/>
              </a:rPr>
              <a:t>DAMS’IN AVANTAJLARI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2616154" y="6571062"/>
            <a:ext cx="745776" cy="745776"/>
            <a:chOff x="0" y="0"/>
            <a:chExt cx="994368" cy="994368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994368" cy="994368"/>
              <a:chOff x="0" y="0"/>
              <a:chExt cx="270933" cy="270933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70933" cy="270933"/>
              </a:xfrm>
              <a:custGeom>
                <a:avLst/>
                <a:gdLst/>
                <a:ahLst/>
                <a:cxnLst/>
                <a:rect r="r" b="b" t="t" l="l"/>
                <a:pathLst>
                  <a:path h="270933" w="27093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270933"/>
                    </a:lnTo>
                    <a:lnTo>
                      <a:pt x="0" y="27093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F2020"/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270933" cy="30903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219932"/>
              <a:ext cx="994368" cy="5164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65"/>
                </a:lnSpc>
                <a:spcBef>
                  <a:spcPct val="0"/>
                </a:spcBef>
              </a:pPr>
              <a:r>
                <a:rPr lang="en-US" b="true" sz="2403">
                  <a:solidFill>
                    <a:srgbClr val="1F202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01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2373636" y="7535914"/>
            <a:ext cx="1230813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1F20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Hızlı Bildirim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6583880" y="6571062"/>
            <a:ext cx="745776" cy="745776"/>
            <a:chOff x="0" y="0"/>
            <a:chExt cx="994368" cy="994368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994368" cy="994368"/>
              <a:chOff x="0" y="0"/>
              <a:chExt cx="270933" cy="270933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70933" cy="270933"/>
              </a:xfrm>
              <a:custGeom>
                <a:avLst/>
                <a:gdLst/>
                <a:ahLst/>
                <a:cxnLst/>
                <a:rect r="r" b="b" t="t" l="l"/>
                <a:pathLst>
                  <a:path h="270933" w="27093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270933"/>
                    </a:lnTo>
                    <a:lnTo>
                      <a:pt x="0" y="27093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F2020"/>
                </a:solidFill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270933" cy="30903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8" id="18"/>
            <p:cNvSpPr txBox="true"/>
            <p:nvPr/>
          </p:nvSpPr>
          <p:spPr>
            <a:xfrm rot="0">
              <a:off x="0" y="219932"/>
              <a:ext cx="994368" cy="5164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65"/>
                </a:lnSpc>
                <a:spcBef>
                  <a:spcPct val="0"/>
                </a:spcBef>
              </a:pPr>
              <a:r>
                <a:rPr lang="en-US" b="true" sz="2403">
                  <a:solidFill>
                    <a:srgbClr val="1F202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02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6170465" y="7535914"/>
            <a:ext cx="1572605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1F20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Enerji verimliliği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0551605" y="6571062"/>
            <a:ext cx="745776" cy="745776"/>
            <a:chOff x="0" y="0"/>
            <a:chExt cx="994368" cy="994368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0" y="0"/>
              <a:ext cx="994368" cy="994368"/>
              <a:chOff x="0" y="0"/>
              <a:chExt cx="270933" cy="270933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70933" cy="270933"/>
              </a:xfrm>
              <a:custGeom>
                <a:avLst/>
                <a:gdLst/>
                <a:ahLst/>
                <a:cxnLst/>
                <a:rect r="r" b="b" t="t" l="l"/>
                <a:pathLst>
                  <a:path h="270933" w="27093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270933"/>
                    </a:lnTo>
                    <a:lnTo>
                      <a:pt x="0" y="27093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F2020"/>
                </a:solidFill>
                <a:prstDash val="solid"/>
                <a:miter/>
              </a:ln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38100"/>
                <a:ext cx="270933" cy="30903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24" id="24"/>
            <p:cNvSpPr txBox="true"/>
            <p:nvPr/>
          </p:nvSpPr>
          <p:spPr>
            <a:xfrm rot="0">
              <a:off x="0" y="219932"/>
              <a:ext cx="994368" cy="5164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65"/>
                </a:lnSpc>
                <a:spcBef>
                  <a:spcPct val="0"/>
                </a:spcBef>
              </a:pPr>
              <a:r>
                <a:rPr lang="en-US" b="true" sz="2403">
                  <a:solidFill>
                    <a:srgbClr val="1F202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03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9086306" y="7535914"/>
            <a:ext cx="3676374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1F20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GSM altyapısı sayesinde kesintisiz iletişim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4519330" y="6571062"/>
            <a:ext cx="745776" cy="745776"/>
            <a:chOff x="0" y="0"/>
            <a:chExt cx="994368" cy="994368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994368" cy="994368"/>
              <a:chOff x="0" y="0"/>
              <a:chExt cx="270933" cy="270933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270933" cy="270933"/>
              </a:xfrm>
              <a:custGeom>
                <a:avLst/>
                <a:gdLst/>
                <a:ahLst/>
                <a:cxnLst/>
                <a:rect r="r" b="b" t="t" l="l"/>
                <a:pathLst>
                  <a:path h="270933" w="270933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270933"/>
                    </a:lnTo>
                    <a:lnTo>
                      <a:pt x="0" y="27093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1F2020"/>
                </a:solidFill>
                <a:prstDash val="solid"/>
                <a:miter/>
              </a:ln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38100"/>
                <a:ext cx="270933" cy="30903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30" id="30"/>
            <p:cNvSpPr txBox="true"/>
            <p:nvPr/>
          </p:nvSpPr>
          <p:spPr>
            <a:xfrm rot="0">
              <a:off x="0" y="219932"/>
              <a:ext cx="994368" cy="5164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65"/>
                </a:lnSpc>
                <a:spcBef>
                  <a:spcPct val="0"/>
                </a:spcBef>
              </a:pPr>
              <a:r>
                <a:rPr lang="en-US" b="true" sz="2403">
                  <a:solidFill>
                    <a:srgbClr val="1F202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04</a:t>
              </a: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3870073" y="7535914"/>
            <a:ext cx="2044292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1F20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Kullanıcı dostu tasarım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028700" y="489229"/>
            <a:ext cx="1827770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b="true" sz="1200">
                <a:solidFill>
                  <a:srgbClr val="25246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Ege Üniversitesi MYO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845160" y="1787525"/>
            <a:ext cx="3159981" cy="3159981"/>
            <a:chOff x="0" y="0"/>
            <a:chExt cx="4213308" cy="4213308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>
              <a:off x="0" y="0"/>
              <a:ext cx="4213308" cy="4213308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5457846" y="4333830"/>
            <a:ext cx="3159981" cy="3159981"/>
            <a:chOff x="0" y="0"/>
            <a:chExt cx="4213308" cy="4213308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>
              <a:off x="0" y="0"/>
              <a:ext cx="4213308" cy="4213308"/>
            </a:xfrm>
            <a:prstGeom prst="rect">
              <a:avLst/>
            </a:prstGeom>
          </p:spPr>
        </p:pic>
      </p:grpSp>
      <p:sp>
        <p:nvSpPr>
          <p:cNvPr name="Freeform 6" id="6"/>
          <p:cNvSpPr/>
          <p:nvPr/>
        </p:nvSpPr>
        <p:spPr>
          <a:xfrm flipH="false" flipV="false" rot="0">
            <a:off x="266700" y="266700"/>
            <a:ext cx="649896" cy="649896"/>
          </a:xfrm>
          <a:custGeom>
            <a:avLst/>
            <a:gdLst/>
            <a:ahLst/>
            <a:cxnLst/>
            <a:rect r="r" b="b" t="t" l="l"/>
            <a:pathLst>
              <a:path h="649896" w="649896">
                <a:moveTo>
                  <a:pt x="0" y="0"/>
                </a:moveTo>
                <a:lnTo>
                  <a:pt x="649896" y="0"/>
                </a:lnTo>
                <a:lnTo>
                  <a:pt x="649896" y="649896"/>
                </a:lnTo>
                <a:lnTo>
                  <a:pt x="0" y="6498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032794" y="6879916"/>
            <a:ext cx="2784712" cy="2784712"/>
          </a:xfrm>
          <a:custGeom>
            <a:avLst/>
            <a:gdLst/>
            <a:ahLst/>
            <a:cxnLst/>
            <a:rect r="r" b="b" t="t" l="l"/>
            <a:pathLst>
              <a:path h="2784712" w="2784712">
                <a:moveTo>
                  <a:pt x="0" y="0"/>
                </a:moveTo>
                <a:lnTo>
                  <a:pt x="2784712" y="0"/>
                </a:lnTo>
                <a:lnTo>
                  <a:pt x="2784712" y="2784712"/>
                </a:lnTo>
                <a:lnTo>
                  <a:pt x="0" y="27847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604563" y="9645578"/>
            <a:ext cx="1196609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Sayfa | 07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923056" y="923925"/>
            <a:ext cx="8441888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b="true" sz="5000" spc="925">
                <a:solidFill>
                  <a:srgbClr val="252467"/>
                </a:solidFill>
                <a:latin typeface="Inter Bold"/>
                <a:ea typeface="Inter Bold"/>
                <a:cs typeface="Inter Bold"/>
                <a:sym typeface="Inter Bold"/>
              </a:rPr>
              <a:t>TEKNIK ÖZELLIKLER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101146" y="2424056"/>
            <a:ext cx="3873381" cy="2008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04560" indent="-152280" lvl="1">
              <a:lnSpc>
                <a:spcPts val="1974"/>
              </a:lnSpc>
              <a:buFont typeface="Arial"/>
              <a:buChar char="•"/>
            </a:pPr>
            <a:r>
              <a:rPr lang="en-US" b="true" sz="1410">
                <a:solidFill>
                  <a:srgbClr val="1F20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Mikrodenetleyici</a:t>
            </a:r>
            <a:r>
              <a:rPr lang="en-US" sz="141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: TTGO T-Call ESP32 (GSM modülü entegre)</a:t>
            </a:r>
          </a:p>
          <a:p>
            <a:pPr algn="l" marL="304560" indent="-152280" lvl="1">
              <a:lnSpc>
                <a:spcPts val="1974"/>
              </a:lnSpc>
              <a:buFont typeface="Arial"/>
              <a:buChar char="•"/>
            </a:pPr>
            <a:r>
              <a:rPr lang="en-US" b="true" sz="1410">
                <a:solidFill>
                  <a:srgbClr val="1F20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Sensör</a:t>
            </a:r>
            <a:r>
              <a:rPr lang="en-US" sz="141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: MPU6050 (3 eksenli jiroskop ve ivmeölçer)</a:t>
            </a:r>
          </a:p>
          <a:p>
            <a:pPr algn="l" marL="304560" indent="-152280" lvl="1">
              <a:lnSpc>
                <a:spcPts val="1974"/>
              </a:lnSpc>
              <a:buFont typeface="Arial"/>
              <a:buChar char="•"/>
            </a:pPr>
            <a:r>
              <a:rPr lang="en-US" b="true" sz="1410">
                <a:solidFill>
                  <a:srgbClr val="1F20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Hareket Algılama</a:t>
            </a:r>
            <a:r>
              <a:rPr lang="en-US" sz="141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: X, Y, Z eksenlerinde belirlenen eşik değerleri aşınca tetikleme</a:t>
            </a:r>
          </a:p>
          <a:p>
            <a:pPr algn="l">
              <a:lnSpc>
                <a:spcPts val="1974"/>
              </a:lnSpc>
            </a:pPr>
          </a:p>
          <a:p>
            <a:pPr algn="l">
              <a:lnSpc>
                <a:spcPts val="2398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8778085" y="5124450"/>
            <a:ext cx="4146977" cy="1469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04419" indent="-152210" lvl="1">
              <a:lnSpc>
                <a:spcPts val="1974"/>
              </a:lnSpc>
              <a:buFont typeface="Arial"/>
              <a:buChar char="•"/>
            </a:pPr>
            <a:r>
              <a:rPr lang="en-US" b="true" sz="1410">
                <a:solidFill>
                  <a:srgbClr val="1F20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SMS Gönderim Süresi: </a:t>
            </a:r>
            <a:r>
              <a:rPr lang="en-US" sz="141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Hareket algılandıktan sonra ~3 saniye içinde SMS ile bildirim</a:t>
            </a:r>
          </a:p>
          <a:p>
            <a:pPr algn="l" marL="304419" indent="-152210" lvl="1">
              <a:lnSpc>
                <a:spcPts val="1974"/>
              </a:lnSpc>
              <a:buFont typeface="Arial"/>
              <a:buChar char="•"/>
            </a:pPr>
            <a:r>
              <a:rPr lang="en-US" b="true" sz="1410">
                <a:solidFill>
                  <a:srgbClr val="1F20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LED Geri Bildirimleri:</a:t>
            </a:r>
          </a:p>
          <a:p>
            <a:pPr algn="l">
              <a:lnSpc>
                <a:spcPts val="1974"/>
              </a:lnSpc>
            </a:pPr>
            <a:r>
              <a:rPr lang="en-US" sz="141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lang="en-US" sz="141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LED_GREEN:</a:t>
            </a:r>
            <a:r>
              <a:rPr lang="en-US" sz="1410" b="true">
                <a:solidFill>
                  <a:srgbClr val="1F20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1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SMS gönderildiğinde yanıp söner</a:t>
            </a:r>
          </a:p>
          <a:p>
            <a:pPr algn="l" marL="304419" indent="-152210" lvl="1">
              <a:lnSpc>
                <a:spcPts val="1974"/>
              </a:lnSpc>
              <a:buFont typeface="Arial"/>
              <a:buChar char="•"/>
            </a:pPr>
            <a:r>
              <a:rPr lang="en-US" b="true" sz="1410">
                <a:solidFill>
                  <a:srgbClr val="1F20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</a:t>
            </a:r>
            <a:r>
              <a:rPr lang="en-US" b="true" sz="1410">
                <a:solidFill>
                  <a:srgbClr val="1F20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SM Modülü Kontrolü</a:t>
            </a:r>
            <a:r>
              <a:rPr lang="en-US" sz="141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: MODEM_POWER_ON pini ile açma/kapama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302096" y="7722411"/>
            <a:ext cx="3841904" cy="2176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74"/>
              </a:lnSpc>
            </a:pPr>
            <a:r>
              <a:rPr lang="en-US" sz="1410" b="true">
                <a:solidFill>
                  <a:srgbClr val="1F20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İşleyiş:</a:t>
            </a:r>
          </a:p>
          <a:p>
            <a:pPr algn="l" marL="304419" indent="-152210" lvl="1">
              <a:lnSpc>
                <a:spcPts val="1974"/>
              </a:lnSpc>
              <a:buAutoNum type="arabicPeriod" startAt="1"/>
            </a:pPr>
            <a:r>
              <a:rPr lang="en-US" b="true" sz="1410">
                <a:solidFill>
                  <a:srgbClr val="1F20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Devre açılır, GSM şebeke bağlantısı sağlanır</a:t>
            </a:r>
          </a:p>
          <a:p>
            <a:pPr algn="l" marL="304419" indent="-152210" lvl="1">
              <a:lnSpc>
                <a:spcPts val="1974"/>
              </a:lnSpc>
              <a:buAutoNum type="arabicPeriod" startAt="1"/>
            </a:pPr>
            <a:r>
              <a:rPr lang="en-US" b="true" sz="1410">
                <a:solidFill>
                  <a:srgbClr val="1F20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MPU6050 başlatılır ve sürekli veri okunur</a:t>
            </a:r>
          </a:p>
          <a:p>
            <a:pPr algn="l" marL="304419" indent="-152210" lvl="1">
              <a:lnSpc>
                <a:spcPts val="1974"/>
              </a:lnSpc>
              <a:buAutoNum type="arabicPeriod" startAt="1"/>
            </a:pPr>
            <a:r>
              <a:rPr lang="en-US" b="true" sz="1410">
                <a:solidFill>
                  <a:srgbClr val="1F20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Hareket tespit edilirse saat bilgisi alınır ve SMS gönderilir</a:t>
            </a:r>
          </a:p>
          <a:p>
            <a:pPr algn="l" marL="304419" indent="-152210" lvl="1">
              <a:lnSpc>
                <a:spcPts val="1974"/>
              </a:lnSpc>
              <a:buAutoNum type="arabicPeriod" startAt="1"/>
            </a:pPr>
            <a:r>
              <a:rPr lang="en-US" b="true" sz="1410">
                <a:solidFill>
                  <a:srgbClr val="1F20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LED’lerle durum görselleştirilir</a:t>
            </a:r>
          </a:p>
          <a:p>
            <a:pPr algn="l">
              <a:lnSpc>
                <a:spcPts val="1680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489229"/>
            <a:ext cx="1827770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b="true" sz="1200">
                <a:solidFill>
                  <a:srgbClr val="25246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Ege Üniversitesi MYO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383125" y="457043"/>
            <a:ext cx="418047" cy="230306"/>
          </a:xfrm>
          <a:custGeom>
            <a:avLst/>
            <a:gdLst/>
            <a:ahLst/>
            <a:cxnLst/>
            <a:rect r="r" b="b" t="t" l="l"/>
            <a:pathLst>
              <a:path h="230306" w="418047">
                <a:moveTo>
                  <a:pt x="0" y="0"/>
                </a:moveTo>
                <a:lnTo>
                  <a:pt x="418047" y="0"/>
                </a:lnTo>
                <a:lnTo>
                  <a:pt x="418047" y="230306"/>
                </a:lnTo>
                <a:lnTo>
                  <a:pt x="0" y="2303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943638" y="0"/>
            <a:ext cx="4281093" cy="10287000"/>
            <a:chOff x="0" y="0"/>
            <a:chExt cx="5708125" cy="13716000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4"/>
            <a:srcRect l="18787" t="0" r="18787" b="0"/>
            <a:stretch>
              <a:fillRect/>
            </a:stretch>
          </p:blipFill>
          <p:spPr>
            <a:xfrm flipH="false" flipV="false">
              <a:off x="0" y="0"/>
              <a:ext cx="5708125" cy="13716000"/>
            </a:xfrm>
            <a:prstGeom prst="rect">
              <a:avLst/>
            </a:prstGeom>
          </p:spPr>
        </p:pic>
      </p:grpSp>
      <p:sp>
        <p:nvSpPr>
          <p:cNvPr name="Freeform 5" id="5"/>
          <p:cNvSpPr/>
          <p:nvPr/>
        </p:nvSpPr>
        <p:spPr>
          <a:xfrm flipH="false" flipV="false" rot="0">
            <a:off x="266700" y="266700"/>
            <a:ext cx="649896" cy="649896"/>
          </a:xfrm>
          <a:custGeom>
            <a:avLst/>
            <a:gdLst/>
            <a:ahLst/>
            <a:cxnLst/>
            <a:rect r="r" b="b" t="t" l="l"/>
            <a:pathLst>
              <a:path h="649896" w="649896">
                <a:moveTo>
                  <a:pt x="0" y="0"/>
                </a:moveTo>
                <a:lnTo>
                  <a:pt x="649896" y="0"/>
                </a:lnTo>
                <a:lnTo>
                  <a:pt x="649896" y="649896"/>
                </a:lnTo>
                <a:lnTo>
                  <a:pt x="0" y="6498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aphicFrame>
        <p:nvGraphicFramePr>
          <p:cNvPr name="Object 6" id="6"/>
          <p:cNvGraphicFramePr/>
          <p:nvPr/>
        </p:nvGraphicFramePr>
        <p:xfrm>
          <a:off x="12153594" y="2600610"/>
          <a:ext cx="3771900" cy="3771900"/>
        </p:xfrm>
        <a:graphic>
          <a:graphicData uri="http://schemas.openxmlformats.org/presentationml/2006/ole">
            <p:oleObj imgW="4521200" imgH="4521200" r:id="rId7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TextBox 7" id="7"/>
          <p:cNvSpPr txBox="true"/>
          <p:nvPr/>
        </p:nvSpPr>
        <p:spPr>
          <a:xfrm rot="0">
            <a:off x="16604563" y="9645578"/>
            <a:ext cx="1196609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Sayfa | 08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00676" y="1673510"/>
            <a:ext cx="4525439" cy="174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 spc="925">
                <a:solidFill>
                  <a:srgbClr val="252467"/>
                </a:solidFill>
                <a:latin typeface="Inter Bold"/>
                <a:ea typeface="Inter Bold"/>
                <a:cs typeface="Inter Bold"/>
                <a:sym typeface="Inter Bold"/>
              </a:rPr>
              <a:t>SATIŞ FİYATI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822440" y="990600"/>
            <a:ext cx="4100863" cy="1044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b="true">
                <a:solidFill>
                  <a:srgbClr val="1F20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50 kişiye sorduk:</a:t>
            </a:r>
          </a:p>
          <a:p>
            <a:pPr algn="l">
              <a:lnSpc>
                <a:spcPts val="2799"/>
              </a:lnSpc>
            </a:pPr>
          </a:p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b="true" sz="1999">
                <a:solidFill>
                  <a:srgbClr val="1F20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DAMS cihazı kaç tl olsa alırsınız?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489229"/>
            <a:ext cx="1827770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b="true" sz="1200">
                <a:solidFill>
                  <a:srgbClr val="25246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Ege Üniversitesi MYO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926285" y="7258430"/>
            <a:ext cx="6361715" cy="862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3"/>
              </a:lnSpc>
              <a:spcBef>
                <a:spcPct val="0"/>
              </a:spcBef>
            </a:pPr>
            <a:r>
              <a:rPr lang="en-US" sz="164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"50 kişiye yapılan anket sonucunda, katılımcıların DAMS cihazı için ödeyebilecekleri maksimum fiyat aralıkları yukarıdaki gibi dağılmıştır.”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32617" y="4701820"/>
            <a:ext cx="4293498" cy="217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“Anket sonuçları, pazar araştırması ve maliyetler göz önünde bulundurularak başlangıç fiyatı </a:t>
            </a:r>
            <a:r>
              <a:rPr lang="en-US" b="true" sz="24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1.400 TL</a:t>
            </a: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olarak belirlenmiştir.”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26435" y="843481"/>
            <a:ext cx="8447489" cy="8414819"/>
            <a:chOff x="0" y="0"/>
            <a:chExt cx="11263318" cy="11219759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93" r="0" b="193"/>
            <a:stretch>
              <a:fillRect/>
            </a:stretch>
          </p:blipFill>
          <p:spPr>
            <a:xfrm flipH="false" flipV="false">
              <a:off x="0" y="0"/>
              <a:ext cx="11263318" cy="11219759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5582921" y="3830144"/>
            <a:ext cx="12705079" cy="2626711"/>
            <a:chOff x="0" y="0"/>
            <a:chExt cx="3346194" cy="69180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346193" cy="691809"/>
            </a:xfrm>
            <a:custGeom>
              <a:avLst/>
              <a:gdLst/>
              <a:ahLst/>
              <a:cxnLst/>
              <a:rect r="r" b="b" t="t" l="l"/>
              <a:pathLst>
                <a:path h="691809" w="3346193">
                  <a:moveTo>
                    <a:pt x="0" y="0"/>
                  </a:moveTo>
                  <a:lnTo>
                    <a:pt x="3346193" y="0"/>
                  </a:lnTo>
                  <a:lnTo>
                    <a:pt x="3346193" y="691809"/>
                  </a:lnTo>
                  <a:lnTo>
                    <a:pt x="0" y="69180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3346194" cy="7299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6604563" y="9645578"/>
            <a:ext cx="1196609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Sayfa | 09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811775" y="4155350"/>
            <a:ext cx="12714615" cy="1766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315"/>
              </a:lnSpc>
              <a:spcBef>
                <a:spcPct val="0"/>
              </a:spcBef>
            </a:pPr>
            <a:r>
              <a:rPr lang="en-US" b="true" sz="10225" spc="1891">
                <a:solidFill>
                  <a:srgbClr val="1F2020"/>
                </a:solidFill>
                <a:latin typeface="Inter Bold"/>
                <a:ea typeface="Inter Bold"/>
                <a:cs typeface="Inter Bold"/>
                <a:sym typeface="Inter Bold"/>
              </a:rPr>
              <a:t>TEŞEKKÜRLER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1365742" y="7435918"/>
            <a:ext cx="225143" cy="225143"/>
          </a:xfrm>
          <a:custGeom>
            <a:avLst/>
            <a:gdLst/>
            <a:ahLst/>
            <a:cxnLst/>
            <a:rect r="r" b="b" t="t" l="l"/>
            <a:pathLst>
              <a:path h="225143" w="225143">
                <a:moveTo>
                  <a:pt x="0" y="0"/>
                </a:moveTo>
                <a:lnTo>
                  <a:pt x="225143" y="0"/>
                </a:lnTo>
                <a:lnTo>
                  <a:pt x="225143" y="225143"/>
                </a:lnTo>
                <a:lnTo>
                  <a:pt x="0" y="225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1774029" y="7439355"/>
            <a:ext cx="2238833" cy="199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3"/>
              </a:lnSpc>
              <a:spcBef>
                <a:spcPct val="0"/>
              </a:spcBef>
            </a:pPr>
            <a:r>
              <a:rPr lang="en-US" sz="1195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+90 533 508 6036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1365742" y="8120846"/>
            <a:ext cx="225143" cy="225143"/>
          </a:xfrm>
          <a:custGeom>
            <a:avLst/>
            <a:gdLst/>
            <a:ahLst/>
            <a:cxnLst/>
            <a:rect r="r" b="b" t="t" l="l"/>
            <a:pathLst>
              <a:path h="225143" w="225143">
                <a:moveTo>
                  <a:pt x="0" y="0"/>
                </a:moveTo>
                <a:lnTo>
                  <a:pt x="225143" y="0"/>
                </a:lnTo>
                <a:lnTo>
                  <a:pt x="225143" y="225143"/>
                </a:lnTo>
                <a:lnTo>
                  <a:pt x="0" y="2251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1774029" y="8124283"/>
            <a:ext cx="2238833" cy="199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3"/>
              </a:lnSpc>
              <a:spcBef>
                <a:spcPct val="0"/>
              </a:spcBef>
            </a:pPr>
            <a:r>
              <a:rPr lang="en-US" sz="1195">
                <a:solidFill>
                  <a:srgbClr val="1F2020"/>
                </a:solidFill>
                <a:latin typeface="Open Sans"/>
                <a:ea typeface="Open Sans"/>
                <a:cs typeface="Open Sans"/>
                <a:sym typeface="Open Sans"/>
              </a:rPr>
              <a:t>ilkiz2004@icloud.com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DAG6X5DXHeE</dc:identifier>
  <dcterms:modified xsi:type="dcterms:W3CDTF">2011-08-01T06:04:30Z</dcterms:modified>
  <cp:revision>1</cp:revision>
  <dc:title>DAMS</dc:title>
</cp:coreProperties>
</file>