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  <p:sldId id="257" r:id="rId5"/>
    <p:sldId id="261" r:id="rId6"/>
    <p:sldId id="259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7" d="100"/>
          <a:sy n="37" d="100"/>
        </p:scale>
        <p:origin x="84" y="15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ncri3543@gmail.com" TargetMode="External"/><Relationship Id="rId1" Type="http://schemas.openxmlformats.org/officeDocument/2006/relationships/hyperlink" Target="https://www.linkedin.com/in/ismail-can-yaman-7ba328335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linkedin.com/in/ismail-can-yaman-7ba328335" TargetMode="External"/><Relationship Id="rId1" Type="http://schemas.openxmlformats.org/officeDocument/2006/relationships/image" Target="../media/image7.jpeg"/><Relationship Id="rId5" Type="http://schemas.openxmlformats.org/officeDocument/2006/relationships/hyperlink" Target="mailto:ncri3543@gmail.com" TargetMode="External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B8CD36-C22D-4182-8E00-0A8A84DE293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8239541-412A-4A3E-8D51-C9FC903F14D4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>
              <a:hlinkClick xmlns:r="http://schemas.openxmlformats.org/officeDocument/2006/relationships" r:id="rId1"/>
            </a:rPr>
            <a:t>linkedin.com/in/ismail-can-yaman-7ba328335</a:t>
          </a:r>
          <a:endParaRPr lang="en-US"/>
        </a:p>
      </dgm:t>
    </dgm:pt>
    <dgm:pt modelId="{7536FAB9-B323-44FD-B366-4A0BB2C1AD3C}" type="parTrans" cxnId="{EB3F3548-811F-4EDA-AB04-AB26AE29E942}">
      <dgm:prSet/>
      <dgm:spPr/>
      <dgm:t>
        <a:bodyPr/>
        <a:lstStyle/>
        <a:p>
          <a:endParaRPr lang="en-US"/>
        </a:p>
      </dgm:t>
    </dgm:pt>
    <dgm:pt modelId="{57F55DE3-7259-4604-9CBB-282D14F4762A}" type="sibTrans" cxnId="{EB3F3548-811F-4EDA-AB04-AB26AE29E942}">
      <dgm:prSet/>
      <dgm:spPr/>
      <dgm:t>
        <a:bodyPr/>
        <a:lstStyle/>
        <a:p>
          <a:endParaRPr lang="en-US"/>
        </a:p>
      </dgm:t>
    </dgm:pt>
    <dgm:pt modelId="{A0B89D1C-E93E-45E7-B683-3DA6E4BAB0E0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>
              <a:hlinkClick xmlns:r="http://schemas.openxmlformats.org/officeDocument/2006/relationships" r:id="rId2"/>
            </a:rPr>
            <a:t>ncri3543@gmail.com</a:t>
          </a:r>
          <a:endParaRPr lang="en-US"/>
        </a:p>
      </dgm:t>
    </dgm:pt>
    <dgm:pt modelId="{8C720649-9211-45FF-9848-C33AA20FA447}" type="parTrans" cxnId="{25221289-754D-4B94-952E-B3240AD942C4}">
      <dgm:prSet/>
      <dgm:spPr/>
      <dgm:t>
        <a:bodyPr/>
        <a:lstStyle/>
        <a:p>
          <a:endParaRPr lang="en-US"/>
        </a:p>
      </dgm:t>
    </dgm:pt>
    <dgm:pt modelId="{3C2C0FBC-C827-4EDF-86AE-15045028BF8E}" type="sibTrans" cxnId="{25221289-754D-4B94-952E-B3240AD942C4}">
      <dgm:prSet/>
      <dgm:spPr/>
      <dgm:t>
        <a:bodyPr/>
        <a:lstStyle/>
        <a:p>
          <a:endParaRPr lang="en-US"/>
        </a:p>
      </dgm:t>
    </dgm:pt>
    <dgm:pt modelId="{ADBF0337-DFA6-4B48-BA66-58E2D11DE438}" type="pres">
      <dgm:prSet presAssocID="{65B8CD36-C22D-4182-8E00-0A8A84DE293B}" presName="root" presStyleCnt="0">
        <dgm:presLayoutVars>
          <dgm:dir/>
          <dgm:resizeHandles val="exact"/>
        </dgm:presLayoutVars>
      </dgm:prSet>
      <dgm:spPr/>
    </dgm:pt>
    <dgm:pt modelId="{EEAB4212-22A4-41F5-98B5-5048C7732C97}" type="pres">
      <dgm:prSet presAssocID="{28239541-412A-4A3E-8D51-C9FC903F14D4}" presName="compNode" presStyleCnt="0"/>
      <dgm:spPr/>
    </dgm:pt>
    <dgm:pt modelId="{6CE7033D-69D7-479C-B438-1A36CA63E2E4}" type="pres">
      <dgm:prSet presAssocID="{28239541-412A-4A3E-8D51-C9FC903F14D4}" presName="bgRect" presStyleLbl="bgShp" presStyleIdx="0" presStyleCnt="2"/>
      <dgm:spPr/>
    </dgm:pt>
    <dgm:pt modelId="{62A2DC56-BE6F-4351-B8E0-C55EA9D84B13}" type="pres">
      <dgm:prSet presAssocID="{28239541-412A-4A3E-8D51-C9FC903F14D4}" presName="iconRect" presStyleLbl="node1" presStyleIdx="0" presStyleCnt="2"/>
      <dgm:spPr>
        <a:prstGeom prst="flowChartConnector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</dgm:spPr>
    </dgm:pt>
    <dgm:pt modelId="{D2A2FB33-70E8-4F09-A427-05452BA21CB3}" type="pres">
      <dgm:prSet presAssocID="{28239541-412A-4A3E-8D51-C9FC903F14D4}" presName="spaceRect" presStyleCnt="0"/>
      <dgm:spPr/>
    </dgm:pt>
    <dgm:pt modelId="{622402C5-A6FF-414E-A2A0-8519F0250000}" type="pres">
      <dgm:prSet presAssocID="{28239541-412A-4A3E-8D51-C9FC903F14D4}" presName="parTx" presStyleLbl="revTx" presStyleIdx="0" presStyleCnt="2">
        <dgm:presLayoutVars>
          <dgm:chMax val="0"/>
          <dgm:chPref val="0"/>
        </dgm:presLayoutVars>
      </dgm:prSet>
      <dgm:spPr/>
    </dgm:pt>
    <dgm:pt modelId="{A820199F-B1A4-4DCE-8F80-7C4C02757F03}" type="pres">
      <dgm:prSet presAssocID="{57F55DE3-7259-4604-9CBB-282D14F4762A}" presName="sibTrans" presStyleCnt="0"/>
      <dgm:spPr/>
    </dgm:pt>
    <dgm:pt modelId="{1CCB560C-F080-4343-94CF-01C745BDDBCC}" type="pres">
      <dgm:prSet presAssocID="{A0B89D1C-E93E-45E7-B683-3DA6E4BAB0E0}" presName="compNode" presStyleCnt="0"/>
      <dgm:spPr/>
    </dgm:pt>
    <dgm:pt modelId="{FFCFDB1B-8A07-45A1-B374-CBA251F8AE31}" type="pres">
      <dgm:prSet presAssocID="{A0B89D1C-E93E-45E7-B683-3DA6E4BAB0E0}" presName="bgRect" presStyleLbl="bgShp" presStyleIdx="1" presStyleCnt="2"/>
      <dgm:spPr/>
    </dgm:pt>
    <dgm:pt modelId="{97BE89FC-B462-468C-91CA-30B66E4DA0E1}" type="pres">
      <dgm:prSet presAssocID="{A0B89D1C-E93E-45E7-B683-3DA6E4BAB0E0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-posta"/>
        </a:ext>
      </dgm:extLst>
    </dgm:pt>
    <dgm:pt modelId="{ED30A9CF-3D52-4513-B9FD-BD97F1F0FA42}" type="pres">
      <dgm:prSet presAssocID="{A0B89D1C-E93E-45E7-B683-3DA6E4BAB0E0}" presName="spaceRect" presStyleCnt="0"/>
      <dgm:spPr/>
    </dgm:pt>
    <dgm:pt modelId="{456A5BAB-9309-4E94-9A25-6A4C265A59F4}" type="pres">
      <dgm:prSet presAssocID="{A0B89D1C-E93E-45E7-B683-3DA6E4BAB0E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9153366-F0F4-43E0-A937-97CE6703FEED}" type="presOf" srcId="{65B8CD36-C22D-4182-8E00-0A8A84DE293B}" destId="{ADBF0337-DFA6-4B48-BA66-58E2D11DE438}" srcOrd="0" destOrd="0" presId="urn:microsoft.com/office/officeart/2018/2/layout/IconVerticalSolidList"/>
    <dgm:cxn modelId="{452B9D46-C304-45AD-8B1F-1EA8E3C10038}" type="presOf" srcId="{A0B89D1C-E93E-45E7-B683-3DA6E4BAB0E0}" destId="{456A5BAB-9309-4E94-9A25-6A4C265A59F4}" srcOrd="0" destOrd="0" presId="urn:microsoft.com/office/officeart/2018/2/layout/IconVerticalSolidList"/>
    <dgm:cxn modelId="{EB3F3548-811F-4EDA-AB04-AB26AE29E942}" srcId="{65B8CD36-C22D-4182-8E00-0A8A84DE293B}" destId="{28239541-412A-4A3E-8D51-C9FC903F14D4}" srcOrd="0" destOrd="0" parTransId="{7536FAB9-B323-44FD-B366-4A0BB2C1AD3C}" sibTransId="{57F55DE3-7259-4604-9CBB-282D14F4762A}"/>
    <dgm:cxn modelId="{240AEA7D-0086-4080-8CFE-42A412D1C3B3}" type="presOf" srcId="{28239541-412A-4A3E-8D51-C9FC903F14D4}" destId="{622402C5-A6FF-414E-A2A0-8519F0250000}" srcOrd="0" destOrd="0" presId="urn:microsoft.com/office/officeart/2018/2/layout/IconVerticalSolidList"/>
    <dgm:cxn modelId="{25221289-754D-4B94-952E-B3240AD942C4}" srcId="{65B8CD36-C22D-4182-8E00-0A8A84DE293B}" destId="{A0B89D1C-E93E-45E7-B683-3DA6E4BAB0E0}" srcOrd="1" destOrd="0" parTransId="{8C720649-9211-45FF-9848-C33AA20FA447}" sibTransId="{3C2C0FBC-C827-4EDF-86AE-15045028BF8E}"/>
    <dgm:cxn modelId="{33CA7D02-C22C-4A7F-BB00-8EC625450AD2}" type="presParOf" srcId="{ADBF0337-DFA6-4B48-BA66-58E2D11DE438}" destId="{EEAB4212-22A4-41F5-98B5-5048C7732C97}" srcOrd="0" destOrd="0" presId="urn:microsoft.com/office/officeart/2018/2/layout/IconVerticalSolidList"/>
    <dgm:cxn modelId="{6959BB1C-02FE-4A3D-8456-A2519258430C}" type="presParOf" srcId="{EEAB4212-22A4-41F5-98B5-5048C7732C97}" destId="{6CE7033D-69D7-479C-B438-1A36CA63E2E4}" srcOrd="0" destOrd="0" presId="urn:microsoft.com/office/officeart/2018/2/layout/IconVerticalSolidList"/>
    <dgm:cxn modelId="{46E6D667-DE01-414C-BD0A-864A91FF3F9A}" type="presParOf" srcId="{EEAB4212-22A4-41F5-98B5-5048C7732C97}" destId="{62A2DC56-BE6F-4351-B8E0-C55EA9D84B13}" srcOrd="1" destOrd="0" presId="urn:microsoft.com/office/officeart/2018/2/layout/IconVerticalSolidList"/>
    <dgm:cxn modelId="{C868129F-3016-47FD-83F3-36D7A4BDB087}" type="presParOf" srcId="{EEAB4212-22A4-41F5-98B5-5048C7732C97}" destId="{D2A2FB33-70E8-4F09-A427-05452BA21CB3}" srcOrd="2" destOrd="0" presId="urn:microsoft.com/office/officeart/2018/2/layout/IconVerticalSolidList"/>
    <dgm:cxn modelId="{6998B318-5D2F-4A35-BEC0-8148AA6B5344}" type="presParOf" srcId="{EEAB4212-22A4-41F5-98B5-5048C7732C97}" destId="{622402C5-A6FF-414E-A2A0-8519F0250000}" srcOrd="3" destOrd="0" presId="urn:microsoft.com/office/officeart/2018/2/layout/IconVerticalSolidList"/>
    <dgm:cxn modelId="{45E3B7B7-54D3-424B-86CC-DEE1992FEEE9}" type="presParOf" srcId="{ADBF0337-DFA6-4B48-BA66-58E2D11DE438}" destId="{A820199F-B1A4-4DCE-8F80-7C4C02757F03}" srcOrd="1" destOrd="0" presId="urn:microsoft.com/office/officeart/2018/2/layout/IconVerticalSolidList"/>
    <dgm:cxn modelId="{3D19B965-0F7D-48E5-9E90-288F15BD2B81}" type="presParOf" srcId="{ADBF0337-DFA6-4B48-BA66-58E2D11DE438}" destId="{1CCB560C-F080-4343-94CF-01C745BDDBCC}" srcOrd="2" destOrd="0" presId="urn:microsoft.com/office/officeart/2018/2/layout/IconVerticalSolidList"/>
    <dgm:cxn modelId="{61B38F92-944A-4A67-82D5-307CD1FD136F}" type="presParOf" srcId="{1CCB560C-F080-4343-94CF-01C745BDDBCC}" destId="{FFCFDB1B-8A07-45A1-B374-CBA251F8AE31}" srcOrd="0" destOrd="0" presId="urn:microsoft.com/office/officeart/2018/2/layout/IconVerticalSolidList"/>
    <dgm:cxn modelId="{1DD88C15-9131-4267-9568-237D4BE0D224}" type="presParOf" srcId="{1CCB560C-F080-4343-94CF-01C745BDDBCC}" destId="{97BE89FC-B462-468C-91CA-30B66E4DA0E1}" srcOrd="1" destOrd="0" presId="urn:microsoft.com/office/officeart/2018/2/layout/IconVerticalSolidList"/>
    <dgm:cxn modelId="{BEBA87F8-6F0F-4523-B160-C1986E1720B2}" type="presParOf" srcId="{1CCB560C-F080-4343-94CF-01C745BDDBCC}" destId="{ED30A9CF-3D52-4513-B9FD-BD97F1F0FA42}" srcOrd="2" destOrd="0" presId="urn:microsoft.com/office/officeart/2018/2/layout/IconVerticalSolidList"/>
    <dgm:cxn modelId="{026BCC5B-7B4A-4AC7-A55C-D0476EC17236}" type="presParOf" srcId="{1CCB560C-F080-4343-94CF-01C745BDDBCC}" destId="{456A5BAB-9309-4E94-9A25-6A4C265A59F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7033D-69D7-479C-B438-1A36CA63E2E4}">
      <dsp:nvSpPr>
        <dsp:cNvPr id="0" name=""/>
        <dsp:cNvSpPr/>
      </dsp:nvSpPr>
      <dsp:spPr>
        <a:xfrm>
          <a:off x="0" y="814273"/>
          <a:ext cx="7306056" cy="15032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2DC56-BE6F-4351-B8E0-C55EA9D84B13}">
      <dsp:nvSpPr>
        <dsp:cNvPr id="0" name=""/>
        <dsp:cNvSpPr/>
      </dsp:nvSpPr>
      <dsp:spPr>
        <a:xfrm>
          <a:off x="454740" y="1152509"/>
          <a:ext cx="826800" cy="826800"/>
        </a:xfrm>
        <a:prstGeom prst="flowChartConnector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402C5-A6FF-414E-A2A0-8519F0250000}">
      <dsp:nvSpPr>
        <dsp:cNvPr id="0" name=""/>
        <dsp:cNvSpPr/>
      </dsp:nvSpPr>
      <dsp:spPr>
        <a:xfrm>
          <a:off x="1736281" y="814273"/>
          <a:ext cx="5569774" cy="1503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096" tIns="159096" rIns="159096" bIns="15909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kern="1200">
              <a:hlinkClick xmlns:r="http://schemas.openxmlformats.org/officeDocument/2006/relationships" r:id="rId2"/>
            </a:rPr>
            <a:t>linkedin.com/in/ismail-can-yaman-7ba328335</a:t>
          </a:r>
          <a:endParaRPr lang="en-US" sz="2500" kern="1200"/>
        </a:p>
      </dsp:txBody>
      <dsp:txXfrm>
        <a:off x="1736281" y="814273"/>
        <a:ext cx="5569774" cy="1503273"/>
      </dsp:txXfrm>
    </dsp:sp>
    <dsp:sp modelId="{FFCFDB1B-8A07-45A1-B374-CBA251F8AE31}">
      <dsp:nvSpPr>
        <dsp:cNvPr id="0" name=""/>
        <dsp:cNvSpPr/>
      </dsp:nvSpPr>
      <dsp:spPr>
        <a:xfrm>
          <a:off x="0" y="2693365"/>
          <a:ext cx="7306056" cy="15032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E89FC-B462-468C-91CA-30B66E4DA0E1}">
      <dsp:nvSpPr>
        <dsp:cNvPr id="0" name=""/>
        <dsp:cNvSpPr/>
      </dsp:nvSpPr>
      <dsp:spPr>
        <a:xfrm>
          <a:off x="454740" y="3031601"/>
          <a:ext cx="826800" cy="826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A5BAB-9309-4E94-9A25-6A4C265A59F4}">
      <dsp:nvSpPr>
        <dsp:cNvPr id="0" name=""/>
        <dsp:cNvSpPr/>
      </dsp:nvSpPr>
      <dsp:spPr>
        <a:xfrm>
          <a:off x="1736281" y="2693365"/>
          <a:ext cx="5569774" cy="1503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096" tIns="159096" rIns="159096" bIns="15909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kern="1200">
              <a:hlinkClick xmlns:r="http://schemas.openxmlformats.org/officeDocument/2006/relationships" r:id="rId5"/>
            </a:rPr>
            <a:t>ncri3543@gmail.com</a:t>
          </a:r>
          <a:endParaRPr lang="en-US" sz="2500" kern="1200"/>
        </a:p>
      </dsp:txBody>
      <dsp:txXfrm>
        <a:off x="1736281" y="2693365"/>
        <a:ext cx="5569774" cy="1503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0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86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7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9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61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6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7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8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0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3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9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89" r:id="rId6"/>
    <p:sldLayoutId id="2147483685" r:id="rId7"/>
    <p:sldLayoutId id="2147483686" r:id="rId8"/>
    <p:sldLayoutId id="2147483687" r:id="rId9"/>
    <p:sldLayoutId id="2147483688" r:id="rId10"/>
    <p:sldLayoutId id="214748369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zmirmetro.com.tr/Haberler/429#:~:text=ESHOT%2C%20&#304;ZULA&#350;%2C%20Metro%2C%20&#304;ZBAN,ula&#351;&#305;ma%20yapt&#305;&#287;&#305;%20yat&#305;r&#305;mlar&#305;n%20meyvesini%20topluyor" TargetMode="External"/><Relationship Id="rId3" Type="http://schemas.openxmlformats.org/officeDocument/2006/relationships/hyperlink" Target="https://tr.wikipedia.org/wiki/ESP32#:~:text=ESP32%3B%20Bluetooth%20ve%20W&#304;-F&#304;,d&#252;&#351;&#252;k%20g&#252;&#231;l&#252;%20bir%20mikrodenetleyici%20sistemdir" TargetMode="External"/><Relationship Id="rId7" Type="http://schemas.openxmlformats.org/officeDocument/2006/relationships/hyperlink" Target="https://blynk.cloud/dashboard/890583/global/devices/1/organization/890583/devices/3589190/dashboard" TargetMode="External"/><Relationship Id="rId2" Type="http://schemas.openxmlformats.org/officeDocument/2006/relationships/hyperlink" Target="https://www.mouser.com/datasheet/2/891/Espressif_Systems_10_09_2024_Datasheet_ESP32_C3_De-3514715.pdf?srsltid=AfmBOopaUQh9GzTMhC0LCwvFN5FEdjfI0o_6M7gXpFfYOSozKfqGvpq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obotistan.com/esp32-esp-32s-wifi-bluetooth-dual-mode-gelistirme-karti" TargetMode="External"/><Relationship Id="rId5" Type="http://schemas.openxmlformats.org/officeDocument/2006/relationships/hyperlink" Target="https://www.eksenreduktor.com.tr/dc-motor-nedir-nasil-calisir#:~:text=DC%20motor%20terimi%2C%20d&#252;z%20ak&#305;m,teknolojik%20ve%20kapsaml&#305;%20&#252;r&#252;nler%20olmaktad&#305;r" TargetMode="External"/><Relationship Id="rId4" Type="http://schemas.openxmlformats.org/officeDocument/2006/relationships/hyperlink" Target="https://www.direnc.net/ina129-cift-yonlu-akim-sensor-modulu#:~:text=INA219%20iki%20y&#246;nl&#252;%20ak&#305;m%20%2F%20g&#252;&#231;,toleranstaki%20hassas%20diren&#231;%20ile%20gelir" TargetMode="External"/><Relationship Id="rId9" Type="http://schemas.openxmlformats.org/officeDocument/2006/relationships/hyperlink" Target="https://gemini.google.com/ap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4" name="Picture 3" descr="Elektronik devre kartı">
            <a:extLst>
              <a:ext uri="{FF2B5EF4-FFF2-40B4-BE49-F238E27FC236}">
                <a16:creationId xmlns:a16="http://schemas.microsoft.com/office/drawing/2014/main" id="{D07EAB54-8921-4AA4-DDDB-0DE10760D0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46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12025B4-7337-735E-4DC9-E634D2011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73183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20000"/>
                </a:schemeClr>
              </a:gs>
              <a:gs pos="26000">
                <a:schemeClr val="bg1">
                  <a:alpha val="700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B400ACF-F589-6A02-123B-288D76FD7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0" y="978408"/>
            <a:ext cx="4795819" cy="2450592"/>
          </a:xfrm>
        </p:spPr>
        <p:txBody>
          <a:bodyPr anchor="t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tr-TR" sz="5600" dirty="0"/>
              <a:t>Turnikeden Elektrik Üretimi 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EAEAEED-B14B-8D9B-C9B5-91A4EF55C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0" y="4722156"/>
            <a:ext cx="4381634" cy="1157436"/>
          </a:xfrm>
        </p:spPr>
        <p:txBody>
          <a:bodyPr anchor="b">
            <a:normAutofit fontScale="92500" lnSpcReduction="20000"/>
          </a:bodyPr>
          <a:lstStyle/>
          <a:p>
            <a:r>
              <a:rPr lang="tr-TR" sz="2400" dirty="0"/>
              <a:t>İsmail Can YAMAN</a:t>
            </a:r>
          </a:p>
          <a:p>
            <a:r>
              <a:rPr lang="tr-TR" sz="2400" dirty="0"/>
              <a:t>Elektronik Haberleşme Teknolojileri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0CDACD-D191-E642-F686-FCB54B7E5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508090"/>
            <a:ext cx="469570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0656D12-3659-2524-58E5-2A712F97C860}"/>
              </a:ext>
            </a:extLst>
          </p:cNvPr>
          <p:cNvSpPr txBox="1"/>
          <p:nvPr/>
        </p:nvSpPr>
        <p:spPr>
          <a:xfrm>
            <a:off x="517868" y="3302429"/>
            <a:ext cx="77226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500" b="1" dirty="0"/>
              <a:t>IoT Ekranda Veri Takibi</a:t>
            </a:r>
          </a:p>
        </p:txBody>
      </p:sp>
    </p:spTree>
    <p:extLst>
      <p:ext uri="{BB962C8B-B14F-4D97-AF65-F5344CB8AC3E}">
        <p14:creationId xmlns:p14="http://schemas.microsoft.com/office/powerpoint/2010/main" val="3999063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065D9BE-A58D-6E8A-D4A2-5056F3C5E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D9527E2-F4B0-66E3-FACB-C7990247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263640" cy="1463040"/>
          </a:xfrm>
        </p:spPr>
        <p:txBody>
          <a:bodyPr>
            <a:normAutofit/>
          </a:bodyPr>
          <a:lstStyle/>
          <a:p>
            <a:r>
              <a:rPr lang="tr-TR" dirty="0"/>
              <a:t>Amacım</a:t>
            </a:r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A745E793-BC99-8991-71CD-53FFBB6A8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11156260" cy="149279"/>
          </a:xfrm>
          <a:custGeom>
            <a:avLst/>
            <a:gdLst>
              <a:gd name="connsiteX0" fmla="*/ 0 w 11156260"/>
              <a:gd name="connsiteY0" fmla="*/ 0 h 149279"/>
              <a:gd name="connsiteX1" fmla="*/ 11156260 w 11156260"/>
              <a:gd name="connsiteY1" fmla="*/ 0 h 149279"/>
              <a:gd name="connsiteX2" fmla="*/ 11156260 w 11156260"/>
              <a:gd name="connsiteY2" fmla="*/ 149279 h 149279"/>
              <a:gd name="connsiteX3" fmla="*/ 0 w 11156260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6260" h="149279">
                <a:moveTo>
                  <a:pt x="0" y="0"/>
                </a:moveTo>
                <a:lnTo>
                  <a:pt x="11156260" y="0"/>
                </a:lnTo>
                <a:lnTo>
                  <a:pt x="11156260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sim 4" descr="elektronik mühendisliği, elektronik donanım, kablo, Elektrik kabloları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40FFEC97-3952-861C-D14B-C8C2877B9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92" y="976160"/>
            <a:ext cx="4364590" cy="5149958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09DD1BE4-8D29-BFBA-BCD5-DE97F5B70F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17870" y="2093940"/>
            <a:ext cx="610751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Yoğun insan trafiğine sahip alanlardaki atıl mekanik</a:t>
            </a:r>
            <a:r>
              <a:rPr lang="tr-TR" altLang="tr-TR" sz="2400" dirty="0">
                <a:latin typeface="Arial" panose="020B0604020202020204" pitchFamily="34" charset="0"/>
              </a:rPr>
              <a:t> </a:t>
            </a: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enerjiyi elektrik enerjisine dönüştürmek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Turnike sistemlerini mikro ölçekli sürdürülebilir enerji kaynakları haline getirmek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Üretilen enerjiyi IoT altyapısı ile gerçek zamanlı izlemek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Akıllı şehir uygulamaları için veri odaklı ve çevre dostu bir prototip geliştirmek</a:t>
            </a:r>
            <a:endParaRPr lang="tr-TR" altLang="tr-TR" dirty="0">
              <a:latin typeface="Arial" panose="020B060402020202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F59DA82-AD4D-883D-AA31-56C9203C8019}"/>
              </a:ext>
            </a:extLst>
          </p:cNvPr>
          <p:cNvSpPr txBox="1"/>
          <p:nvPr/>
        </p:nvSpPr>
        <p:spPr>
          <a:xfrm>
            <a:off x="7317343" y="6126118"/>
            <a:ext cx="43428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/>
              <a:t>Şekil-1 Devrenin Fotoğrafı</a:t>
            </a:r>
          </a:p>
        </p:txBody>
      </p:sp>
    </p:spTree>
    <p:extLst>
      <p:ext uri="{BB962C8B-B14F-4D97-AF65-F5344CB8AC3E}">
        <p14:creationId xmlns:p14="http://schemas.microsoft.com/office/powerpoint/2010/main" val="338488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19EB95-DAB0-7286-7205-7BEA635D9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37777"/>
            <a:ext cx="11155680" cy="1463040"/>
          </a:xfrm>
        </p:spPr>
        <p:txBody>
          <a:bodyPr/>
          <a:lstStyle/>
          <a:p>
            <a:r>
              <a:rPr lang="tr-TR" dirty="0"/>
              <a:t>Veriler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64F2C0C5-796F-3693-52C9-0570BB7B75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8160" y="1469298"/>
                <a:ext cx="11155680" cy="3840640"/>
              </a:xfrm>
            </p:spPr>
            <p:txBody>
              <a:bodyPr>
                <a:noAutofit/>
              </a:bodyPr>
              <a:lstStyle/>
              <a:p>
                <a:r>
                  <a:rPr lang="tr-TR" sz="2400" dirty="0">
                    <a:latin typeface="Bierstadt (Gövde)"/>
                  </a:rPr>
                  <a:t>Bir turnike geçişinde ortalama 5 mV (0.005 V) gerilim üretilmektedir</a:t>
                </a:r>
              </a:p>
              <a:p>
                <a:r>
                  <a:rPr lang="tr-TR" sz="2400" dirty="0">
                    <a:latin typeface="Bierstadt (Gövde)"/>
                  </a:rPr>
                  <a:t>Sistem üzerinden geçen akım INA219 sensörü ile ölçülmektedir</a:t>
                </a:r>
              </a:p>
              <a:p>
                <a:r>
                  <a:rPr lang="tr-TR" sz="2400" dirty="0">
                    <a:latin typeface="Bierstadt (Gövde)"/>
                  </a:rPr>
                  <a:t>Bir geçiş süresi yaklaşık 1 saniye olarak alınmıştır</a:t>
                </a:r>
              </a:p>
              <a:p>
                <a:r>
                  <a:rPr lang="tr-TR" sz="2400" dirty="0">
                    <a:latin typeface="Bierstadt (Gövde)"/>
                  </a:rPr>
                  <a:t>Bir geçişte üretilen enerji:</a:t>
                </a:r>
              </a:p>
              <a:p>
                <a:pPr marL="0" indent="0">
                  <a:buNone/>
                </a:pPr>
                <a:r>
                  <a:rPr lang="tr-TR" sz="2400" b="0" dirty="0">
                    <a:latin typeface="Bierstadt (Gövde)"/>
                  </a:rPr>
                  <a:t>			 </a:t>
                </a:r>
                <a:r>
                  <a:rPr lang="tr-TR" sz="2400" b="0" i="1" dirty="0">
                    <a:latin typeface="Bierstadt (Gövde)"/>
                  </a:rPr>
                  <a:t> E </a:t>
                </a:r>
                <a14:m>
                  <m:oMath xmlns:m="http://schemas.openxmlformats.org/officeDocument/2006/math">
                    <m:r>
                      <a:rPr lang="ar-AE" sz="2400" b="0" smtClean="0">
                        <a:latin typeface="Bierstadt (Gövde)"/>
                      </a:rPr>
                      <m:t>=</m:t>
                    </m:r>
                    <m:r>
                      <a:rPr lang="ar-AE" sz="2400" b="0" i="1" smtClean="0">
                        <a:latin typeface="Bierstadt (Gövde)"/>
                      </a:rPr>
                      <m:t>0</m:t>
                    </m:r>
                    <m:r>
                      <a:rPr lang="ar-AE" sz="2400" b="0" smtClean="0">
                        <a:latin typeface="Bierstadt (Gövde)"/>
                      </a:rPr>
                      <m:t>.</m:t>
                    </m:r>
                    <m:r>
                      <a:rPr lang="ar-AE" sz="2400" b="0" i="1" smtClean="0">
                        <a:latin typeface="Bierstadt (Gövde)"/>
                      </a:rPr>
                      <m:t>005</m:t>
                    </m:r>
                    <m:r>
                      <a:rPr lang="ar-AE" sz="2400" b="0" smtClean="0">
                        <a:latin typeface="Bierstadt (Gövde)"/>
                      </a:rPr>
                      <m:t>×</m:t>
                    </m:r>
                    <m:r>
                      <a:rPr lang="ar-AE" sz="2400" b="0" i="1" smtClean="0">
                        <a:latin typeface="Bierstadt (Gövde)"/>
                      </a:rPr>
                      <m:t>𝐼</m:t>
                    </m:r>
                    <m:r>
                      <a:rPr lang="ar-AE" sz="2400" b="0" smtClean="0">
                        <a:latin typeface="Bierstadt (Gövde)"/>
                      </a:rPr>
                      <m:t>×</m:t>
                    </m:r>
                    <m:r>
                      <a:rPr lang="ar-AE" sz="2400" b="0" i="1" smtClean="0">
                        <a:latin typeface="Bierstadt (Gövde)"/>
                      </a:rPr>
                      <m:t>1</m:t>
                    </m:r>
                    <m:r>
                      <a:rPr lang="ar-AE" sz="2400" b="0" smtClean="0">
                        <a:latin typeface="Bierstadt (Gövde)"/>
                      </a:rPr>
                      <m:t>=</m:t>
                    </m:r>
                    <m:r>
                      <a:rPr lang="ar-AE" sz="2400" b="0" i="1" smtClean="0">
                        <a:latin typeface="Bierstadt (Gövde)"/>
                      </a:rPr>
                      <m:t>0</m:t>
                    </m:r>
                    <m:r>
                      <a:rPr lang="ar-AE" sz="2400" b="0" smtClean="0">
                        <a:latin typeface="Bierstadt (Gövde)"/>
                      </a:rPr>
                      <m:t>.</m:t>
                    </m:r>
                    <m:r>
                      <a:rPr lang="ar-AE" sz="2400" b="0" i="1" smtClean="0">
                        <a:latin typeface="Bierstadt (Gövde)"/>
                      </a:rPr>
                      <m:t>005</m:t>
                    </m:r>
                    <m:r>
                      <a:rPr lang="ar-AE" sz="2400" b="0" i="1" smtClean="0">
                        <a:latin typeface="Bierstadt (Gövde)"/>
                      </a:rPr>
                      <m:t>𝐼</m:t>
                    </m:r>
                    <m:r>
                      <m:rPr>
                        <m:nor/>
                      </m:rPr>
                      <a:rPr lang="ar-AE" sz="2400" i="1">
                        <a:latin typeface="Bierstadt (Gövde)"/>
                      </a:rPr>
                      <m:t> </m:t>
                    </m:r>
                    <m:d>
                      <m:dPr>
                        <m:ctrlPr>
                          <a:rPr lang="ar-AE" sz="2400" i="1">
                            <a:latin typeface="Bierstadt (Gövde)"/>
                          </a:rPr>
                        </m:ctrlPr>
                      </m:dPr>
                      <m:e>
                        <m:r>
                          <a:rPr lang="ar-AE" sz="2400" b="0" i="1" smtClean="0">
                            <a:latin typeface="Bierstadt (Gövde)"/>
                          </a:rPr>
                          <m:t>𝐽</m:t>
                        </m:r>
                      </m:e>
                    </m:d>
                  </m:oMath>
                </a14:m>
                <a:endParaRPr lang="ar-AE" sz="2400" dirty="0">
                  <a:latin typeface="Bierstadt (Gövde)"/>
                </a:endParaRPr>
              </a:p>
              <a:p>
                <a:r>
                  <a:rPr lang="tr-TR" sz="2400" dirty="0">
                    <a:latin typeface="Bierstadt (Gövde)"/>
                  </a:rPr>
                  <a:t>Günlük 300.000 geçiş için toplam enerji: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400">
                              <a:latin typeface="Bierstadt (Gövde)"/>
                            </a:rPr>
                          </m:ctrlPr>
                        </m:sSubPr>
                        <m:e>
                          <m:r>
                            <a:rPr lang="ar-AE" sz="2400" b="0" i="1" smtClean="0">
                              <a:latin typeface="Bierstadt (Gövde)"/>
                            </a:rPr>
                            <m:t>𝐸</m:t>
                          </m:r>
                        </m:e>
                        <m:sub>
                          <m:r>
                            <a:rPr lang="ar-AE" sz="2400" b="0" i="1" smtClean="0">
                              <a:latin typeface="Bierstadt (Gövde)"/>
                            </a:rPr>
                            <m:t>𝑔</m:t>
                          </m:r>
                          <m:acc>
                            <m:accPr>
                              <m:chr m:val="̈"/>
                              <m:ctrlPr>
                                <a:rPr lang="ar-AE" sz="2400" i="1">
                                  <a:latin typeface="Bierstadt (Gövde)"/>
                                </a:rPr>
                              </m:ctrlPr>
                            </m:accPr>
                            <m:e>
                              <m:r>
                                <a:rPr lang="ar-AE" sz="2400" b="0" i="1" smtClean="0">
                                  <a:latin typeface="Bierstadt (Gövde)"/>
                                </a:rPr>
                                <m:t>𝑢</m:t>
                              </m:r>
                            </m:e>
                          </m:acc>
                          <m:r>
                            <a:rPr lang="ar-AE" sz="2400" b="0" i="1" smtClean="0">
                              <a:latin typeface="Bierstadt (Gövde)"/>
                            </a:rPr>
                            <m:t>𝑛𝑙</m:t>
                          </m:r>
                          <m:acc>
                            <m:accPr>
                              <m:chr m:val="̈"/>
                              <m:ctrlPr>
                                <a:rPr lang="ar-AE" sz="2400" i="1">
                                  <a:latin typeface="Bierstadt (Gövde)"/>
                                </a:rPr>
                              </m:ctrlPr>
                            </m:accPr>
                            <m:e>
                              <m:r>
                                <a:rPr lang="ar-AE" sz="2400" b="0" i="1" smtClean="0">
                                  <a:latin typeface="Bierstadt (Gövde)"/>
                                </a:rPr>
                                <m:t>𝑢</m:t>
                              </m:r>
                            </m:e>
                          </m:acc>
                          <m:r>
                            <a:rPr lang="ar-AE" sz="2400" b="0" i="1" smtClean="0">
                              <a:latin typeface="Bierstadt (Gövde)"/>
                            </a:rPr>
                            <m:t>𝑘</m:t>
                          </m:r>
                        </m:sub>
                      </m:sSub>
                      <m:r>
                        <a:rPr lang="ar-AE" sz="2400" b="0" smtClean="0">
                          <a:latin typeface="Bierstadt (Gövde)"/>
                        </a:rPr>
                        <m:t>=</m:t>
                      </m:r>
                      <m:r>
                        <a:rPr lang="ar-AE" sz="2400" b="0" i="1" smtClean="0">
                          <a:latin typeface="Bierstadt (Gövde)"/>
                        </a:rPr>
                        <m:t>300</m:t>
                      </m:r>
                      <m:r>
                        <a:rPr lang="ar-AE" sz="2400" b="0" smtClean="0">
                          <a:latin typeface="Bierstadt (Gövde)"/>
                        </a:rPr>
                        <m:t>.</m:t>
                      </m:r>
                      <m:r>
                        <a:rPr lang="ar-AE" sz="2400" b="0" i="1" smtClean="0">
                          <a:latin typeface="Bierstadt (Gövde)"/>
                        </a:rPr>
                        <m:t>000</m:t>
                      </m:r>
                      <m:r>
                        <a:rPr lang="ar-AE" sz="2400" b="0" smtClean="0">
                          <a:latin typeface="Bierstadt (Gövde)"/>
                        </a:rPr>
                        <m:t>×</m:t>
                      </m:r>
                      <m:r>
                        <a:rPr lang="ar-AE" sz="2400" b="0" i="1" smtClean="0">
                          <a:latin typeface="Bierstadt (Gövde)"/>
                        </a:rPr>
                        <m:t>0</m:t>
                      </m:r>
                      <m:r>
                        <a:rPr lang="ar-AE" sz="2400" b="0" smtClean="0">
                          <a:latin typeface="Bierstadt (Gövde)"/>
                        </a:rPr>
                        <m:t>.</m:t>
                      </m:r>
                      <m:r>
                        <a:rPr lang="ar-AE" sz="2400" b="0" i="1" smtClean="0">
                          <a:latin typeface="Bierstadt (Gövde)"/>
                        </a:rPr>
                        <m:t>005</m:t>
                      </m:r>
                      <m:r>
                        <a:rPr lang="ar-AE" sz="2400" b="0" i="1" smtClean="0">
                          <a:latin typeface="Bierstadt (Gövde)"/>
                        </a:rPr>
                        <m:t>𝐼</m:t>
                      </m:r>
                      <m:r>
                        <a:rPr lang="ar-AE" sz="2400" b="0" smtClean="0">
                          <a:latin typeface="Bierstadt (Gövde)"/>
                        </a:rPr>
                        <m:t>=</m:t>
                      </m:r>
                      <m:r>
                        <a:rPr lang="ar-AE" sz="2400" b="0" i="1" smtClean="0">
                          <a:latin typeface="Bierstadt (Gövde)"/>
                        </a:rPr>
                        <m:t>1500</m:t>
                      </m:r>
                      <m:r>
                        <a:rPr lang="ar-AE" sz="2400" b="0" i="1" smtClean="0">
                          <a:latin typeface="Bierstadt (Gövde)"/>
                        </a:rPr>
                        <m:t>𝐼</m:t>
                      </m:r>
                      <m:r>
                        <m:rPr>
                          <m:nor/>
                        </m:rPr>
                        <a:rPr lang="ar-AE" sz="2400" i="1">
                          <a:latin typeface="Bierstadt (Gövde)"/>
                        </a:rPr>
                        <m:t> </m:t>
                      </m:r>
                      <m:d>
                        <m:dPr>
                          <m:ctrlPr>
                            <a:rPr lang="ar-AE" sz="2400" i="1">
                              <a:latin typeface="Bierstadt (Gövde)"/>
                            </a:rPr>
                          </m:ctrlPr>
                        </m:dPr>
                        <m:e>
                          <m:r>
                            <a:rPr lang="ar-AE" sz="2400" b="0" i="1" smtClean="0">
                              <a:latin typeface="Bierstadt (Gövde)"/>
                            </a:rPr>
                            <m:t>𝐽</m:t>
                          </m:r>
                        </m:e>
                      </m:d>
                    </m:oMath>
                  </m:oMathPara>
                </a14:m>
                <a:endParaRPr lang="ar-AE" sz="2400" dirty="0">
                  <a:latin typeface="Bierstadt (Gövde)"/>
                </a:endParaRPr>
              </a:p>
              <a:p>
                <a:r>
                  <a:rPr lang="tr-TR" sz="2400" dirty="0">
                    <a:latin typeface="Bierstadt (Gövde)"/>
                  </a:rPr>
                  <a:t>Ölçülen akım değerine bağlı olarak günlük enerji üretimi Joule ve Wh cinsinden hesaplanmaktadır</a:t>
                </a:r>
              </a:p>
              <a:p>
                <a:r>
                  <a:rPr lang="tr-TR" sz="2400" dirty="0">
                    <a:latin typeface="Bierstadt (Gövde)"/>
                  </a:rPr>
                  <a:t>Hesaplamalar gerçek ölçüm verilerine dayanmaktadır</a:t>
                </a:r>
              </a:p>
            </p:txBody>
          </p:sp>
        </mc:Choice>
        <mc:Fallback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64F2C0C5-796F-3693-52C9-0570BB7B75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160" y="1469298"/>
                <a:ext cx="11155680" cy="3840640"/>
              </a:xfrm>
              <a:blipFill>
                <a:blip r:embed="rId2"/>
                <a:stretch>
                  <a:fillRect l="-710" t="-794" b="-342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652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9E10BDB4-64F2-477D-A03B-9F8352D5E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1ADE85E-A6A2-0B83-4299-29E6A0EE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300216" cy="1325880"/>
          </a:xfrm>
        </p:spPr>
        <p:txBody>
          <a:bodyPr>
            <a:normAutofit/>
          </a:bodyPr>
          <a:lstStyle/>
          <a:p>
            <a:r>
              <a:rPr lang="tr-TR" dirty="0"/>
              <a:t>Devre Şeması</a:t>
            </a: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508090"/>
            <a:ext cx="628192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metin, diyagram, el yazısı, yazı tip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6C68C777-4AE2-98C1-E404-F5A38B5FDE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762" b="-1"/>
          <a:stretch>
            <a:fillRect/>
          </a:stretch>
        </p:blipFill>
        <p:spPr>
          <a:xfrm>
            <a:off x="517867" y="1853016"/>
            <a:ext cx="6281929" cy="3916313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DD25C4D-EF25-2985-ACA0-49D756E6BBA9}"/>
              </a:ext>
            </a:extLst>
          </p:cNvPr>
          <p:cNvSpPr txBox="1"/>
          <p:nvPr/>
        </p:nvSpPr>
        <p:spPr>
          <a:xfrm>
            <a:off x="384552" y="5738821"/>
            <a:ext cx="63002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/>
              <a:t>Şekil-2 KiCad Devre Şeması Çizimi</a:t>
            </a:r>
          </a:p>
          <a:p>
            <a:endParaRPr lang="tr-TR" sz="13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26A1495-CD7A-E8C4-E151-AF02BD2ADF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933111" y="1364350"/>
            <a:ext cx="5144153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ESP32-C3:</a:t>
            </a:r>
            <a:b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Düşük güç tüketimine sahip,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-Fi ve Bluetooth destekli mikrodenetleyici. IoT veri iletimi için kullanılmıştır.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INA219 Akım Sensörü:</a:t>
            </a:r>
            <a:b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I2C haberleşme protokolü ile çalışan, gerilim ve akım ölçümü yapabilen sensör modülü.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DC Motor (Jeneratör Modunda):</a:t>
            </a:r>
            <a:b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Turnikeye bağlı olarak dönen ve mekanik enerjiyi elektrik enerjisine dönüştüren sistem elemanı.</a:t>
            </a:r>
          </a:p>
        </p:txBody>
      </p:sp>
    </p:spTree>
    <p:extLst>
      <p:ext uri="{BB962C8B-B14F-4D97-AF65-F5344CB8AC3E}">
        <p14:creationId xmlns:p14="http://schemas.microsoft.com/office/powerpoint/2010/main" val="99089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4" name="İçerik Yer Tutucusu 3" descr="metin, ekran görüntüsü, yazı tipi, sayı, numara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6AC898C-A319-30E8-97B9-BF6049B4A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06" t="11834" r="8885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12025B4-7337-735E-4DC9-E634D2011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73183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20000"/>
                </a:schemeClr>
              </a:gs>
              <a:gs pos="26000">
                <a:schemeClr val="bg1">
                  <a:alpha val="700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AC579AC-0319-A167-9982-62AA7CA38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0" y="978408"/>
            <a:ext cx="4795819" cy="3969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dirty="0"/>
              <a:t>IoT Sistem ve Blynk IoT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0CDACD-D191-E642-F686-FCB54B7E5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508090"/>
            <a:ext cx="469570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C03E6DB-382A-3D83-2F37-B224AF6673CA}"/>
              </a:ext>
            </a:extLst>
          </p:cNvPr>
          <p:cNvSpPr txBox="1"/>
          <p:nvPr/>
        </p:nvSpPr>
        <p:spPr>
          <a:xfrm>
            <a:off x="-36995" y="6565602"/>
            <a:ext cx="65856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/>
              <a:t>Şekil-3 Blynk (Veriler Gerçeği Yansıtmamaktadır)</a:t>
            </a:r>
          </a:p>
        </p:txBody>
      </p:sp>
    </p:spTree>
    <p:extLst>
      <p:ext uri="{BB962C8B-B14F-4D97-AF65-F5344CB8AC3E}">
        <p14:creationId xmlns:p14="http://schemas.microsoft.com/office/powerpoint/2010/main" val="1043791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5C2568-CEC8-BB69-DB06-0F7B6E69D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Maliyet ve Satış Fiyatı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ABBC1557-5547-0C42-101B-9B3D129DE2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683277"/>
              </p:ext>
            </p:extLst>
          </p:nvPr>
        </p:nvGraphicFramePr>
        <p:xfrm>
          <a:off x="521208" y="1860884"/>
          <a:ext cx="5574792" cy="432960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07052">
                  <a:extLst>
                    <a:ext uri="{9D8B030D-6E8A-4147-A177-3AD203B41FA5}">
                      <a16:colId xmlns:a16="http://schemas.microsoft.com/office/drawing/2014/main" val="653533032"/>
                    </a:ext>
                  </a:extLst>
                </a:gridCol>
                <a:gridCol w="2183870">
                  <a:extLst>
                    <a:ext uri="{9D8B030D-6E8A-4147-A177-3AD203B41FA5}">
                      <a16:colId xmlns:a16="http://schemas.microsoft.com/office/drawing/2014/main" val="558051913"/>
                    </a:ext>
                  </a:extLst>
                </a:gridCol>
                <a:gridCol w="2183870">
                  <a:extLst>
                    <a:ext uri="{9D8B030D-6E8A-4147-A177-3AD203B41FA5}">
                      <a16:colId xmlns:a16="http://schemas.microsoft.com/office/drawing/2014/main" val="2717454558"/>
                    </a:ext>
                  </a:extLst>
                </a:gridCol>
              </a:tblGrid>
              <a:tr h="8639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600" b="1" u="none" strike="noStrike" dirty="0">
                          <a:effectLst/>
                          <a:latin typeface="Bierstadt (Gövde)"/>
                        </a:rPr>
                        <a:t>Malzeme Adı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Bierstadt (Gövde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ierstadt (Gövde)"/>
                        </a:rPr>
                        <a:t>Adet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u="none" strike="noStrike" dirty="0">
                          <a:effectLst/>
                          <a:latin typeface="Bierstadt (Gövde)"/>
                        </a:rPr>
                        <a:t>Maliyeti(TL)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Bierstadt (Gövde)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6080032"/>
                  </a:ext>
                </a:extLst>
              </a:tr>
              <a:tr h="8639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600" b="1" u="none" strike="noStrike" dirty="0">
                          <a:effectLst/>
                          <a:latin typeface="Bierstadt (Gövde)"/>
                        </a:rPr>
                        <a:t>ESP32-C3 Mini 1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Bierstadt (Gövde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ierstadt (Gövde)"/>
                        </a:rPr>
                        <a:t>1 adet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u="none" strike="noStrike" dirty="0">
                          <a:effectLst/>
                          <a:latin typeface="Bierstadt (Gövde)"/>
                        </a:rPr>
                        <a:t>423,45 TL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Bierstadt (Gövde)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7552688"/>
                  </a:ext>
                </a:extLst>
              </a:tr>
              <a:tr h="8639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600" b="1" u="none" strike="noStrike" dirty="0">
                          <a:effectLst/>
                          <a:latin typeface="Bierstadt (Gövde)"/>
                        </a:rPr>
                        <a:t>INA219 DC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Bierstadt (Gövde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ierstadt (Gövde)"/>
                        </a:rPr>
                        <a:t>1 adet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u="none" strike="noStrike" dirty="0">
                          <a:effectLst/>
                          <a:latin typeface="Bierstadt (Gövde)"/>
                        </a:rPr>
                        <a:t>70 TL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Bierstadt (Gövde)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1443756"/>
                  </a:ext>
                </a:extLst>
              </a:tr>
              <a:tr h="8639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600" b="1" u="none" strike="noStrike" dirty="0">
                          <a:effectLst/>
                          <a:latin typeface="Bierstadt (Gövde)"/>
                        </a:rPr>
                        <a:t>DC Motor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Bierstadt (Gövde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ierstadt (Gövde)"/>
                        </a:rPr>
                        <a:t>1 adet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u="none" strike="noStrike" dirty="0">
                          <a:effectLst/>
                          <a:latin typeface="Bierstadt (Gövde)"/>
                        </a:rPr>
                        <a:t>100 TL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Bierstadt (Gövde)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5564553"/>
                  </a:ext>
                </a:extLst>
              </a:tr>
              <a:tr h="8736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600" b="1" u="none" strike="noStrike" dirty="0">
                          <a:effectLst/>
                          <a:latin typeface="Bierstadt (Gövde)"/>
                        </a:rPr>
                        <a:t>Toplam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Bierstadt (Gövde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ierstadt (Gövde)"/>
                        </a:rPr>
                        <a:t>3 adet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u="none" strike="noStrike" dirty="0">
                          <a:effectLst/>
                          <a:latin typeface="Bierstadt (Gövde)"/>
                        </a:rPr>
                        <a:t>593,45 TL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Bierstadt (Gövde)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4047809"/>
                  </a:ext>
                </a:extLst>
              </a:tr>
            </a:tbl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F80882A5-AB73-CD5A-CC1B-85225748ABEC}"/>
              </a:ext>
            </a:extLst>
          </p:cNvPr>
          <p:cNvSpPr txBox="1"/>
          <p:nvPr/>
        </p:nvSpPr>
        <p:spPr>
          <a:xfrm>
            <a:off x="515112" y="6190488"/>
            <a:ext cx="58856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/>
              <a:t>Tablo-1 Maliyet Tablosu</a:t>
            </a:r>
          </a:p>
        </p:txBody>
      </p:sp>
      <p:pic>
        <p:nvPicPr>
          <p:cNvPr id="6" name="Resim 5" descr="metin, elektronik donanım, kutu, kablo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4B57AB25-1E63-2F46-3119-59605E339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28" y="978408"/>
            <a:ext cx="4955656" cy="5504468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F1340771-8842-2548-A9E8-D4E3CD6882EC}"/>
              </a:ext>
            </a:extLst>
          </p:cNvPr>
          <p:cNvSpPr txBox="1"/>
          <p:nvPr/>
        </p:nvSpPr>
        <p:spPr>
          <a:xfrm>
            <a:off x="6721232" y="6482876"/>
            <a:ext cx="49495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/>
              <a:t>Şekil-4 Yapay Zeka Görsellemesi</a:t>
            </a:r>
          </a:p>
        </p:txBody>
      </p:sp>
    </p:spTree>
    <p:extLst>
      <p:ext uri="{BB962C8B-B14F-4D97-AF65-F5344CB8AC3E}">
        <p14:creationId xmlns:p14="http://schemas.microsoft.com/office/powerpoint/2010/main" val="228309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34DE72-E796-061B-826F-662D73F6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Kısıtlar ve Gelecek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6E7E71-DEF6-8608-2129-FD844FC81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709928"/>
            <a:ext cx="11155680" cy="37673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r-TR" sz="9600" b="1" dirty="0"/>
              <a:t>Kısıtlar</a:t>
            </a:r>
          </a:p>
          <a:p>
            <a:r>
              <a:rPr lang="tr-TR" sz="9600" dirty="0"/>
              <a:t>Üretilen enerji mikro ölçektedir</a:t>
            </a:r>
          </a:p>
          <a:p>
            <a:r>
              <a:rPr lang="tr-TR" sz="9600" dirty="0"/>
              <a:t>Turnike kullanım yoğunluğuna bağlı olarak değişkenlik göstermektedir</a:t>
            </a:r>
          </a:p>
          <a:p>
            <a:r>
              <a:rPr lang="tr-TR" sz="9600" dirty="0"/>
              <a:t>Mekanik kayıplar ve verim sınırlamaları bulunmaktadır</a:t>
            </a:r>
          </a:p>
          <a:p>
            <a:r>
              <a:rPr lang="tr-TR" sz="9600" dirty="0"/>
              <a:t>Prototip ölçeğinde test edilmiştir</a:t>
            </a:r>
          </a:p>
          <a:p>
            <a:pPr marL="0" indent="0">
              <a:buNone/>
            </a:pPr>
            <a:r>
              <a:rPr lang="tr-TR" sz="9600" b="1" dirty="0"/>
              <a:t>Gelecek</a:t>
            </a:r>
          </a:p>
          <a:p>
            <a:r>
              <a:rPr lang="tr-TR" sz="9600" dirty="0"/>
              <a:t>Daha verimli jeneratör mekanizması kullanımı</a:t>
            </a:r>
          </a:p>
          <a:p>
            <a:r>
              <a:rPr lang="tr-TR" sz="9600" dirty="0"/>
              <a:t>Enerji depolama biriminin optimize edilmesi</a:t>
            </a:r>
          </a:p>
          <a:p>
            <a:r>
              <a:rPr lang="tr-TR" sz="9600" dirty="0"/>
              <a:t>Süperkapasitör entegrasyonu</a:t>
            </a:r>
          </a:p>
          <a:p>
            <a:r>
              <a:rPr lang="tr-TR" sz="9600" dirty="0"/>
              <a:t>Birden fazla turnikenin paralel bağlanması</a:t>
            </a:r>
          </a:p>
          <a:p>
            <a:r>
              <a:rPr lang="tr-TR" sz="9600" dirty="0"/>
              <a:t>Yapay zekâ ile yoğunluk–enerji tahmini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6361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7D949E-564D-4503-A64E-D22FA3232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8EEB27-9249-8B3A-C8C2-18F9DC48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482CAC-96FF-EBE5-E97D-0BE2B8A51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208" y="6299535"/>
            <a:ext cx="11155680" cy="46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C51F941A-5DF6-CA7E-1BF5-57C8674D41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072917"/>
              </p:ext>
            </p:extLst>
          </p:nvPr>
        </p:nvGraphicFramePr>
        <p:xfrm>
          <a:off x="4389120" y="978408"/>
          <a:ext cx="7306056" cy="501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Resim 5" descr="insan yüzü, insan sakalı, kişi, şahıs, portre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BA7354CB-4B9A-8B6C-915B-CB33DEB13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2" y="1652082"/>
            <a:ext cx="2664822" cy="355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41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3F19B9-8459-7B79-13D1-9F24E595D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BC5EE4-EF60-21D0-CF5D-1FBA5E87E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12" y="1709928"/>
            <a:ext cx="11155680" cy="5148072"/>
          </a:xfrm>
        </p:spPr>
        <p:txBody>
          <a:bodyPr>
            <a:noAutofit/>
          </a:bodyPr>
          <a:lstStyle/>
          <a:p>
            <a:r>
              <a:rPr lang="tr-TR" sz="1700" dirty="0">
                <a:hlinkClick r:id="rId2"/>
              </a:rPr>
              <a:t>https://www.mouser.com/datasheet/2/891/Espressif_Systems_10_09_2024_Datasheet_ESP32_C3_De-3514715.pdf?srsltid=AfmBOopaUQh9GzTMhC0LCwvFN5FEdjfI0o_6M7gXpFfYOSozKfqGvpqM</a:t>
            </a:r>
            <a:endParaRPr lang="tr-TR" sz="1700" dirty="0"/>
          </a:p>
          <a:p>
            <a:r>
              <a:rPr lang="tr-TR" sz="1700" dirty="0">
                <a:hlinkClick r:id="rId3"/>
              </a:rPr>
              <a:t>https://tr.wikipedia.org/wiki/ESP32#:~:text=ESP32%3B%20Bluetooth%20ve%20Wİ-Fİ,düşük%20güçlü%20bir%20mikrodenetleyici%20sistemdir</a:t>
            </a:r>
            <a:r>
              <a:rPr lang="tr-TR" sz="1700" dirty="0"/>
              <a:t>.</a:t>
            </a:r>
          </a:p>
          <a:p>
            <a:r>
              <a:rPr lang="tr-TR" sz="1700" dirty="0">
                <a:hlinkClick r:id="rId4"/>
              </a:rPr>
              <a:t>https://www.direnc.net/ina129-cift-yonlu-akim-sensor-modulu#:~:text=INA219%20iki%20yönlü%20akım%20%2F%20güç,toleranstaki%20hassas%20direnç%20ile%20gelir</a:t>
            </a:r>
            <a:r>
              <a:rPr lang="tr-TR" sz="1700" dirty="0"/>
              <a:t>.</a:t>
            </a:r>
          </a:p>
          <a:p>
            <a:r>
              <a:rPr lang="tr-TR" sz="1700" dirty="0">
                <a:hlinkClick r:id="rId5"/>
              </a:rPr>
              <a:t>https://www.eksenreduktor.com.tr/dc-motor-nedir-nasil-calisir#:~:text=DC%20motor%20terimi%2C%20düz%20akım,teknolojik%20ve%20kapsamlı%20ürünler%20olmaktadır</a:t>
            </a:r>
            <a:r>
              <a:rPr lang="tr-TR" sz="1700" dirty="0"/>
              <a:t>.</a:t>
            </a:r>
          </a:p>
          <a:p>
            <a:r>
              <a:rPr lang="tr-TR" sz="1700" dirty="0">
                <a:hlinkClick r:id="rId6"/>
              </a:rPr>
              <a:t>https://www.robotistan.com/esp32-esp-32s-wifi-bluetooth-dual-mode-gelistirme-karti</a:t>
            </a:r>
            <a:endParaRPr lang="tr-TR" sz="1700" dirty="0"/>
          </a:p>
          <a:p>
            <a:r>
              <a:rPr lang="tr-TR" sz="1700" dirty="0">
                <a:hlinkClick r:id="rId7"/>
              </a:rPr>
              <a:t>https://blynk.cloud/dashboard/890583/global/devices/1/organization/890583/devices/3589190/dashboard</a:t>
            </a:r>
            <a:endParaRPr lang="tr-TR" sz="1700" dirty="0"/>
          </a:p>
          <a:p>
            <a:r>
              <a:rPr lang="tr-TR" sz="1700" dirty="0">
                <a:hlinkClick r:id="rId8"/>
              </a:rPr>
              <a:t>https://www.izmirmetro.com.tr/Haberler/429#:~:text=ESHOT%2C%20İZULAŞ%2C%20Metro%2C%20İZBAN,ulaşıma%20yaptığı%20yatırımların%20meyvesini%20topluyor</a:t>
            </a:r>
            <a:r>
              <a:rPr lang="tr-TR" sz="1700" dirty="0"/>
              <a:t>.</a:t>
            </a:r>
          </a:p>
          <a:p>
            <a:r>
              <a:rPr lang="tr-TR" sz="1700" dirty="0">
                <a:hlinkClick r:id="rId9"/>
              </a:rPr>
              <a:t>https://gemini.google.com/app</a:t>
            </a:r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2698438791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536</Words>
  <Application>Microsoft Office PowerPoint</Application>
  <PresentationFormat>Geniş ekran</PresentationFormat>
  <Paragraphs>68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Bierstadt</vt:lpstr>
      <vt:lpstr>Bierstadt (Gövde)</vt:lpstr>
      <vt:lpstr>Neue Haas Grotesk Text Pro</vt:lpstr>
      <vt:lpstr>GestaltVTI</vt:lpstr>
      <vt:lpstr>Turnikeden Elektrik Üretimi </vt:lpstr>
      <vt:lpstr>Amacım</vt:lpstr>
      <vt:lpstr>Veriler</vt:lpstr>
      <vt:lpstr>Devre Şeması</vt:lpstr>
      <vt:lpstr>IoT Sistem ve Blynk IoT</vt:lpstr>
      <vt:lpstr>Maliyet ve Satış Fiyatı</vt:lpstr>
      <vt:lpstr>Kısıtlar ve Gelecek</vt:lpstr>
      <vt:lpstr>PowerPoint Sunusu</vt:lpstr>
      <vt:lpstr>Kaynakça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İsmail Can Yaman</dc:creator>
  <cp:lastModifiedBy>İsmail Can Yaman</cp:lastModifiedBy>
  <cp:revision>5</cp:revision>
  <dcterms:created xsi:type="dcterms:W3CDTF">2025-12-09T16:37:51Z</dcterms:created>
  <dcterms:modified xsi:type="dcterms:W3CDTF">2025-12-15T01:31:40Z</dcterms:modified>
</cp:coreProperties>
</file>