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Garet" panose="020B0604020202020204" charset="-94"/>
      <p:regular r:id="rId17"/>
    </p:embeddedFont>
    <p:embeddedFont>
      <p:font typeface="Horizon" panose="020B0604020202020204" charset="-94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68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43066" y="1488962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7" y="0"/>
                </a:lnTo>
                <a:lnTo>
                  <a:pt x="7309077" y="7309076"/>
                </a:lnTo>
                <a:lnTo>
                  <a:pt x="0" y="73090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0"/>
            <a:ext cx="6913992" cy="12291542"/>
          </a:xfrm>
          <a:custGeom>
            <a:avLst/>
            <a:gdLst/>
            <a:ahLst/>
            <a:cxnLst/>
            <a:rect l="l" t="t" r="r" b="b"/>
            <a:pathLst>
              <a:path w="6913992" h="12291542">
                <a:moveTo>
                  <a:pt x="6913992" y="0"/>
                </a:moveTo>
                <a:lnTo>
                  <a:pt x="0" y="0"/>
                </a:lnTo>
                <a:lnTo>
                  <a:pt x="0" y="12291542"/>
                </a:lnTo>
                <a:lnTo>
                  <a:pt x="6913992" y="12291542"/>
                </a:lnTo>
                <a:lnTo>
                  <a:pt x="691399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718294" y="1019175"/>
            <a:ext cx="10234548" cy="1624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63"/>
              </a:lnSpc>
            </a:pPr>
            <a:r>
              <a:rPr lang="en-US" sz="5562">
                <a:solidFill>
                  <a:srgbClr val="F3F3F7"/>
                </a:solidFill>
                <a:latin typeface="Horizon"/>
                <a:ea typeface="Horizon"/>
                <a:cs typeface="Horizon"/>
                <a:sym typeface="Horizon"/>
              </a:rPr>
              <a:t>KAPIGÖZ PROJESI</a:t>
            </a:r>
          </a:p>
          <a:p>
            <a:pPr algn="l">
              <a:lnSpc>
                <a:spcPts val="6063"/>
              </a:lnSpc>
            </a:pPr>
            <a:endParaRPr lang="en-US" sz="5562">
              <a:solidFill>
                <a:srgbClr val="F3F3F7"/>
              </a:solidFill>
              <a:latin typeface="Horizon"/>
              <a:ea typeface="Horizon"/>
              <a:cs typeface="Horizon"/>
              <a:sym typeface="Horizon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864221" y="4705674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7" y="0"/>
                </a:lnTo>
                <a:lnTo>
                  <a:pt x="7309077" y="7309077"/>
                </a:lnTo>
                <a:lnTo>
                  <a:pt x="0" y="73090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9144000" y="6933148"/>
            <a:ext cx="9144000" cy="5081603"/>
          </a:xfrm>
          <a:custGeom>
            <a:avLst/>
            <a:gdLst/>
            <a:ahLst/>
            <a:cxnLst/>
            <a:rect l="l" t="t" r="r" b="b"/>
            <a:pathLst>
              <a:path w="9144000" h="5081603">
                <a:moveTo>
                  <a:pt x="9144000" y="0"/>
                </a:moveTo>
                <a:lnTo>
                  <a:pt x="0" y="0"/>
                </a:lnTo>
                <a:lnTo>
                  <a:pt x="0" y="5081603"/>
                </a:lnTo>
                <a:lnTo>
                  <a:pt x="9144000" y="5081603"/>
                </a:lnTo>
                <a:lnTo>
                  <a:pt x="914400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078354" y="4086007"/>
            <a:ext cx="7785868" cy="2327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3"/>
              </a:lnSpc>
            </a:pPr>
            <a:r>
              <a:rPr lang="en-US" sz="2509" spc="582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ANLIK KIŞI SAYIMI, BULUT TABANLI VERI YÖNETIMI VE MOBIL UYGULAMA DESTEKLI AKILLI ÇÖZÜM</a:t>
            </a:r>
          </a:p>
          <a:p>
            <a:pPr algn="l">
              <a:lnSpc>
                <a:spcPts val="3713"/>
              </a:lnSpc>
            </a:pPr>
            <a:endParaRPr lang="en-US" sz="2509" spc="582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7331" y="2175412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7" y="0"/>
                </a:lnTo>
                <a:lnTo>
                  <a:pt x="7309077" y="7309077"/>
                </a:lnTo>
                <a:lnTo>
                  <a:pt x="0" y="73090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877973" flipH="1" flipV="1">
            <a:off x="-3603142" y="4383290"/>
            <a:ext cx="8815875" cy="11329638"/>
          </a:xfrm>
          <a:custGeom>
            <a:avLst/>
            <a:gdLst/>
            <a:ahLst/>
            <a:cxnLst/>
            <a:rect l="l" t="t" r="r" b="b"/>
            <a:pathLst>
              <a:path w="8815875" h="11329638">
                <a:moveTo>
                  <a:pt x="8815875" y="11329638"/>
                </a:moveTo>
                <a:lnTo>
                  <a:pt x="0" y="11329638"/>
                </a:lnTo>
                <a:lnTo>
                  <a:pt x="0" y="0"/>
                </a:lnTo>
                <a:lnTo>
                  <a:pt x="8815875" y="0"/>
                </a:lnTo>
                <a:lnTo>
                  <a:pt x="8815875" y="11329638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61211" y="-3357022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7" y="0"/>
                </a:lnTo>
                <a:lnTo>
                  <a:pt x="7309077" y="7309077"/>
                </a:lnTo>
                <a:lnTo>
                  <a:pt x="0" y="73090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88308" y="2175412"/>
            <a:ext cx="7608947" cy="4891466"/>
          </a:xfrm>
          <a:custGeom>
            <a:avLst/>
            <a:gdLst/>
            <a:ahLst/>
            <a:cxnLst/>
            <a:rect l="l" t="t" r="r" b="b"/>
            <a:pathLst>
              <a:path w="7608947" h="4891466">
                <a:moveTo>
                  <a:pt x="0" y="0"/>
                </a:moveTo>
                <a:lnTo>
                  <a:pt x="7608947" y="0"/>
                </a:lnTo>
                <a:lnTo>
                  <a:pt x="7608947" y="4891466"/>
                </a:lnTo>
                <a:lnTo>
                  <a:pt x="0" y="48914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2108737"/>
            <a:ext cx="6606265" cy="423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3204" lvl="1" indent="-371602" algn="l">
              <a:lnSpc>
                <a:spcPts val="4819"/>
              </a:lnSpc>
              <a:buFont typeface="Arial"/>
              <a:buChar char="•"/>
            </a:pPr>
            <a:r>
              <a:rPr lang="en-US" sz="3442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Donanım maliyeti: yaklaşık 700 TL</a:t>
            </a:r>
          </a:p>
          <a:p>
            <a:pPr marL="743204" lvl="1" indent="-371602" algn="l">
              <a:lnSpc>
                <a:spcPts val="4819"/>
              </a:lnSpc>
              <a:buFont typeface="Arial"/>
              <a:buChar char="•"/>
            </a:pPr>
            <a:r>
              <a:rPr lang="en-US" sz="3442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Yazılım ve bulut altyapısı ücretsiz</a:t>
            </a:r>
          </a:p>
          <a:p>
            <a:pPr marL="743204" lvl="1" indent="-371602" algn="l">
              <a:lnSpc>
                <a:spcPts val="4819"/>
              </a:lnSpc>
              <a:buFont typeface="Arial"/>
              <a:buChar char="•"/>
            </a:pPr>
            <a:r>
              <a:rPr lang="en-US" sz="3442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Toplu kurulumlarda birim maliyet düşer</a:t>
            </a:r>
          </a:p>
          <a:p>
            <a:pPr algn="l">
              <a:lnSpc>
                <a:spcPts val="4819"/>
              </a:lnSpc>
            </a:pPr>
            <a:endParaRPr lang="en-US" sz="3442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71434" y="757313"/>
            <a:ext cx="10367606" cy="868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6"/>
              </a:lnSpc>
              <a:spcBef>
                <a:spcPct val="0"/>
              </a:spcBef>
            </a:pPr>
            <a:r>
              <a:rPr lang="en-US" sz="5571" b="1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MALİYET AVANTAJI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11761" y="4169449"/>
            <a:ext cx="16026714" cy="8681137"/>
          </a:xfrm>
          <a:custGeom>
            <a:avLst/>
            <a:gdLst/>
            <a:ahLst/>
            <a:cxnLst/>
            <a:rect l="l" t="t" r="r" b="b"/>
            <a:pathLst>
              <a:path w="16026714" h="8681137">
                <a:moveTo>
                  <a:pt x="0" y="0"/>
                </a:moveTo>
                <a:lnTo>
                  <a:pt x="16026714" y="0"/>
                </a:lnTo>
                <a:lnTo>
                  <a:pt x="16026714" y="8681137"/>
                </a:lnTo>
                <a:lnTo>
                  <a:pt x="0" y="86811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013566" y="4470872"/>
            <a:ext cx="7343015" cy="3032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9483" lvl="1" indent="-309741" algn="l">
              <a:lnSpc>
                <a:spcPts val="4017"/>
              </a:lnSpc>
              <a:buFont typeface="Arial"/>
              <a:buChar char="•"/>
            </a:pPr>
            <a:r>
              <a:rPr lang="en-US" sz="286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Gerçek zamanlı veri</a:t>
            </a:r>
          </a:p>
          <a:p>
            <a:pPr marL="619483" lvl="1" indent="-309741" algn="l">
              <a:lnSpc>
                <a:spcPts val="4017"/>
              </a:lnSpc>
              <a:buFont typeface="Arial"/>
              <a:buChar char="•"/>
            </a:pPr>
            <a:r>
              <a:rPr lang="en-US" sz="286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Düşük maliyet</a:t>
            </a:r>
          </a:p>
          <a:p>
            <a:pPr marL="619483" lvl="1" indent="-309741" algn="l">
              <a:lnSpc>
                <a:spcPts val="4017"/>
              </a:lnSpc>
              <a:buFont typeface="Arial"/>
              <a:buChar char="•"/>
            </a:pPr>
            <a:r>
              <a:rPr lang="en-US" sz="286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Mobil ve uzaktan erişim</a:t>
            </a:r>
          </a:p>
          <a:p>
            <a:pPr marL="619483" lvl="1" indent="-309741" algn="l">
              <a:lnSpc>
                <a:spcPts val="4017"/>
              </a:lnSpc>
              <a:buFont typeface="Arial"/>
              <a:buChar char="•"/>
            </a:pPr>
            <a:r>
              <a:rPr lang="en-US" sz="286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Güvenilir ve test edilmiş yapı</a:t>
            </a:r>
          </a:p>
          <a:p>
            <a:pPr marL="619483" lvl="1" indent="-309741" algn="l">
              <a:lnSpc>
                <a:spcPts val="4017"/>
              </a:lnSpc>
              <a:buFont typeface="Arial"/>
              <a:buChar char="•"/>
            </a:pPr>
            <a:r>
              <a:rPr lang="en-US" sz="286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Yerli ve özelleştirilebilir çözüm</a:t>
            </a:r>
          </a:p>
          <a:p>
            <a:pPr algn="l">
              <a:lnSpc>
                <a:spcPts val="4017"/>
              </a:lnSpc>
            </a:pPr>
            <a:endParaRPr lang="en-US" sz="2869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425083"/>
            <a:ext cx="6469677" cy="5245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36"/>
              </a:lnSpc>
            </a:pPr>
            <a:r>
              <a:rPr lang="en-US" sz="7200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NEDEN BU SİSTEM?</a:t>
            </a:r>
          </a:p>
          <a:p>
            <a:pPr algn="l">
              <a:lnSpc>
                <a:spcPts val="8136"/>
              </a:lnSpc>
            </a:pPr>
            <a:endParaRPr lang="en-US" sz="7200">
              <a:solidFill>
                <a:srgbClr val="FFFFFF"/>
              </a:solidFill>
              <a:latin typeface="Horizon"/>
              <a:ea typeface="Horizon"/>
              <a:cs typeface="Horizon"/>
              <a:sym typeface="Horizon"/>
            </a:endParaRPr>
          </a:p>
          <a:p>
            <a:pPr algn="l">
              <a:lnSpc>
                <a:spcPts val="8136"/>
              </a:lnSpc>
            </a:pPr>
            <a:endParaRPr lang="en-US" sz="7200">
              <a:solidFill>
                <a:srgbClr val="FFFFFF"/>
              </a:solidFill>
              <a:latin typeface="Horizon"/>
              <a:ea typeface="Horizon"/>
              <a:cs typeface="Horizon"/>
              <a:sym typeface="Horizon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3654538" y="5835082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6" y="0"/>
                </a:lnTo>
                <a:lnTo>
                  <a:pt x="7309076" y="7309077"/>
                </a:lnTo>
                <a:lnTo>
                  <a:pt x="0" y="73090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85761" y="-367463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7" y="0"/>
                </a:lnTo>
                <a:lnTo>
                  <a:pt x="7309077" y="7309077"/>
                </a:lnTo>
                <a:lnTo>
                  <a:pt x="0" y="73090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54260" y="612088"/>
            <a:ext cx="14217873" cy="804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8"/>
              </a:lnSpc>
            </a:pPr>
            <a:r>
              <a:rPr lang="en-US" sz="5113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GÜVENİLİRLİK &amp; DOĞRULUK</a:t>
            </a:r>
          </a:p>
        </p:txBody>
      </p:sp>
      <p:sp>
        <p:nvSpPr>
          <p:cNvPr id="3" name="Freeform 3"/>
          <p:cNvSpPr/>
          <p:nvPr/>
        </p:nvSpPr>
        <p:spPr>
          <a:xfrm>
            <a:off x="-4109257" y="-863968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6" y="0"/>
                </a:lnTo>
                <a:lnTo>
                  <a:pt x="7309076" y="7309076"/>
                </a:lnTo>
                <a:lnTo>
                  <a:pt x="0" y="73090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66853" y="6080280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6" y="0"/>
                </a:lnTo>
                <a:lnTo>
                  <a:pt x="7309076" y="7309076"/>
                </a:lnTo>
                <a:lnTo>
                  <a:pt x="0" y="73090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87412" y="2790570"/>
            <a:ext cx="6717242" cy="2601569"/>
          </a:xfrm>
          <a:custGeom>
            <a:avLst/>
            <a:gdLst/>
            <a:ahLst/>
            <a:cxnLst/>
            <a:rect l="l" t="t" r="r" b="b"/>
            <a:pathLst>
              <a:path w="6717242" h="2601569">
                <a:moveTo>
                  <a:pt x="0" y="0"/>
                </a:moveTo>
                <a:lnTo>
                  <a:pt x="6717243" y="0"/>
                </a:lnTo>
                <a:lnTo>
                  <a:pt x="6717243" y="2601569"/>
                </a:lnTo>
                <a:lnTo>
                  <a:pt x="0" y="26015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86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813567" y="2790570"/>
            <a:ext cx="2445733" cy="2445733"/>
          </a:xfrm>
          <a:custGeom>
            <a:avLst/>
            <a:gdLst/>
            <a:ahLst/>
            <a:cxnLst/>
            <a:rect l="l" t="t" r="r" b="b"/>
            <a:pathLst>
              <a:path w="2445733" h="2445733">
                <a:moveTo>
                  <a:pt x="0" y="0"/>
                </a:moveTo>
                <a:lnTo>
                  <a:pt x="2445733" y="0"/>
                </a:lnTo>
                <a:lnTo>
                  <a:pt x="2445733" y="2445733"/>
                </a:lnTo>
                <a:lnTo>
                  <a:pt x="0" y="24457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064256" y="2751611"/>
            <a:ext cx="3654532" cy="2523651"/>
          </a:xfrm>
          <a:custGeom>
            <a:avLst/>
            <a:gdLst/>
            <a:ahLst/>
            <a:cxnLst/>
            <a:rect l="l" t="t" r="r" b="b"/>
            <a:pathLst>
              <a:path w="3654532" h="2523651">
                <a:moveTo>
                  <a:pt x="0" y="0"/>
                </a:moveTo>
                <a:lnTo>
                  <a:pt x="3654533" y="0"/>
                </a:lnTo>
                <a:lnTo>
                  <a:pt x="3654533" y="2523651"/>
                </a:lnTo>
                <a:lnTo>
                  <a:pt x="0" y="25236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4519" b="-30291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61639" y="2000578"/>
            <a:ext cx="7343015" cy="1513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9483" lvl="1" indent="-309741" algn="l">
              <a:lnSpc>
                <a:spcPts val="4017"/>
              </a:lnSpc>
              <a:buFont typeface="Arial"/>
              <a:buChar char="•"/>
            </a:pPr>
            <a:r>
              <a:rPr lang="en-US" sz="286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çift sensör ile yön algılama(mz-80)</a:t>
            </a:r>
          </a:p>
          <a:p>
            <a:pPr algn="l">
              <a:lnSpc>
                <a:spcPts val="4017"/>
              </a:lnSpc>
            </a:pPr>
            <a:endParaRPr lang="en-US" sz="2869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  <a:p>
            <a:pPr algn="l">
              <a:lnSpc>
                <a:spcPts val="4017"/>
              </a:lnSpc>
            </a:pPr>
            <a:endParaRPr lang="en-US" sz="2869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009203" y="2000578"/>
            <a:ext cx="8786100" cy="1513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9483" lvl="1" indent="-309741" algn="l">
              <a:lnSpc>
                <a:spcPts val="4017"/>
              </a:lnSpc>
              <a:buFont typeface="Arial"/>
              <a:buChar char="•"/>
            </a:pPr>
            <a:r>
              <a:rPr lang="en-US" sz="286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Gerçek zamanlı veri senkronizasyonu</a:t>
            </a:r>
          </a:p>
          <a:p>
            <a:pPr algn="l">
              <a:lnSpc>
                <a:spcPts val="4017"/>
              </a:lnSpc>
            </a:pPr>
            <a:endParaRPr lang="en-US" sz="2869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  <a:p>
            <a:pPr algn="l">
              <a:lnSpc>
                <a:spcPts val="4017"/>
              </a:lnSpc>
            </a:pPr>
            <a:endParaRPr lang="en-US" sz="2869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601764" y="5243481"/>
            <a:ext cx="6543236" cy="498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19483" lvl="1" indent="-309741" algn="ctr">
              <a:lnSpc>
                <a:spcPts val="4017"/>
              </a:lnSpc>
              <a:buFont typeface="Arial"/>
              <a:buChar char="•"/>
            </a:pPr>
            <a:r>
              <a:rPr lang="en-US" sz="2869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Bulut </a:t>
            </a:r>
            <a:r>
              <a:rPr lang="en-US" sz="2869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tabanlı</a:t>
            </a:r>
            <a:r>
              <a:rPr lang="en-US" sz="2869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Firebase </a:t>
            </a:r>
            <a:r>
              <a:rPr lang="en-US" sz="2869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altyapısı</a:t>
            </a:r>
            <a:endParaRPr lang="en-US" sz="2869" dirty="0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581373" y="6013605"/>
            <a:ext cx="6258827" cy="4951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19483" lvl="1" indent="-309741" algn="ctr">
              <a:lnSpc>
                <a:spcPts val="4017"/>
              </a:lnSpc>
              <a:buFont typeface="Arial"/>
              <a:buChar char="•"/>
            </a:pPr>
            <a:r>
              <a:rPr lang="en-US" sz="2869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Yetkilendirilmiş</a:t>
            </a:r>
            <a:r>
              <a:rPr lang="en-US" sz="2869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869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erişim</a:t>
            </a:r>
            <a:endParaRPr lang="en-US" sz="2869" dirty="0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599266" y="6636049"/>
            <a:ext cx="7309077" cy="498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19483" lvl="1" indent="-309741" algn="ctr">
              <a:lnSpc>
                <a:spcPts val="4017"/>
              </a:lnSpc>
              <a:buFont typeface="Arial"/>
              <a:buChar char="•"/>
            </a:pPr>
            <a:r>
              <a:rPr lang="en-US" sz="2869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Uzaktan</a:t>
            </a:r>
            <a:r>
              <a:rPr lang="en-US" sz="2869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869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sıfırlama</a:t>
            </a:r>
            <a:r>
              <a:rPr lang="en-US" sz="2869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869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ve</a:t>
            </a:r>
            <a:r>
              <a:rPr lang="en-US" sz="2869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869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kontrol</a:t>
            </a:r>
            <a:endParaRPr lang="en-US" sz="2869" dirty="0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581373" y="7296594"/>
            <a:ext cx="8316227" cy="498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19483" lvl="1" indent="-309741" algn="ctr">
              <a:lnSpc>
                <a:spcPts val="4017"/>
              </a:lnSpc>
              <a:buFont typeface="Arial"/>
              <a:buChar char="•"/>
            </a:pPr>
            <a:r>
              <a:rPr lang="en-US" sz="2869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Veri </a:t>
            </a:r>
            <a:r>
              <a:rPr lang="en-US" sz="2869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kaybına</a:t>
            </a:r>
            <a:r>
              <a:rPr lang="en-US" sz="2869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869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karşı</a:t>
            </a:r>
            <a:r>
              <a:rPr lang="en-US" sz="2869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869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senkronizasyon</a:t>
            </a:r>
            <a:endParaRPr lang="en-US" sz="2869" dirty="0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581372" y="7919038"/>
            <a:ext cx="8011428" cy="498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19483" lvl="1" indent="-309741" algn="ctr">
              <a:lnSpc>
                <a:spcPts val="4017"/>
              </a:lnSpc>
              <a:buFont typeface="Arial"/>
              <a:buChar char="•"/>
            </a:pPr>
            <a:r>
              <a:rPr lang="en-US" sz="2869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Mobil </a:t>
            </a:r>
            <a:r>
              <a:rPr lang="en-US" sz="2869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uygulama</a:t>
            </a:r>
            <a:r>
              <a:rPr lang="en-US" sz="2869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869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üzerinden</a:t>
            </a:r>
            <a:r>
              <a:rPr lang="en-US" sz="2869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869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kontrol</a:t>
            </a:r>
            <a:endParaRPr lang="en-US" sz="2869" dirty="0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599266" y="8541483"/>
            <a:ext cx="6660034" cy="498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19483" lvl="1" indent="-309741" algn="ctr">
              <a:lnSpc>
                <a:spcPts val="4017"/>
              </a:lnSpc>
              <a:buFont typeface="Arial"/>
              <a:buChar char="•"/>
            </a:pPr>
            <a:r>
              <a:rPr lang="en-US" sz="2869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Anlık</a:t>
            </a:r>
            <a:r>
              <a:rPr lang="en-US" sz="2869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869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güncellenen</a:t>
            </a:r>
            <a:r>
              <a:rPr lang="en-US" sz="2869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869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ekran</a:t>
            </a:r>
            <a:endParaRPr lang="en-US" sz="2869" dirty="0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26065" y="5512533"/>
            <a:ext cx="10360249" cy="352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17"/>
              </a:lnSpc>
            </a:pPr>
            <a:r>
              <a:rPr lang="en-US" sz="286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İnternet giderse çalışır mı?</a:t>
            </a:r>
          </a:p>
          <a:p>
            <a:pPr algn="l">
              <a:lnSpc>
                <a:spcPts val="4017"/>
              </a:lnSpc>
            </a:pPr>
            <a:r>
              <a:rPr lang="en-US" sz="286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→ Yerel sayım devam eder, bağlantı gelince senkronize olur.</a:t>
            </a:r>
          </a:p>
          <a:p>
            <a:pPr algn="l">
              <a:lnSpc>
                <a:spcPts val="4017"/>
              </a:lnSpc>
            </a:pPr>
            <a:r>
              <a:rPr lang="en-US" sz="286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Yan yana geçişlerde hata olur mu?</a:t>
            </a:r>
          </a:p>
          <a:p>
            <a:pPr algn="l">
              <a:lnSpc>
                <a:spcPts val="4017"/>
              </a:lnSpc>
            </a:pPr>
            <a:r>
              <a:rPr lang="en-US" sz="286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→ Standart kullanımda yüksek doğruluk sağlar.</a:t>
            </a:r>
          </a:p>
          <a:p>
            <a:pPr algn="l">
              <a:lnSpc>
                <a:spcPts val="4017"/>
              </a:lnSpc>
            </a:pPr>
            <a:r>
              <a:rPr lang="en-US" sz="286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Geliştirilebilir mi?</a:t>
            </a:r>
          </a:p>
          <a:p>
            <a:pPr algn="l">
              <a:lnSpc>
                <a:spcPts val="4017"/>
              </a:lnSpc>
            </a:pPr>
            <a:r>
              <a:rPr lang="en-US" sz="286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→ Evet, modüler yapıya sahiptir.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44752" y="2977923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7" y="0"/>
                </a:lnTo>
                <a:lnTo>
                  <a:pt x="7309077" y="7309077"/>
                </a:lnTo>
                <a:lnTo>
                  <a:pt x="0" y="73090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366149" y="-2165577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6" y="0"/>
                </a:lnTo>
                <a:lnTo>
                  <a:pt x="7309076" y="7309077"/>
                </a:lnTo>
                <a:lnTo>
                  <a:pt x="0" y="73090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4" name="Object 4"/>
          <p:cNvGraphicFramePr/>
          <p:nvPr/>
        </p:nvGraphicFramePr>
        <p:xfrm>
          <a:off x="9571902" y="5132370"/>
          <a:ext cx="5657850" cy="314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6781800" imgH="4267200" progId="Excel.Sheet.12">
                  <p:embed/>
                </p:oleObj>
              </mc:Choice>
              <mc:Fallback>
                <p:oleObj name="Worksheet" r:id="rId4" imgW="6781800" imgH="42672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71902" y="5132370"/>
                        <a:ext cx="5657850" cy="3143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reeform 5"/>
          <p:cNvSpPr/>
          <p:nvPr/>
        </p:nvSpPr>
        <p:spPr>
          <a:xfrm>
            <a:off x="1372392" y="4443005"/>
            <a:ext cx="5029317" cy="5029317"/>
          </a:xfrm>
          <a:custGeom>
            <a:avLst/>
            <a:gdLst/>
            <a:ahLst/>
            <a:cxnLst/>
            <a:rect l="l" t="t" r="r" b="b"/>
            <a:pathLst>
              <a:path w="5029317" h="5029317">
                <a:moveTo>
                  <a:pt x="0" y="0"/>
                </a:moveTo>
                <a:lnTo>
                  <a:pt x="5029317" y="0"/>
                </a:lnTo>
                <a:lnTo>
                  <a:pt x="5029317" y="5029316"/>
                </a:lnTo>
                <a:lnTo>
                  <a:pt x="0" y="50293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11068" y="863501"/>
            <a:ext cx="8578037" cy="608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7"/>
              </a:lnSpc>
            </a:pPr>
            <a:r>
              <a:rPr lang="en-US" sz="3821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KULLANIM KOLAYLIĞI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81314" y="2103913"/>
            <a:ext cx="6942773" cy="2013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9483" lvl="1" indent="-309741" algn="l">
              <a:lnSpc>
                <a:spcPts val="4017"/>
              </a:lnSpc>
              <a:buFont typeface="Arial"/>
              <a:buChar char="•"/>
            </a:pPr>
            <a:r>
              <a:rPr lang="en-US" sz="286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Teknik bilgi gerektirmez</a:t>
            </a:r>
          </a:p>
          <a:p>
            <a:pPr marL="619483" lvl="1" indent="-309741" algn="l">
              <a:lnSpc>
                <a:spcPts val="4017"/>
              </a:lnSpc>
              <a:buFont typeface="Arial"/>
              <a:buChar char="•"/>
            </a:pPr>
            <a:r>
              <a:rPr lang="en-US" sz="286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Mobil uygulama üzerinden kontrol</a:t>
            </a:r>
          </a:p>
          <a:p>
            <a:pPr marL="619483" lvl="1" indent="-309741" algn="l">
              <a:lnSpc>
                <a:spcPts val="4017"/>
              </a:lnSpc>
              <a:buFont typeface="Arial"/>
              <a:buChar char="•"/>
            </a:pPr>
            <a:r>
              <a:rPr lang="en-US" sz="286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Tek tuşla sıfırlama</a:t>
            </a:r>
          </a:p>
          <a:p>
            <a:pPr marL="619483" lvl="1" indent="-309741" algn="l">
              <a:lnSpc>
                <a:spcPts val="4017"/>
              </a:lnSpc>
              <a:buFont typeface="Arial"/>
              <a:buChar char="•"/>
            </a:pPr>
            <a:r>
              <a:rPr lang="en-US" sz="286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Anlık güncellenen ekran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988272" y="880486"/>
            <a:ext cx="8578037" cy="1154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7"/>
              </a:lnSpc>
            </a:pPr>
            <a:r>
              <a:rPr lang="en-US" sz="3821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İŞLETMEYE SAĞLADIĞI KAZANÇ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59240" y="2103913"/>
            <a:ext cx="9128760" cy="2013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9483" lvl="1" indent="-309741" algn="l">
              <a:lnSpc>
                <a:spcPts val="4017"/>
              </a:lnSpc>
              <a:buFont typeface="Arial"/>
              <a:buChar char="•"/>
            </a:pPr>
            <a:r>
              <a:rPr lang="en-US" sz="286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Personel maliyetlerinde azalma</a:t>
            </a:r>
          </a:p>
          <a:p>
            <a:pPr marL="619483" lvl="1" indent="-309741" algn="l">
              <a:lnSpc>
                <a:spcPts val="4017"/>
              </a:lnSpc>
              <a:buFont typeface="Arial"/>
              <a:buChar char="•"/>
            </a:pPr>
            <a:r>
              <a:rPr lang="en-US" sz="286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Yoğunluk kaynaklı müşteri kaybının önlenmesi</a:t>
            </a:r>
          </a:p>
          <a:p>
            <a:pPr marL="619483" lvl="1" indent="-309741" algn="l">
              <a:lnSpc>
                <a:spcPts val="4017"/>
              </a:lnSpc>
              <a:buFont typeface="Arial"/>
              <a:buChar char="•"/>
            </a:pPr>
            <a:r>
              <a:rPr lang="en-US" sz="286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Güvenlik risklerinin azaltılması</a:t>
            </a:r>
          </a:p>
          <a:p>
            <a:pPr marL="619483" lvl="1" indent="-309741" algn="l">
              <a:lnSpc>
                <a:spcPts val="4017"/>
              </a:lnSpc>
              <a:buFont typeface="Arial"/>
              <a:buChar char="•"/>
            </a:pPr>
            <a:r>
              <a:rPr lang="en-US" sz="286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Veriye dayalı karar alma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17839" y="5070825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7" y="0"/>
                </a:lnTo>
                <a:lnTo>
                  <a:pt x="7309077" y="7309077"/>
                </a:lnTo>
                <a:lnTo>
                  <a:pt x="0" y="73090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7782476" cy="12379902"/>
          </a:xfrm>
          <a:custGeom>
            <a:avLst/>
            <a:gdLst/>
            <a:ahLst/>
            <a:cxnLst/>
            <a:rect l="l" t="t" r="r" b="b"/>
            <a:pathLst>
              <a:path w="7782476" h="12379902">
                <a:moveTo>
                  <a:pt x="0" y="0"/>
                </a:moveTo>
                <a:lnTo>
                  <a:pt x="7782476" y="0"/>
                </a:lnTo>
                <a:lnTo>
                  <a:pt x="7782476" y="12379902"/>
                </a:lnTo>
                <a:lnTo>
                  <a:pt x="0" y="123799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485707" y="2516842"/>
            <a:ext cx="7691907" cy="1206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45"/>
              </a:lnSpc>
            </a:pPr>
            <a:r>
              <a:rPr lang="en-US" sz="4274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DİNLEDİĞİNİZ İÇİN TEŞEKKÜRLER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485707" y="6500011"/>
            <a:ext cx="5683088" cy="455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3"/>
              </a:lnSpc>
            </a:pPr>
            <a:r>
              <a:rPr lang="en-US" sz="2509" spc="582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MÜCAHİT EFE KORKMAZ </a:t>
            </a:r>
          </a:p>
          <a:p>
            <a:pPr algn="l">
              <a:lnSpc>
                <a:spcPts val="3713"/>
              </a:lnSpc>
            </a:pPr>
            <a:r>
              <a:rPr lang="en-US" sz="2509" spc="582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19240000162</a:t>
            </a:r>
          </a:p>
        </p:txBody>
      </p:sp>
      <p:sp>
        <p:nvSpPr>
          <p:cNvPr id="6" name="Freeform 6"/>
          <p:cNvSpPr/>
          <p:nvPr/>
        </p:nvSpPr>
        <p:spPr>
          <a:xfrm>
            <a:off x="15144536" y="-2501909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6" y="0"/>
                </a:lnTo>
                <a:lnTo>
                  <a:pt x="7309076" y="7309077"/>
                </a:lnTo>
                <a:lnTo>
                  <a:pt x="0" y="73090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8636402" y="3558889"/>
            <a:ext cx="9694548" cy="6782194"/>
          </a:xfrm>
          <a:custGeom>
            <a:avLst/>
            <a:gdLst/>
            <a:ahLst/>
            <a:cxnLst/>
            <a:rect l="l" t="t" r="r" b="b"/>
            <a:pathLst>
              <a:path w="9694548" h="6782194">
                <a:moveTo>
                  <a:pt x="9694548" y="0"/>
                </a:moveTo>
                <a:lnTo>
                  <a:pt x="0" y="0"/>
                </a:lnTo>
                <a:lnTo>
                  <a:pt x="0" y="6782194"/>
                </a:lnTo>
                <a:lnTo>
                  <a:pt x="9694548" y="6782194"/>
                </a:lnTo>
                <a:lnTo>
                  <a:pt x="969454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82358" y="1370310"/>
            <a:ext cx="6996578" cy="754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01"/>
              </a:lnSpc>
            </a:pPr>
            <a:r>
              <a:rPr lang="en-US" sz="4780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KAYNAKÇA </a:t>
            </a:r>
          </a:p>
        </p:txBody>
      </p:sp>
      <p:sp>
        <p:nvSpPr>
          <p:cNvPr id="4" name="Freeform 4"/>
          <p:cNvSpPr/>
          <p:nvPr/>
        </p:nvSpPr>
        <p:spPr>
          <a:xfrm>
            <a:off x="-2528429" y="7262454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6" y="0"/>
                </a:lnTo>
                <a:lnTo>
                  <a:pt x="7309076" y="7309076"/>
                </a:lnTo>
                <a:lnTo>
                  <a:pt x="0" y="73090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82358" y="2192611"/>
            <a:ext cx="9529648" cy="2277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19"/>
              </a:lnSpc>
            </a:pPr>
            <a:r>
              <a:rPr lang="en-US" sz="2040" spc="473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KORKMAZ, M. E.</a:t>
            </a:r>
          </a:p>
          <a:p>
            <a:pPr algn="l">
              <a:lnSpc>
                <a:spcPts val="3019"/>
              </a:lnSpc>
            </a:pPr>
            <a:r>
              <a:rPr lang="en-US" sz="2040" spc="473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AVM Sensör – Sistem Analizi ve Tasarımı Dersi Proje Raporu</a:t>
            </a:r>
          </a:p>
          <a:p>
            <a:pPr algn="l">
              <a:lnSpc>
                <a:spcPts val="3019"/>
              </a:lnSpc>
            </a:pPr>
            <a:r>
              <a:rPr lang="en-US" sz="2040" spc="473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Ege Üniversitesi, Ege Meslek Yüksekokulu,</a:t>
            </a:r>
          </a:p>
          <a:p>
            <a:pPr algn="l">
              <a:lnSpc>
                <a:spcPts val="3019"/>
              </a:lnSpc>
            </a:pPr>
            <a:r>
              <a:rPr lang="en-US" sz="2040" spc="473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Elektronik Haberleşme Teknolojileri Programı, 2025.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88513" y="4958587"/>
            <a:ext cx="4821102" cy="322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1"/>
              </a:lnSpc>
            </a:pPr>
            <a:r>
              <a:rPr lang="en-US" sz="1818" spc="42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HTTPS://DOCS.ARDUINO.CC/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88513" y="5496565"/>
            <a:ext cx="8325735" cy="322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1"/>
              </a:lnSpc>
            </a:pPr>
            <a:r>
              <a:rPr lang="en-US" sz="1818" spc="42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HTTPS://GITHUB.COM/ESPRESSIF/ARDUINO-ESP32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88513" y="7077541"/>
            <a:ext cx="7560198" cy="322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1"/>
              </a:lnSpc>
            </a:pPr>
            <a:r>
              <a:rPr lang="en-US" sz="1818" spc="42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HTTPS://KOTLINLANG.ORG/DOCS/HOME.HTML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88513" y="6579118"/>
            <a:ext cx="7354043" cy="322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1"/>
              </a:lnSpc>
            </a:pPr>
            <a:r>
              <a:rPr lang="en-US" sz="1818" spc="42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HTTPS://DEVELOPER.ANDROID.COM/STUDIO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88513" y="6037842"/>
            <a:ext cx="8325735" cy="322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1"/>
              </a:lnSpc>
            </a:pPr>
            <a:r>
              <a:rPr lang="en-US" sz="1818" spc="42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HTTPS://FIREBASE.GOOGLE.COM/DOCS/DATABASE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88513" y="7580717"/>
            <a:ext cx="8446664" cy="661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1"/>
              </a:lnSpc>
            </a:pPr>
            <a:r>
              <a:rPr lang="en-US" sz="1818" spc="42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HTTPS://WWW.MOTOROBIT.COM/MZ80-KIZILOTESI-SENSOR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71397" y="2663686"/>
            <a:ext cx="8831508" cy="291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AVM ve kalabalık alanlarda kişi sayımı manuel yöntemlerle yapılmaktadır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Manuel sayım yüksek hata payına sahiptir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Anlık yoğunluk bilgisine ulaşılamamaktadır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Güvenlik, personel ve alan yönetimi verimsizleşmektedir</a:t>
            </a: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782715" y="990600"/>
            <a:ext cx="11008873" cy="918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53"/>
              </a:lnSpc>
            </a:pPr>
            <a:r>
              <a:rPr lang="en-US" sz="5799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PROBLEM TANIMI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3504806"/>
            <a:ext cx="9694548" cy="6782194"/>
          </a:xfrm>
          <a:custGeom>
            <a:avLst/>
            <a:gdLst/>
            <a:ahLst/>
            <a:cxnLst/>
            <a:rect l="l" t="t" r="r" b="b"/>
            <a:pathLst>
              <a:path w="9694548" h="6782194">
                <a:moveTo>
                  <a:pt x="0" y="0"/>
                </a:moveTo>
                <a:lnTo>
                  <a:pt x="9694548" y="0"/>
                </a:lnTo>
                <a:lnTo>
                  <a:pt x="9694548" y="6782194"/>
                </a:lnTo>
                <a:lnTo>
                  <a:pt x="0" y="67821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927126" y="6026792"/>
            <a:ext cx="6569401" cy="1154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33"/>
              </a:lnSpc>
            </a:pPr>
            <a:r>
              <a:rPr lang="en-US" sz="2117" spc="6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Mevcut yöntemler hem maliyetli hem de güvenilir değildir.</a:t>
            </a:r>
          </a:p>
          <a:p>
            <a:pPr algn="l">
              <a:lnSpc>
                <a:spcPts val="3133"/>
              </a:lnSpc>
            </a:pPr>
            <a:endParaRPr lang="en-US" sz="2117" spc="61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604762" y="6632462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6" y="0"/>
                </a:lnTo>
                <a:lnTo>
                  <a:pt x="7309076" y="7309076"/>
                </a:lnTo>
                <a:lnTo>
                  <a:pt x="0" y="73090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654538" y="211660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6" y="0"/>
                </a:lnTo>
                <a:lnTo>
                  <a:pt x="7309076" y="7309077"/>
                </a:lnTo>
                <a:lnTo>
                  <a:pt x="0" y="73090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79393" y="5301768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6" y="0"/>
                </a:lnTo>
                <a:lnTo>
                  <a:pt x="7309076" y="7309076"/>
                </a:lnTo>
                <a:lnTo>
                  <a:pt x="0" y="73090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470785" y="-770438"/>
            <a:ext cx="8817215" cy="14025903"/>
          </a:xfrm>
          <a:custGeom>
            <a:avLst/>
            <a:gdLst/>
            <a:ahLst/>
            <a:cxnLst/>
            <a:rect l="l" t="t" r="r" b="b"/>
            <a:pathLst>
              <a:path w="8817215" h="14025903">
                <a:moveTo>
                  <a:pt x="8817215" y="0"/>
                </a:moveTo>
                <a:lnTo>
                  <a:pt x="0" y="0"/>
                </a:lnTo>
                <a:lnTo>
                  <a:pt x="0" y="14025903"/>
                </a:lnTo>
                <a:lnTo>
                  <a:pt x="8817215" y="14025903"/>
                </a:lnTo>
                <a:lnTo>
                  <a:pt x="881721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19264" y="2170010"/>
            <a:ext cx="8229642" cy="1130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135"/>
              </a:lnSpc>
            </a:pPr>
            <a:r>
              <a:rPr lang="en-US" sz="7200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ÇÖZÜM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19264" y="4139393"/>
            <a:ext cx="4963876" cy="4168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Giriş ve çıkış yapan kişileri otomatik olarak sayan sistem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Anlık veriler bulut ortamında saklanır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Mobil uygulama üzerinden canlı takip edilir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İnsan hatasını ortadan kaldırır</a:t>
            </a: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3654538" y="-1066563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6" y="0"/>
                </a:lnTo>
                <a:lnTo>
                  <a:pt x="7309076" y="7309076"/>
                </a:lnTo>
                <a:lnTo>
                  <a:pt x="0" y="73090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080206" y="0"/>
            <a:ext cx="5207794" cy="9258300"/>
          </a:xfrm>
          <a:custGeom>
            <a:avLst/>
            <a:gdLst/>
            <a:ahLst/>
            <a:cxnLst/>
            <a:rect l="l" t="t" r="r" b="b"/>
            <a:pathLst>
              <a:path w="5207794" h="9258300">
                <a:moveTo>
                  <a:pt x="0" y="0"/>
                </a:moveTo>
                <a:lnTo>
                  <a:pt x="5207794" y="0"/>
                </a:lnTo>
                <a:lnTo>
                  <a:pt x="5207794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132779" y="770651"/>
            <a:ext cx="6640906" cy="3188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5"/>
              </a:lnSpc>
            </a:pPr>
            <a:r>
              <a:rPr lang="en-US" sz="7200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SİSTEM NASIL ÇALIŞIR?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942615" y="4434131"/>
            <a:ext cx="8888449" cy="2116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4567" lvl="1" indent="-262284" algn="ctr">
              <a:lnSpc>
                <a:spcPts val="3401"/>
              </a:lnSpc>
              <a:buFont typeface="Arial"/>
              <a:buChar char="•"/>
            </a:pPr>
            <a:r>
              <a:rPr lang="en-US" sz="242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Kapıya yerleştirilen sensörler geçişi algılar</a:t>
            </a:r>
          </a:p>
          <a:p>
            <a:pPr marL="524567" lvl="1" indent="-262284" algn="ctr">
              <a:lnSpc>
                <a:spcPts val="3401"/>
              </a:lnSpc>
              <a:buFont typeface="Arial"/>
              <a:buChar char="•"/>
            </a:pPr>
            <a:r>
              <a:rPr lang="en-US" sz="242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ESP32 mikrodenetleyici geçiş yönünü belirler</a:t>
            </a:r>
          </a:p>
          <a:p>
            <a:pPr marL="524567" lvl="1" indent="-262284" algn="ctr">
              <a:lnSpc>
                <a:spcPts val="3401"/>
              </a:lnSpc>
              <a:buFont typeface="Arial"/>
              <a:buChar char="•"/>
            </a:pPr>
            <a:r>
              <a:rPr lang="en-US" sz="242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Veriler kablosuz ağ üzerinden buluta aktarılır</a:t>
            </a:r>
          </a:p>
          <a:p>
            <a:pPr marL="524567" lvl="1" indent="-262284" algn="ctr">
              <a:lnSpc>
                <a:spcPts val="3401"/>
              </a:lnSpc>
              <a:buFont typeface="Arial"/>
              <a:buChar char="•"/>
            </a:pPr>
            <a:r>
              <a:rPr lang="en-US" sz="242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Mobil uygulamada anlık olarak görüntülenir</a:t>
            </a:r>
          </a:p>
          <a:p>
            <a:pPr algn="ctr">
              <a:lnSpc>
                <a:spcPts val="3401"/>
              </a:lnSpc>
            </a:pPr>
            <a:endParaRPr lang="en-US" sz="2429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4201385" y="5880610"/>
            <a:ext cx="9144000" cy="5081603"/>
          </a:xfrm>
          <a:custGeom>
            <a:avLst/>
            <a:gdLst/>
            <a:ahLst/>
            <a:cxnLst/>
            <a:rect l="l" t="t" r="r" b="b"/>
            <a:pathLst>
              <a:path w="9144000" h="5081603">
                <a:moveTo>
                  <a:pt x="0" y="0"/>
                </a:moveTo>
                <a:lnTo>
                  <a:pt x="9144000" y="0"/>
                </a:lnTo>
                <a:lnTo>
                  <a:pt x="9144000" y="5081603"/>
                </a:lnTo>
                <a:lnTo>
                  <a:pt x="0" y="5081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864221" y="4705674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7" y="0"/>
                </a:lnTo>
                <a:lnTo>
                  <a:pt x="7309077" y="7309077"/>
                </a:lnTo>
                <a:lnTo>
                  <a:pt x="0" y="73090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174143" y="-1567407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7" y="0"/>
                </a:lnTo>
                <a:lnTo>
                  <a:pt x="7309077" y="7309077"/>
                </a:lnTo>
                <a:lnTo>
                  <a:pt x="0" y="73090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143500"/>
            <a:ext cx="18288000" cy="9877425"/>
          </a:xfrm>
          <a:custGeom>
            <a:avLst/>
            <a:gdLst/>
            <a:ahLst/>
            <a:cxnLst/>
            <a:rect l="l" t="t" r="r" b="b"/>
            <a:pathLst>
              <a:path w="18288000" h="9877425">
                <a:moveTo>
                  <a:pt x="0" y="0"/>
                </a:moveTo>
                <a:lnTo>
                  <a:pt x="18288000" y="0"/>
                </a:lnTo>
                <a:lnTo>
                  <a:pt x="18288000" y="9877425"/>
                </a:lnTo>
                <a:lnTo>
                  <a:pt x="0" y="98774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586618" y="1116889"/>
            <a:ext cx="9753844" cy="2159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5"/>
              </a:lnSpc>
            </a:pPr>
            <a:r>
              <a:rPr lang="en-US" sz="7200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SAĞLADIĞI FAYDALAR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662062" y="3797516"/>
            <a:ext cx="5069095" cy="4587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ctr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Anlık içerideki kişi sayısını görme</a:t>
            </a:r>
          </a:p>
          <a:p>
            <a:pPr marL="518160" lvl="1" indent="-259080" algn="ctr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Yoğunluk takibi ve analiz imkânı</a:t>
            </a:r>
          </a:p>
          <a:p>
            <a:pPr marL="518160" lvl="1" indent="-259080" algn="ctr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Güvenlik ve acil durumlarda hızlı karar alma</a:t>
            </a:r>
          </a:p>
          <a:p>
            <a:pPr marL="518160" lvl="1" indent="-259080" algn="ctr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Personel ve alan planlamasında verimlilik</a:t>
            </a:r>
          </a:p>
          <a:p>
            <a:pPr marL="518160" lvl="1" indent="-259080" algn="ctr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Geçmiş verilerin kayıt altına alınması</a:t>
            </a:r>
          </a:p>
          <a:p>
            <a:pPr algn="ctr">
              <a:lnSpc>
                <a:spcPts val="3359"/>
              </a:lnSpc>
            </a:pPr>
            <a:endParaRPr lang="en-US" sz="2400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3654538" y="-378141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6" y="0"/>
                </a:lnTo>
                <a:lnTo>
                  <a:pt x="7309076" y="7309077"/>
                </a:lnTo>
                <a:lnTo>
                  <a:pt x="0" y="73090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073257" y="3276397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7" y="0"/>
                </a:lnTo>
                <a:lnTo>
                  <a:pt x="7309077" y="7309077"/>
                </a:lnTo>
                <a:lnTo>
                  <a:pt x="0" y="73090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12602" y="3402257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6" y="0"/>
                </a:lnTo>
                <a:lnTo>
                  <a:pt x="7309076" y="7309077"/>
                </a:lnTo>
                <a:lnTo>
                  <a:pt x="0" y="73090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74593" y="-335337"/>
            <a:ext cx="5007541" cy="8902294"/>
          </a:xfrm>
          <a:custGeom>
            <a:avLst/>
            <a:gdLst/>
            <a:ahLst/>
            <a:cxnLst/>
            <a:rect l="l" t="t" r="r" b="b"/>
            <a:pathLst>
              <a:path w="5007541" h="8902294">
                <a:moveTo>
                  <a:pt x="5007540" y="0"/>
                </a:moveTo>
                <a:lnTo>
                  <a:pt x="0" y="0"/>
                </a:lnTo>
                <a:lnTo>
                  <a:pt x="0" y="8902294"/>
                </a:lnTo>
                <a:lnTo>
                  <a:pt x="5007540" y="8902294"/>
                </a:lnTo>
                <a:lnTo>
                  <a:pt x="500754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567694">
            <a:off x="13164322" y="6330957"/>
            <a:ext cx="7535366" cy="4187635"/>
          </a:xfrm>
          <a:custGeom>
            <a:avLst/>
            <a:gdLst/>
            <a:ahLst/>
            <a:cxnLst/>
            <a:rect l="l" t="t" r="r" b="b"/>
            <a:pathLst>
              <a:path w="7535366" h="4187635">
                <a:moveTo>
                  <a:pt x="0" y="0"/>
                </a:moveTo>
                <a:lnTo>
                  <a:pt x="7535365" y="0"/>
                </a:lnTo>
                <a:lnTo>
                  <a:pt x="7535365" y="4187635"/>
                </a:lnTo>
                <a:lnTo>
                  <a:pt x="0" y="41876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352372" y="-3335450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6" y="0"/>
                </a:lnTo>
                <a:lnTo>
                  <a:pt x="7309076" y="7309077"/>
                </a:lnTo>
                <a:lnTo>
                  <a:pt x="0" y="73090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119720" y="851346"/>
            <a:ext cx="11469505" cy="2769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8"/>
              </a:lnSpc>
            </a:pPr>
            <a:r>
              <a:rPr lang="en-US" sz="6263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RAKİP SİSTEMLERE GÖRE AVANTAJLAR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672105" y="4307812"/>
            <a:ext cx="8364736" cy="2748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9499" lvl="1" indent="-339749" algn="l">
              <a:lnSpc>
                <a:spcPts val="4406"/>
              </a:lnSpc>
              <a:buFont typeface="Arial"/>
              <a:buChar char="•"/>
            </a:pPr>
            <a:r>
              <a:rPr lang="en-US" sz="3147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Düşük donanım maliyeti</a:t>
            </a:r>
          </a:p>
          <a:p>
            <a:pPr marL="679499" lvl="1" indent="-339749" algn="l">
              <a:lnSpc>
                <a:spcPts val="4406"/>
              </a:lnSpc>
              <a:buFont typeface="Arial"/>
              <a:buChar char="•"/>
            </a:pPr>
            <a:r>
              <a:rPr lang="en-US" sz="3147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Abonelik gerektirmez</a:t>
            </a:r>
          </a:p>
          <a:p>
            <a:pPr marL="679499" lvl="1" indent="-339749" algn="l">
              <a:lnSpc>
                <a:spcPts val="4406"/>
              </a:lnSpc>
              <a:buFont typeface="Arial"/>
              <a:buChar char="•"/>
            </a:pPr>
            <a:r>
              <a:rPr lang="en-US" sz="3147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Mobil uygulama dahildir</a:t>
            </a:r>
          </a:p>
          <a:p>
            <a:pPr marL="679499" lvl="1" indent="-339749" algn="l">
              <a:lnSpc>
                <a:spcPts val="4406"/>
              </a:lnSpc>
              <a:buFont typeface="Arial"/>
              <a:buChar char="•"/>
            </a:pPr>
            <a:r>
              <a:rPr lang="en-US" sz="3147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İnternet üzerinden uzaktan erişim</a:t>
            </a:r>
          </a:p>
          <a:p>
            <a:pPr marL="679499" lvl="1" indent="-339749" algn="l">
              <a:lnSpc>
                <a:spcPts val="4406"/>
              </a:lnSpc>
              <a:buFont typeface="Arial"/>
              <a:buChar char="•"/>
            </a:pPr>
            <a:r>
              <a:rPr lang="en-US" sz="3147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Geliştirilmeye ve ölçeklenmeye açıktır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292996" y="2321570"/>
            <a:ext cx="8932907" cy="8229600"/>
          </a:xfrm>
          <a:custGeom>
            <a:avLst/>
            <a:gdLst/>
            <a:ahLst/>
            <a:cxnLst/>
            <a:rect l="l" t="t" r="r" b="b"/>
            <a:pathLst>
              <a:path w="8932907" h="8229600">
                <a:moveTo>
                  <a:pt x="8932906" y="0"/>
                </a:moveTo>
                <a:lnTo>
                  <a:pt x="0" y="0"/>
                </a:lnTo>
                <a:lnTo>
                  <a:pt x="0" y="8229600"/>
                </a:lnTo>
                <a:lnTo>
                  <a:pt x="8932906" y="8229600"/>
                </a:lnTo>
                <a:lnTo>
                  <a:pt x="893290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111832" y="1912391"/>
            <a:ext cx="7772880" cy="2159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5"/>
              </a:lnSpc>
            </a:pPr>
            <a:r>
              <a:rPr lang="en-US" sz="7200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KULLANIM ALANLARI</a:t>
            </a:r>
          </a:p>
        </p:txBody>
      </p:sp>
      <p:sp>
        <p:nvSpPr>
          <p:cNvPr id="4" name="Freeform 4"/>
          <p:cNvSpPr/>
          <p:nvPr/>
        </p:nvSpPr>
        <p:spPr>
          <a:xfrm rot="-1672140" flipH="1" flipV="1">
            <a:off x="-3437753" y="-3937991"/>
            <a:ext cx="8932907" cy="8229600"/>
          </a:xfrm>
          <a:custGeom>
            <a:avLst/>
            <a:gdLst/>
            <a:ahLst/>
            <a:cxnLst/>
            <a:rect l="l" t="t" r="r" b="b"/>
            <a:pathLst>
              <a:path w="8932907" h="8229600">
                <a:moveTo>
                  <a:pt x="8932906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932906" y="0"/>
                </a:lnTo>
                <a:lnTo>
                  <a:pt x="8932906" y="82296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137558" y="4674045"/>
            <a:ext cx="5721429" cy="4180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5446" lvl="1" indent="-367723" algn="just">
              <a:lnSpc>
                <a:spcPts val="4768"/>
              </a:lnSpc>
              <a:buFont typeface="Arial"/>
              <a:buChar char="•"/>
            </a:pPr>
            <a:r>
              <a:rPr lang="en-US" sz="3406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Alışveriş Merkezleri</a:t>
            </a:r>
          </a:p>
          <a:p>
            <a:pPr marL="735446" lvl="1" indent="-367723" algn="just">
              <a:lnSpc>
                <a:spcPts val="4768"/>
              </a:lnSpc>
              <a:buFont typeface="Arial"/>
              <a:buChar char="•"/>
            </a:pPr>
            <a:r>
              <a:rPr lang="en-US" sz="3406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Market ve mağazalar</a:t>
            </a:r>
          </a:p>
          <a:p>
            <a:pPr marL="735446" lvl="1" indent="-367723" algn="just">
              <a:lnSpc>
                <a:spcPts val="4768"/>
              </a:lnSpc>
              <a:buFont typeface="Arial"/>
              <a:buChar char="•"/>
            </a:pPr>
            <a:r>
              <a:rPr lang="en-US" sz="3406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Kamu binaları</a:t>
            </a:r>
          </a:p>
          <a:p>
            <a:pPr marL="735446" lvl="1" indent="-367723" algn="just">
              <a:lnSpc>
                <a:spcPts val="4768"/>
              </a:lnSpc>
              <a:buFont typeface="Arial"/>
              <a:buChar char="•"/>
            </a:pPr>
            <a:r>
              <a:rPr lang="en-US" sz="3406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Üniversiteler ve okullar</a:t>
            </a:r>
          </a:p>
          <a:p>
            <a:pPr marL="735446" lvl="1" indent="-367723" algn="just">
              <a:lnSpc>
                <a:spcPts val="4768"/>
              </a:lnSpc>
              <a:buFont typeface="Arial"/>
              <a:buChar char="•"/>
            </a:pPr>
            <a:r>
              <a:rPr lang="en-US" sz="3406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Fuar ve etkinlik alanları</a:t>
            </a:r>
          </a:p>
          <a:p>
            <a:pPr marL="735446" lvl="1" indent="-367723" algn="just">
              <a:lnSpc>
                <a:spcPts val="4768"/>
              </a:lnSpc>
              <a:buFont typeface="Arial"/>
              <a:buChar char="•"/>
            </a:pPr>
            <a:r>
              <a:rPr lang="en-US" sz="3406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Spor salonları</a:t>
            </a:r>
          </a:p>
          <a:p>
            <a:pPr marL="735446" lvl="1" indent="-367723" algn="just">
              <a:lnSpc>
                <a:spcPts val="4768"/>
              </a:lnSpc>
              <a:buFont typeface="Arial"/>
              <a:buChar char="•"/>
            </a:pPr>
            <a:r>
              <a:rPr lang="en-US" sz="3406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Çiftlikler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68538" y="-3720602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6" y="0"/>
                </a:lnTo>
                <a:lnTo>
                  <a:pt x="7309076" y="7309077"/>
                </a:lnTo>
                <a:lnTo>
                  <a:pt x="0" y="73090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52900" y="790844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7" y="0"/>
                </a:lnTo>
                <a:lnTo>
                  <a:pt x="7309077" y="7309077"/>
                </a:lnTo>
                <a:lnTo>
                  <a:pt x="0" y="73090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00358" y="0"/>
            <a:ext cx="8887642" cy="6160805"/>
          </a:xfrm>
          <a:custGeom>
            <a:avLst/>
            <a:gdLst/>
            <a:ahLst/>
            <a:cxnLst/>
            <a:rect l="l" t="t" r="r" b="b"/>
            <a:pathLst>
              <a:path w="8887642" h="6160805">
                <a:moveTo>
                  <a:pt x="0" y="0"/>
                </a:moveTo>
                <a:lnTo>
                  <a:pt x="8887642" y="0"/>
                </a:lnTo>
                <a:lnTo>
                  <a:pt x="8887642" y="6160805"/>
                </a:lnTo>
                <a:lnTo>
                  <a:pt x="0" y="61608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89" r="-198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400358" y="6163239"/>
            <a:ext cx="8887642" cy="3873364"/>
          </a:xfrm>
          <a:custGeom>
            <a:avLst/>
            <a:gdLst/>
            <a:ahLst/>
            <a:cxnLst/>
            <a:rect l="l" t="t" r="r" b="b"/>
            <a:pathLst>
              <a:path w="8887642" h="3873364">
                <a:moveTo>
                  <a:pt x="0" y="0"/>
                </a:moveTo>
                <a:lnTo>
                  <a:pt x="8887642" y="0"/>
                </a:lnTo>
                <a:lnTo>
                  <a:pt x="8887642" y="3873364"/>
                </a:lnTo>
                <a:lnTo>
                  <a:pt x="0" y="38733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7363" b="-7363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69588" y="326108"/>
            <a:ext cx="7490425" cy="3262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6"/>
              </a:lnSpc>
            </a:pPr>
            <a:r>
              <a:rPr lang="en-US" sz="5571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MOBİL UYGULAMA</a:t>
            </a:r>
          </a:p>
          <a:p>
            <a:pPr algn="ctr">
              <a:lnSpc>
                <a:spcPts val="6296"/>
              </a:lnSpc>
            </a:pPr>
            <a:endParaRPr lang="en-US" sz="5571">
              <a:solidFill>
                <a:srgbClr val="FFFFFF"/>
              </a:solidFill>
              <a:latin typeface="Horizon"/>
              <a:ea typeface="Horizon"/>
              <a:cs typeface="Horizon"/>
              <a:sym typeface="Horizon"/>
            </a:endParaRPr>
          </a:p>
          <a:p>
            <a:pPr algn="ctr">
              <a:lnSpc>
                <a:spcPts val="6296"/>
              </a:lnSpc>
            </a:pPr>
            <a:endParaRPr lang="en-US" sz="5571">
              <a:solidFill>
                <a:srgbClr val="FFFFFF"/>
              </a:solidFill>
              <a:latin typeface="Horizon"/>
              <a:ea typeface="Horizon"/>
              <a:cs typeface="Horizon"/>
              <a:sym typeface="Horizon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88684" y="2812665"/>
            <a:ext cx="7052233" cy="216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0"/>
              </a:lnSpc>
              <a:spcBef>
                <a:spcPct val="0"/>
              </a:spcBef>
            </a:pPr>
            <a:r>
              <a:rPr lang="en-US" sz="247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Anlık giriş, çıkış ve toplam kişi sayısı görüntüleme</a:t>
            </a:r>
          </a:p>
          <a:p>
            <a:pPr algn="ctr">
              <a:lnSpc>
                <a:spcPts val="3470"/>
              </a:lnSpc>
              <a:spcBef>
                <a:spcPct val="0"/>
              </a:spcBef>
            </a:pPr>
            <a:r>
              <a:rPr lang="en-US" sz="247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Uzaktan sayaç sıfırlama</a:t>
            </a:r>
          </a:p>
          <a:p>
            <a:pPr algn="ctr">
              <a:lnSpc>
                <a:spcPts val="3470"/>
              </a:lnSpc>
              <a:spcBef>
                <a:spcPct val="0"/>
              </a:spcBef>
            </a:pPr>
            <a:r>
              <a:rPr lang="en-US" sz="247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Kullanıcı dostu ve sade arayüz</a:t>
            </a:r>
          </a:p>
          <a:p>
            <a:pPr algn="ctr">
              <a:lnSpc>
                <a:spcPts val="3470"/>
              </a:lnSpc>
              <a:spcBef>
                <a:spcPct val="0"/>
              </a:spcBef>
            </a:pPr>
            <a:r>
              <a:rPr lang="en-US" sz="247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Gerçek zamanlı veri güncelleme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610" y="5143500"/>
            <a:ext cx="18288000" cy="9877425"/>
          </a:xfrm>
          <a:custGeom>
            <a:avLst/>
            <a:gdLst/>
            <a:ahLst/>
            <a:cxnLst/>
            <a:rect l="l" t="t" r="r" b="b"/>
            <a:pathLst>
              <a:path w="18288000" h="9877425">
                <a:moveTo>
                  <a:pt x="0" y="0"/>
                </a:moveTo>
                <a:lnTo>
                  <a:pt x="18288000" y="0"/>
                </a:lnTo>
                <a:lnTo>
                  <a:pt x="18288000" y="9877425"/>
                </a:lnTo>
                <a:lnTo>
                  <a:pt x="0" y="98774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658772" y="147961"/>
            <a:ext cx="8970456" cy="2159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5"/>
              </a:lnSpc>
            </a:pPr>
            <a:r>
              <a:rPr lang="en-US" sz="7200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FIREBASE NEDIR 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288119" y="5037366"/>
            <a:ext cx="5069095" cy="3749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ctr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ESP32’den gelen giriş–çıkış verileri Firebase Realtime Database’e kaydedilir</a:t>
            </a:r>
          </a:p>
          <a:p>
            <a:pPr marL="518160" lvl="1" indent="-259080" algn="ctr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Mobil uygulama bu verileri anlık olarak okur ve günceller</a:t>
            </a:r>
          </a:p>
          <a:p>
            <a:pPr marL="518160" lvl="1" indent="-259080" algn="ctr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Sayaç sıfırlama gibi işlemler uzaktan yapılabilir</a:t>
            </a:r>
          </a:p>
          <a:p>
            <a:pPr algn="ctr">
              <a:lnSpc>
                <a:spcPts val="3359"/>
              </a:lnSpc>
            </a:pPr>
            <a:endParaRPr lang="en-US" sz="2400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3654538" y="-378141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6" y="0"/>
                </a:lnTo>
                <a:lnTo>
                  <a:pt x="7309076" y="7309077"/>
                </a:lnTo>
                <a:lnTo>
                  <a:pt x="0" y="73090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90796" y="3276397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6" y="0"/>
                </a:lnTo>
                <a:lnTo>
                  <a:pt x="7309076" y="7309077"/>
                </a:lnTo>
                <a:lnTo>
                  <a:pt x="0" y="73090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633679" y="2927323"/>
            <a:ext cx="9357117" cy="291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Firebase, verilerin bulutta güvenli şekilde saklanmasını ve uygulamalar arasında gerçek zamanlı paylaşılmasını sağlayan bir Google platformudur.</a:t>
            </a:r>
          </a:p>
          <a:p>
            <a:pPr algn="ctr">
              <a:lnSpc>
                <a:spcPts val="3359"/>
              </a:lnSpc>
            </a:pPr>
            <a:endParaRPr lang="en-US" sz="2400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  <a:p>
            <a:pPr algn="ctr">
              <a:lnSpc>
                <a:spcPts val="3359"/>
              </a:lnSpc>
            </a:pPr>
            <a:endParaRPr lang="en-US" sz="2400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  <a:p>
            <a:pPr algn="ctr">
              <a:lnSpc>
                <a:spcPts val="3359"/>
              </a:lnSpc>
            </a:pPr>
            <a:endParaRPr lang="en-US" sz="2400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  <a:p>
            <a:pPr algn="ctr">
              <a:lnSpc>
                <a:spcPts val="3359"/>
              </a:lnSpc>
            </a:pPr>
            <a:endParaRPr lang="en-US" sz="2400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489</Words>
  <Application>Microsoft Office PowerPoint</Application>
  <PresentationFormat>Özel</PresentationFormat>
  <Paragraphs>99</Paragraphs>
  <Slides>15</Slides>
  <Notes>0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15</vt:i4>
      </vt:variant>
    </vt:vector>
  </HeadingPairs>
  <TitlesOfParts>
    <vt:vector size="21" baseType="lpstr">
      <vt:lpstr>Horizon</vt:lpstr>
      <vt:lpstr>Calibri</vt:lpstr>
      <vt:lpstr>Arial</vt:lpstr>
      <vt:lpstr>Garet</vt:lpstr>
      <vt:lpstr>Office Theme</vt:lpstr>
      <vt:lpstr>Worksheet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and White Futuristic Tech Presentation</dc:title>
  <cp:lastModifiedBy>Hayrani Er</cp:lastModifiedBy>
  <cp:revision>2</cp:revision>
  <dcterms:created xsi:type="dcterms:W3CDTF">2006-08-16T00:00:00Z</dcterms:created>
  <dcterms:modified xsi:type="dcterms:W3CDTF">2025-12-17T16:32:40Z</dcterms:modified>
  <dc:identifier>DAG7fGv4UPY</dc:identifier>
</cp:coreProperties>
</file>