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</p:sldMasterIdLst>
  <p:notesMasterIdLst>
    <p:notesMasterId r:id="rId10"/>
  </p:notesMasterIdLst>
  <p:sldIdLst>
    <p:sldId id="257" r:id="rId2"/>
    <p:sldId id="262" r:id="rId3"/>
    <p:sldId id="263" r:id="rId4"/>
    <p:sldId id="269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4" autoAdjust="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A3674-7284-4682-B451-91068DF11DE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0700E5-EF5A-4EE3-AE5F-14F9BEBE111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Günümüzde hava kirliliği ve zararlı gazlar ciddi sağlık sorunlarına yol açmaktadır.</a:t>
          </a:r>
          <a:endParaRPr lang="en-US"/>
        </a:p>
      </dgm:t>
    </dgm:pt>
    <dgm:pt modelId="{7E2C9D4A-F7BD-4F7E-B338-BE755ED4BF29}" type="parTrans" cxnId="{2A643E4C-3D6E-44E4-8013-1D97E0B0DC8A}">
      <dgm:prSet/>
      <dgm:spPr/>
      <dgm:t>
        <a:bodyPr/>
        <a:lstStyle/>
        <a:p>
          <a:endParaRPr lang="en-US"/>
        </a:p>
      </dgm:t>
    </dgm:pt>
    <dgm:pt modelId="{6612E127-4BE5-44FB-B6BF-2AAF9DED53F3}" type="sibTrans" cxnId="{2A643E4C-3D6E-44E4-8013-1D97E0B0DC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0362719-96D4-40E1-B8CA-1B3774DAC5C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Bu proje, kapalı alanlarda gaz seviyelerinin izlemesini amaçlamaktadır.</a:t>
          </a:r>
          <a:endParaRPr lang="en-US"/>
        </a:p>
      </dgm:t>
    </dgm:pt>
    <dgm:pt modelId="{653DBFBC-A30F-4CA9-B1D2-97CEBD8043E4}" type="parTrans" cxnId="{E2FC0F91-79E1-465C-ADC6-8A6E3FA3178B}">
      <dgm:prSet/>
      <dgm:spPr/>
      <dgm:t>
        <a:bodyPr/>
        <a:lstStyle/>
        <a:p>
          <a:endParaRPr lang="en-US"/>
        </a:p>
      </dgm:t>
    </dgm:pt>
    <dgm:pt modelId="{4F72CDA4-760C-400B-8CA3-42461E42F417}" type="sibTrans" cxnId="{E2FC0F91-79E1-465C-ADC6-8A6E3FA3178B}">
      <dgm:prSet/>
      <dgm:spPr/>
      <dgm:t>
        <a:bodyPr/>
        <a:lstStyle/>
        <a:p>
          <a:endParaRPr lang="en-US"/>
        </a:p>
      </dgm:t>
    </dgm:pt>
    <dgm:pt modelId="{E453BD4E-0879-48F5-A3D9-24AFE7B5FC72}" type="pres">
      <dgm:prSet presAssocID="{E14A3674-7284-4682-B451-91068DF11DE9}" presName="root" presStyleCnt="0">
        <dgm:presLayoutVars>
          <dgm:dir/>
          <dgm:resizeHandles val="exact"/>
        </dgm:presLayoutVars>
      </dgm:prSet>
      <dgm:spPr/>
    </dgm:pt>
    <dgm:pt modelId="{A753D184-F108-4F59-85A1-BBFDAA4A8098}" type="pres">
      <dgm:prSet presAssocID="{E14A3674-7284-4682-B451-91068DF11DE9}" presName="container" presStyleCnt="0">
        <dgm:presLayoutVars>
          <dgm:dir/>
          <dgm:resizeHandles val="exact"/>
        </dgm:presLayoutVars>
      </dgm:prSet>
      <dgm:spPr/>
    </dgm:pt>
    <dgm:pt modelId="{FC805AF3-4471-438B-9FC3-189E54F71F51}" type="pres">
      <dgm:prSet presAssocID="{F50700E5-EF5A-4EE3-AE5F-14F9BEBE111D}" presName="compNode" presStyleCnt="0"/>
      <dgm:spPr/>
    </dgm:pt>
    <dgm:pt modelId="{CF74E85E-8AA6-4111-9BF8-3AC96C5A5799}" type="pres">
      <dgm:prSet presAssocID="{F50700E5-EF5A-4EE3-AE5F-14F9BEBE111D}" presName="iconBgRect" presStyleLbl="bgShp" presStyleIdx="0" presStyleCnt="2"/>
      <dgm:spPr/>
    </dgm:pt>
    <dgm:pt modelId="{9EA1D592-E316-451D-9D80-5038D69E8C50}" type="pres">
      <dgm:prSet presAssocID="{F50700E5-EF5A-4EE3-AE5F-14F9BEBE111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0FC3DA1A-9695-448A-B2CA-4D79CFB6C9EA}" type="pres">
      <dgm:prSet presAssocID="{F50700E5-EF5A-4EE3-AE5F-14F9BEBE111D}" presName="spaceRect" presStyleCnt="0"/>
      <dgm:spPr/>
    </dgm:pt>
    <dgm:pt modelId="{B792B162-A00F-4076-B42A-016A9AE5BB2D}" type="pres">
      <dgm:prSet presAssocID="{F50700E5-EF5A-4EE3-AE5F-14F9BEBE111D}" presName="textRect" presStyleLbl="revTx" presStyleIdx="0" presStyleCnt="2">
        <dgm:presLayoutVars>
          <dgm:chMax val="1"/>
          <dgm:chPref val="1"/>
        </dgm:presLayoutVars>
      </dgm:prSet>
      <dgm:spPr/>
    </dgm:pt>
    <dgm:pt modelId="{3918ABF8-B0AB-4599-9C3E-B9842285BF3F}" type="pres">
      <dgm:prSet presAssocID="{6612E127-4BE5-44FB-B6BF-2AAF9DED53F3}" presName="sibTrans" presStyleLbl="sibTrans2D1" presStyleIdx="0" presStyleCnt="0"/>
      <dgm:spPr/>
    </dgm:pt>
    <dgm:pt modelId="{0EB87EE8-E0BF-46E2-A3A9-6E02E74CC052}" type="pres">
      <dgm:prSet presAssocID="{10362719-96D4-40E1-B8CA-1B3774DAC5C2}" presName="compNode" presStyleCnt="0"/>
      <dgm:spPr/>
    </dgm:pt>
    <dgm:pt modelId="{69D9DE1C-7C1C-4CF5-BE42-0EA29B5AA733}" type="pres">
      <dgm:prSet presAssocID="{10362719-96D4-40E1-B8CA-1B3774DAC5C2}" presName="iconBgRect" presStyleLbl="bgShp" presStyleIdx="1" presStyleCnt="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6E411250-FB7E-4871-9D4C-73C577B1779D}" type="pres">
      <dgm:prSet presAssocID="{10362719-96D4-40E1-B8CA-1B3774DAC5C2}" presName="icon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t Air Balloon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C9B3866-1BC9-48D0-87AE-49E7283FC9C4}" type="pres">
      <dgm:prSet presAssocID="{10362719-96D4-40E1-B8CA-1B3774DAC5C2}" presName="spaceRect" presStyleCnt="0"/>
      <dgm:spPr/>
    </dgm:pt>
    <dgm:pt modelId="{962AB036-4967-4C66-8DDE-FB54B440170B}" type="pres">
      <dgm:prSet presAssocID="{10362719-96D4-40E1-B8CA-1B3774DAC5C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BA3F80A-21D7-4F5F-BC68-3F2D4E6E2556}" type="presOf" srcId="{F50700E5-EF5A-4EE3-AE5F-14F9BEBE111D}" destId="{B792B162-A00F-4076-B42A-016A9AE5BB2D}" srcOrd="0" destOrd="0" presId="urn:microsoft.com/office/officeart/2018/2/layout/IconCircleList"/>
    <dgm:cxn modelId="{5F03B70F-C127-43A6-A297-B9C9A091B15D}" type="presOf" srcId="{6612E127-4BE5-44FB-B6BF-2AAF9DED53F3}" destId="{3918ABF8-B0AB-4599-9C3E-B9842285BF3F}" srcOrd="0" destOrd="0" presId="urn:microsoft.com/office/officeart/2018/2/layout/IconCircleList"/>
    <dgm:cxn modelId="{2C321A28-971A-4695-99BF-40E4E60127A7}" type="presOf" srcId="{10362719-96D4-40E1-B8CA-1B3774DAC5C2}" destId="{962AB036-4967-4C66-8DDE-FB54B440170B}" srcOrd="0" destOrd="0" presId="urn:microsoft.com/office/officeart/2018/2/layout/IconCircleList"/>
    <dgm:cxn modelId="{2A643E4C-3D6E-44E4-8013-1D97E0B0DC8A}" srcId="{E14A3674-7284-4682-B451-91068DF11DE9}" destId="{F50700E5-EF5A-4EE3-AE5F-14F9BEBE111D}" srcOrd="0" destOrd="0" parTransId="{7E2C9D4A-F7BD-4F7E-B338-BE755ED4BF29}" sibTransId="{6612E127-4BE5-44FB-B6BF-2AAF9DED53F3}"/>
    <dgm:cxn modelId="{E2FC0F91-79E1-465C-ADC6-8A6E3FA3178B}" srcId="{E14A3674-7284-4682-B451-91068DF11DE9}" destId="{10362719-96D4-40E1-B8CA-1B3774DAC5C2}" srcOrd="1" destOrd="0" parTransId="{653DBFBC-A30F-4CA9-B1D2-97CEBD8043E4}" sibTransId="{4F72CDA4-760C-400B-8CA3-42461E42F417}"/>
    <dgm:cxn modelId="{8F37BCEC-79AE-497C-A059-F5B47821397C}" type="presOf" srcId="{E14A3674-7284-4682-B451-91068DF11DE9}" destId="{E453BD4E-0879-48F5-A3D9-24AFE7B5FC72}" srcOrd="0" destOrd="0" presId="urn:microsoft.com/office/officeart/2018/2/layout/IconCircleList"/>
    <dgm:cxn modelId="{4E1D451A-C65B-4C34-B536-0F1EA12C2585}" type="presParOf" srcId="{E453BD4E-0879-48F5-A3D9-24AFE7B5FC72}" destId="{A753D184-F108-4F59-85A1-BBFDAA4A8098}" srcOrd="0" destOrd="0" presId="urn:microsoft.com/office/officeart/2018/2/layout/IconCircleList"/>
    <dgm:cxn modelId="{3C0FA73C-DE49-4B01-BD68-0359D96650EC}" type="presParOf" srcId="{A753D184-F108-4F59-85A1-BBFDAA4A8098}" destId="{FC805AF3-4471-438B-9FC3-189E54F71F51}" srcOrd="0" destOrd="0" presId="urn:microsoft.com/office/officeart/2018/2/layout/IconCircleList"/>
    <dgm:cxn modelId="{8A124537-038F-4B74-81F8-76F44F6BE420}" type="presParOf" srcId="{FC805AF3-4471-438B-9FC3-189E54F71F51}" destId="{CF74E85E-8AA6-4111-9BF8-3AC96C5A5799}" srcOrd="0" destOrd="0" presId="urn:microsoft.com/office/officeart/2018/2/layout/IconCircleList"/>
    <dgm:cxn modelId="{D8FA6203-DBD1-4F54-A94F-58DDFF955B3A}" type="presParOf" srcId="{FC805AF3-4471-438B-9FC3-189E54F71F51}" destId="{9EA1D592-E316-451D-9D80-5038D69E8C50}" srcOrd="1" destOrd="0" presId="urn:microsoft.com/office/officeart/2018/2/layout/IconCircleList"/>
    <dgm:cxn modelId="{F46BE01A-3BAE-42A4-8504-19FA9DE2F7AF}" type="presParOf" srcId="{FC805AF3-4471-438B-9FC3-189E54F71F51}" destId="{0FC3DA1A-9695-448A-B2CA-4D79CFB6C9EA}" srcOrd="2" destOrd="0" presId="urn:microsoft.com/office/officeart/2018/2/layout/IconCircleList"/>
    <dgm:cxn modelId="{CF2D576D-FCE0-42B8-87E6-12BA8DD429E0}" type="presParOf" srcId="{FC805AF3-4471-438B-9FC3-189E54F71F51}" destId="{B792B162-A00F-4076-B42A-016A9AE5BB2D}" srcOrd="3" destOrd="0" presId="urn:microsoft.com/office/officeart/2018/2/layout/IconCircleList"/>
    <dgm:cxn modelId="{EC7240A3-5667-4974-98BE-2EBDB62594DF}" type="presParOf" srcId="{A753D184-F108-4F59-85A1-BBFDAA4A8098}" destId="{3918ABF8-B0AB-4599-9C3E-B9842285BF3F}" srcOrd="1" destOrd="0" presId="urn:microsoft.com/office/officeart/2018/2/layout/IconCircleList"/>
    <dgm:cxn modelId="{9A29ADC8-A107-4567-A4A3-ACB1DED46BDD}" type="presParOf" srcId="{A753D184-F108-4F59-85A1-BBFDAA4A8098}" destId="{0EB87EE8-E0BF-46E2-A3A9-6E02E74CC052}" srcOrd="2" destOrd="0" presId="urn:microsoft.com/office/officeart/2018/2/layout/IconCircleList"/>
    <dgm:cxn modelId="{DD58DA65-8952-4A0D-B660-C095AF677815}" type="presParOf" srcId="{0EB87EE8-E0BF-46E2-A3A9-6E02E74CC052}" destId="{69D9DE1C-7C1C-4CF5-BE42-0EA29B5AA733}" srcOrd="0" destOrd="0" presId="urn:microsoft.com/office/officeart/2018/2/layout/IconCircleList"/>
    <dgm:cxn modelId="{8FDADFAB-8B48-4E4C-A157-5654E4BBD92A}" type="presParOf" srcId="{0EB87EE8-E0BF-46E2-A3A9-6E02E74CC052}" destId="{6E411250-FB7E-4871-9D4C-73C577B1779D}" srcOrd="1" destOrd="0" presId="urn:microsoft.com/office/officeart/2018/2/layout/IconCircleList"/>
    <dgm:cxn modelId="{5C8C80E6-B80C-4752-B26C-BE7CA4E919C8}" type="presParOf" srcId="{0EB87EE8-E0BF-46E2-A3A9-6E02E74CC052}" destId="{7C9B3866-1BC9-48D0-87AE-49E7283FC9C4}" srcOrd="2" destOrd="0" presId="urn:microsoft.com/office/officeart/2018/2/layout/IconCircleList"/>
    <dgm:cxn modelId="{D578FC37-1E75-4A8C-A429-4028FD427801}" type="presParOf" srcId="{0EB87EE8-E0BF-46E2-A3A9-6E02E74CC052}" destId="{962AB036-4967-4C66-8DDE-FB54B440170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8BB53-D18F-4296-866D-89449DD9DF3D}" type="doc">
      <dgm:prSet loTypeId="urn:microsoft.com/office/officeart/2024/3/layout/hArch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A26F000-99BE-44D6-AB6E-E3CAD08C10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 dirty="0"/>
            <a:t>MQ-135</a:t>
          </a:r>
        </a:p>
      </dgm:t>
    </dgm:pt>
    <dgm:pt modelId="{7B29005B-2965-46F3-BB77-4CEC064AF584}" type="parTrans" cxnId="{8295C6B1-F368-4820-8EDB-DB6F2A1D01DA}">
      <dgm:prSet/>
      <dgm:spPr/>
      <dgm:t>
        <a:bodyPr/>
        <a:lstStyle/>
        <a:p>
          <a:endParaRPr lang="en-US"/>
        </a:p>
      </dgm:t>
    </dgm:pt>
    <dgm:pt modelId="{63EB32BE-F7C1-447C-AC75-6E23F5E5A85F}" type="sibTrans" cxnId="{8295C6B1-F368-4820-8EDB-DB6F2A1D01D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3A545D7-779C-42E9-A1F8-1F82027DD22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O₂, NH₃, alkol ve duman gibi zararlı gazlara duyarlıdır.</a:t>
          </a:r>
          <a:endParaRPr lang="en-US" dirty="0"/>
        </a:p>
      </dgm:t>
    </dgm:pt>
    <dgm:pt modelId="{70E0DD78-6619-47FD-9B56-C586F03CCB56}" type="parTrans" cxnId="{B4555443-9558-4455-8245-E7CF30545580}">
      <dgm:prSet/>
      <dgm:spPr/>
      <dgm:t>
        <a:bodyPr/>
        <a:lstStyle/>
        <a:p>
          <a:endParaRPr lang="en-US"/>
        </a:p>
      </dgm:t>
    </dgm:pt>
    <dgm:pt modelId="{388F901C-D092-4685-87C3-17162BF94FE3}" type="sibTrans" cxnId="{B4555443-9558-4455-8245-E7CF30545580}">
      <dgm:prSet/>
      <dgm:spPr/>
      <dgm:t>
        <a:bodyPr/>
        <a:lstStyle/>
        <a:p>
          <a:endParaRPr lang="en-US"/>
        </a:p>
      </dgm:t>
    </dgm:pt>
    <dgm:pt modelId="{CC32E473-AD7F-4898-B4DC-372775FB971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 dirty="0"/>
            <a:t>ESP-32</a:t>
          </a:r>
          <a:endParaRPr lang="en-US" dirty="0"/>
        </a:p>
      </dgm:t>
    </dgm:pt>
    <dgm:pt modelId="{5226D30E-91E2-4325-867C-FBB5CBB74FD7}" type="parTrans" cxnId="{8AEFA572-81D7-42C0-9B04-76927AFDF8C3}">
      <dgm:prSet/>
      <dgm:spPr/>
      <dgm:t>
        <a:bodyPr/>
        <a:lstStyle/>
        <a:p>
          <a:endParaRPr lang="en-US"/>
        </a:p>
      </dgm:t>
    </dgm:pt>
    <dgm:pt modelId="{FECF6554-44C9-4622-97D4-9ABAF099A5A8}" type="sibTrans" cxnId="{8AEFA572-81D7-42C0-9B04-76927AFDF8C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631C093F-C623-4426-B2DA-6BB6B828EA5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Dahili </a:t>
          </a:r>
          <a:r>
            <a:rPr lang="tr-TR" b="1" dirty="0" err="1"/>
            <a:t>Wi</a:t>
          </a:r>
          <a:r>
            <a:rPr lang="tr-TR" b="1" dirty="0"/>
            <a:t>-Fi ve Bluetooth</a:t>
          </a:r>
          <a:r>
            <a:rPr lang="tr-TR" dirty="0"/>
            <a:t> desteğine sahiptir, </a:t>
          </a:r>
          <a:r>
            <a:rPr lang="tr-TR" dirty="0" err="1"/>
            <a:t>IoT</a:t>
          </a:r>
          <a:r>
            <a:rPr lang="tr-TR" dirty="0"/>
            <a:t> projeleri için uygundur.</a:t>
          </a:r>
          <a:endParaRPr lang="en-US" dirty="0"/>
        </a:p>
      </dgm:t>
    </dgm:pt>
    <dgm:pt modelId="{AF79A532-E34A-4E2B-833A-8CFBE1389A46}" type="parTrans" cxnId="{3E6520E4-4A1A-45AB-BB6C-93B264D3DA39}">
      <dgm:prSet/>
      <dgm:spPr/>
      <dgm:t>
        <a:bodyPr/>
        <a:lstStyle/>
        <a:p>
          <a:endParaRPr lang="en-US"/>
        </a:p>
      </dgm:t>
    </dgm:pt>
    <dgm:pt modelId="{C4DA2502-BE07-4A64-8953-8A75610D70AE}" type="sibTrans" cxnId="{3E6520E4-4A1A-45AB-BB6C-93B264D3DA39}">
      <dgm:prSet/>
      <dgm:spPr/>
      <dgm:t>
        <a:bodyPr/>
        <a:lstStyle/>
        <a:p>
          <a:endParaRPr lang="en-US"/>
        </a:p>
      </dgm:t>
    </dgm:pt>
    <dgm:pt modelId="{AA008EFE-BDF7-460A-B628-2C411507E78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 dirty="0" err="1"/>
            <a:t>Blynk</a:t>
          </a:r>
          <a:endParaRPr lang="en-US" dirty="0"/>
        </a:p>
      </dgm:t>
    </dgm:pt>
    <dgm:pt modelId="{EFA81B7B-DB6C-4CF5-B1BD-E28171CB9574}" type="parTrans" cxnId="{271EB99E-18ED-400A-96BA-F6E742E8146F}">
      <dgm:prSet/>
      <dgm:spPr/>
      <dgm:t>
        <a:bodyPr/>
        <a:lstStyle/>
        <a:p>
          <a:endParaRPr lang="en-US"/>
        </a:p>
      </dgm:t>
    </dgm:pt>
    <dgm:pt modelId="{F216EE52-A56F-40EB-A645-A44FACC8713C}" type="sibTrans" cxnId="{271EB99E-18ED-400A-96BA-F6E742E8146F}">
      <dgm:prSet/>
      <dgm:spPr/>
      <dgm:t>
        <a:bodyPr/>
        <a:lstStyle/>
        <a:p>
          <a:endParaRPr lang="en-US"/>
        </a:p>
      </dgm:t>
    </dgm:pt>
    <dgm:pt modelId="{1100C018-C254-4C87-B050-3969C05C6C4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 İnternet üzerinden cihazlardan gelen verileri </a:t>
          </a:r>
          <a:r>
            <a:rPr lang="tr-TR" b="1" dirty="0"/>
            <a:t>gerçek zamanlı</a:t>
          </a:r>
          <a:r>
            <a:rPr lang="tr-TR" dirty="0"/>
            <a:t> olarak izlemeyi sağlar.</a:t>
          </a:r>
          <a:endParaRPr lang="en-US" dirty="0"/>
        </a:p>
      </dgm:t>
    </dgm:pt>
    <dgm:pt modelId="{2794AC21-C2C0-4D5D-BBB7-59B279EAA40A}" type="parTrans" cxnId="{F9CAFE6A-71E5-4942-82B9-DB3A6DABFCE0}">
      <dgm:prSet/>
      <dgm:spPr/>
      <dgm:t>
        <a:bodyPr/>
        <a:lstStyle/>
        <a:p>
          <a:endParaRPr lang="en-US"/>
        </a:p>
      </dgm:t>
    </dgm:pt>
    <dgm:pt modelId="{E891B616-A7F5-49B9-A96F-76506AC56DAF}" type="sibTrans" cxnId="{F9CAFE6A-71E5-4942-82B9-DB3A6DABFCE0}">
      <dgm:prSet/>
      <dgm:spPr/>
      <dgm:t>
        <a:bodyPr/>
        <a:lstStyle/>
        <a:p>
          <a:endParaRPr lang="en-US"/>
        </a:p>
      </dgm:t>
    </dgm:pt>
    <dgm:pt modelId="{7AB4AD8C-AC3F-4368-B26E-91F4F4DA242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  5 V ile çalışır ve </a:t>
          </a:r>
          <a:r>
            <a:rPr lang="tr-TR" b="1" dirty="0"/>
            <a:t>analog çıkış</a:t>
          </a:r>
          <a:r>
            <a:rPr lang="tr-TR" dirty="0"/>
            <a:t> üretir.</a:t>
          </a:r>
        </a:p>
      </dgm:t>
    </dgm:pt>
    <dgm:pt modelId="{1ABD3C8E-F3B4-4971-A15F-0F313BFC83ED}" type="parTrans" cxnId="{0EB4AA07-B10C-4A11-929E-B197D0F7F172}">
      <dgm:prSet/>
      <dgm:spPr/>
      <dgm:t>
        <a:bodyPr/>
        <a:lstStyle/>
        <a:p>
          <a:endParaRPr lang="tr-TR"/>
        </a:p>
      </dgm:t>
    </dgm:pt>
    <dgm:pt modelId="{F71C8790-C476-4DAF-A8EC-6D7F95DB3523}" type="sibTrans" cxnId="{0EB4AA07-B10C-4A11-929E-B197D0F7F172}">
      <dgm:prSet/>
      <dgm:spPr/>
      <dgm:t>
        <a:bodyPr/>
        <a:lstStyle/>
        <a:p>
          <a:endParaRPr lang="tr-TR"/>
        </a:p>
      </dgm:t>
    </dgm:pt>
    <dgm:pt modelId="{5D8EF962-8BA8-45AC-84CC-DF1ED2A77DC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  Hava kalitesi ve gaz seviyesi izleme uygulamalarında kullanılır.</a:t>
          </a:r>
        </a:p>
      </dgm:t>
    </dgm:pt>
    <dgm:pt modelId="{50EBDD9E-C9DC-4EC8-B2B1-00E284D156D5}" type="parTrans" cxnId="{1A1510B1-2C1B-42A8-B5E5-68B281E18EBC}">
      <dgm:prSet/>
      <dgm:spPr/>
      <dgm:t>
        <a:bodyPr/>
        <a:lstStyle/>
        <a:p>
          <a:endParaRPr lang="tr-TR"/>
        </a:p>
      </dgm:t>
    </dgm:pt>
    <dgm:pt modelId="{782E0077-F1AA-473C-A18C-AB5470BA72B6}" type="sibTrans" cxnId="{1A1510B1-2C1B-42A8-B5E5-68B281E18EBC}">
      <dgm:prSet/>
      <dgm:spPr/>
      <dgm:t>
        <a:bodyPr/>
        <a:lstStyle/>
        <a:p>
          <a:endParaRPr lang="tr-TR"/>
        </a:p>
      </dgm:t>
    </dgm:pt>
    <dgm:pt modelId="{CAE2D9B5-728A-427E-B3E4-FE19FF1565E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Yüksek işlem gücüne sahip </a:t>
          </a:r>
          <a:r>
            <a:rPr lang="tr-TR" b="1" dirty="0"/>
            <a:t>çift çekirdekli mikrodenetleyici</a:t>
          </a:r>
          <a:r>
            <a:rPr lang="tr-TR" dirty="0"/>
            <a:t> ve çoklu ADC/GPIO pinleri içerir.</a:t>
          </a:r>
        </a:p>
      </dgm:t>
    </dgm:pt>
    <dgm:pt modelId="{FA5B0F2E-9E8A-4104-9DA7-E8757DCB71C3}" type="parTrans" cxnId="{E268D98E-E068-49DB-B422-A3221E98A44E}">
      <dgm:prSet/>
      <dgm:spPr/>
      <dgm:t>
        <a:bodyPr/>
        <a:lstStyle/>
        <a:p>
          <a:endParaRPr lang="tr-TR"/>
        </a:p>
      </dgm:t>
    </dgm:pt>
    <dgm:pt modelId="{4BA790A2-2581-49F8-9E1E-6CCCDA443E48}" type="sibTrans" cxnId="{E268D98E-E068-49DB-B422-A3221E98A44E}">
      <dgm:prSet/>
      <dgm:spPr/>
      <dgm:t>
        <a:bodyPr/>
        <a:lstStyle/>
        <a:p>
          <a:endParaRPr lang="tr-TR"/>
        </a:p>
      </dgm:t>
    </dgm:pt>
    <dgm:pt modelId="{E7479C6C-DFD5-43DB-9A83-234A92AA559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 </a:t>
          </a:r>
          <a:r>
            <a:rPr lang="tr-TR" b="1" dirty="0"/>
            <a:t>Düşük güç tüketimi</a:t>
          </a:r>
          <a:r>
            <a:rPr lang="tr-TR" dirty="0"/>
            <a:t> ile taşınabilir ve sürekli çalışan sistemlerde kullanılabilir.</a:t>
          </a:r>
        </a:p>
      </dgm:t>
    </dgm:pt>
    <dgm:pt modelId="{D40CB992-E5D6-4F02-BE17-0006401E1444}" type="parTrans" cxnId="{03A98055-A5F1-429B-A343-8EBD872A68A1}">
      <dgm:prSet/>
      <dgm:spPr/>
      <dgm:t>
        <a:bodyPr/>
        <a:lstStyle/>
        <a:p>
          <a:endParaRPr lang="tr-TR"/>
        </a:p>
      </dgm:t>
    </dgm:pt>
    <dgm:pt modelId="{85403225-DCE0-4B16-ADB8-D13AF10CFBF1}" type="sibTrans" cxnId="{03A98055-A5F1-429B-A343-8EBD872A68A1}">
      <dgm:prSet/>
      <dgm:spPr/>
      <dgm:t>
        <a:bodyPr/>
        <a:lstStyle/>
        <a:p>
          <a:endParaRPr lang="tr-TR"/>
        </a:p>
      </dgm:t>
    </dgm:pt>
    <dgm:pt modelId="{6601D59A-5BD9-4D5C-A50D-BC4F7A07561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 </a:t>
          </a:r>
          <a:r>
            <a:rPr lang="tr-TR" b="1" dirty="0"/>
            <a:t>Android, iOS ve web</a:t>
          </a:r>
          <a:r>
            <a:rPr lang="tr-TR" dirty="0"/>
            <a:t> üzerinden kullanılabilir.</a:t>
          </a:r>
        </a:p>
      </dgm:t>
    </dgm:pt>
    <dgm:pt modelId="{C400170A-CB9D-496C-9CEC-8CD2B6E01E81}" type="parTrans" cxnId="{08C88E0D-F00B-409A-A507-944ACE073ABF}">
      <dgm:prSet/>
      <dgm:spPr/>
      <dgm:t>
        <a:bodyPr/>
        <a:lstStyle/>
        <a:p>
          <a:endParaRPr lang="tr-TR"/>
        </a:p>
      </dgm:t>
    </dgm:pt>
    <dgm:pt modelId="{F6980D46-B08B-4114-A987-30FEB41468F4}" type="sibTrans" cxnId="{08C88E0D-F00B-409A-A507-944ACE073ABF}">
      <dgm:prSet/>
      <dgm:spPr/>
      <dgm:t>
        <a:bodyPr/>
        <a:lstStyle/>
        <a:p>
          <a:endParaRPr lang="tr-TR"/>
        </a:p>
      </dgm:t>
    </dgm:pt>
    <dgm:pt modelId="{F32E1ED8-A84F-4749-B94B-794CF49BA37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 ESP32 gibi </a:t>
          </a:r>
          <a:r>
            <a:rPr lang="tr-TR" dirty="0" err="1"/>
            <a:t>IoT</a:t>
          </a:r>
          <a:r>
            <a:rPr lang="tr-TR" dirty="0"/>
            <a:t> cihazlarıyla kolay entegrasyon ve </a:t>
          </a:r>
          <a:r>
            <a:rPr lang="tr-TR" b="1" dirty="0" err="1"/>
            <a:t>widget</a:t>
          </a:r>
          <a:r>
            <a:rPr lang="tr-TR" b="1" dirty="0"/>
            <a:t> (gösterge, grafik, alarm)</a:t>
          </a:r>
          <a:r>
            <a:rPr lang="tr-TR" dirty="0"/>
            <a:t> desteği sunar.</a:t>
          </a:r>
        </a:p>
      </dgm:t>
    </dgm:pt>
    <dgm:pt modelId="{0C1A357E-62EE-4520-802E-0388D8334E21}" type="parTrans" cxnId="{01AA94F4-B4C0-4328-BA56-8DD96B850311}">
      <dgm:prSet/>
      <dgm:spPr/>
      <dgm:t>
        <a:bodyPr/>
        <a:lstStyle/>
        <a:p>
          <a:endParaRPr lang="tr-TR"/>
        </a:p>
      </dgm:t>
    </dgm:pt>
    <dgm:pt modelId="{0DA23EB1-CF85-4D53-AE68-B31F6BBC4867}" type="sibTrans" cxnId="{01AA94F4-B4C0-4328-BA56-8DD96B850311}">
      <dgm:prSet/>
      <dgm:spPr/>
      <dgm:t>
        <a:bodyPr/>
        <a:lstStyle/>
        <a:p>
          <a:endParaRPr lang="tr-TR"/>
        </a:p>
      </dgm:t>
    </dgm:pt>
    <dgm:pt modelId="{03E84C53-98C4-4CBB-9928-41625D6AE5AB}" type="pres">
      <dgm:prSet presAssocID="{2198BB53-D18F-4296-866D-89449DD9DF3D}" presName="Name0" presStyleCnt="0">
        <dgm:presLayoutVars>
          <dgm:dir/>
          <dgm:resizeHandles val="exact"/>
        </dgm:presLayoutVars>
      </dgm:prSet>
      <dgm:spPr/>
    </dgm:pt>
    <dgm:pt modelId="{BB10FF54-C00D-4CC5-8F20-C0F0D6839EA2}" type="pres">
      <dgm:prSet presAssocID="{DA26F000-99BE-44D6-AB6E-E3CAD08C1042}" presName="compNode" presStyleCnt="0"/>
      <dgm:spPr/>
    </dgm:pt>
    <dgm:pt modelId="{F6EA91D0-F6D5-4D88-B3CA-CF3659D0C023}" type="pres">
      <dgm:prSet presAssocID="{DA26F000-99BE-44D6-AB6E-E3CAD08C1042}" presName="pictRect" presStyleLbl="revTx" presStyleIdx="0" presStyleCnt="6">
        <dgm:presLayoutVars>
          <dgm:chMax val="0"/>
          <dgm:bulletEnabled/>
        </dgm:presLayoutVars>
      </dgm:prSet>
      <dgm:spPr/>
    </dgm:pt>
    <dgm:pt modelId="{F075BB10-79A3-4430-8F7A-FA64160EEDE3}" type="pres">
      <dgm:prSet presAssocID="{DA26F000-99BE-44D6-AB6E-E3CAD08C1042}" presName="textRect" presStyleLbl="revTx" presStyleIdx="1" presStyleCnt="6">
        <dgm:presLayoutVars>
          <dgm:bulletEnabled/>
        </dgm:presLayoutVars>
      </dgm:prSet>
      <dgm:spPr/>
    </dgm:pt>
    <dgm:pt modelId="{684858DB-E8C1-4086-80D5-123F37B9E05E}" type="pres">
      <dgm:prSet presAssocID="{63EB32BE-F7C1-447C-AC75-6E23F5E5A85F}" presName="sibTrans" presStyleLbl="sibTrans2D1" presStyleIdx="0" presStyleCnt="0"/>
      <dgm:spPr/>
    </dgm:pt>
    <dgm:pt modelId="{62C3C002-67BB-4C08-BA74-4EF21D38EE60}" type="pres">
      <dgm:prSet presAssocID="{CC32E473-AD7F-4898-B4DC-372775FB9715}" presName="compNode" presStyleCnt="0"/>
      <dgm:spPr/>
    </dgm:pt>
    <dgm:pt modelId="{F0BB961C-E199-4461-9CA2-50B4A50C3C9C}" type="pres">
      <dgm:prSet presAssocID="{CC32E473-AD7F-4898-B4DC-372775FB9715}" presName="pictRect" presStyleLbl="revTx" presStyleIdx="2" presStyleCnt="6">
        <dgm:presLayoutVars>
          <dgm:chMax val="0"/>
          <dgm:bulletEnabled/>
        </dgm:presLayoutVars>
      </dgm:prSet>
      <dgm:spPr/>
    </dgm:pt>
    <dgm:pt modelId="{D5AEFEFD-10C1-439E-A60A-DD45EDE774AA}" type="pres">
      <dgm:prSet presAssocID="{CC32E473-AD7F-4898-B4DC-372775FB9715}" presName="textRect" presStyleLbl="revTx" presStyleIdx="3" presStyleCnt="6">
        <dgm:presLayoutVars>
          <dgm:bulletEnabled/>
        </dgm:presLayoutVars>
      </dgm:prSet>
      <dgm:spPr/>
    </dgm:pt>
    <dgm:pt modelId="{B73102F7-DC15-4991-8908-53AD1BA07D4D}" type="pres">
      <dgm:prSet presAssocID="{FECF6554-44C9-4622-97D4-9ABAF099A5A8}" presName="sibTrans" presStyleLbl="sibTrans2D1" presStyleIdx="0" presStyleCnt="0"/>
      <dgm:spPr/>
    </dgm:pt>
    <dgm:pt modelId="{C2479048-2EB7-497C-A8A5-A5448659E710}" type="pres">
      <dgm:prSet presAssocID="{AA008EFE-BDF7-460A-B628-2C411507E784}" presName="compNode" presStyleCnt="0"/>
      <dgm:spPr/>
    </dgm:pt>
    <dgm:pt modelId="{EE2FFE66-B63E-4228-898B-7198AA97242B}" type="pres">
      <dgm:prSet presAssocID="{AA008EFE-BDF7-460A-B628-2C411507E784}" presName="pictRect" presStyleLbl="revTx" presStyleIdx="4" presStyleCnt="6">
        <dgm:presLayoutVars>
          <dgm:chMax val="0"/>
          <dgm:bulletEnabled/>
        </dgm:presLayoutVars>
      </dgm:prSet>
      <dgm:spPr/>
    </dgm:pt>
    <dgm:pt modelId="{C07056ED-F88A-4DF4-A7AB-2B071BCBA910}" type="pres">
      <dgm:prSet presAssocID="{AA008EFE-BDF7-460A-B628-2C411507E784}" presName="textRect" presStyleLbl="revTx" presStyleIdx="5" presStyleCnt="6">
        <dgm:presLayoutVars>
          <dgm:bulletEnabled/>
        </dgm:presLayoutVars>
      </dgm:prSet>
      <dgm:spPr/>
    </dgm:pt>
  </dgm:ptLst>
  <dgm:cxnLst>
    <dgm:cxn modelId="{0EB4AA07-B10C-4A11-929E-B197D0F7F172}" srcId="{DA26F000-99BE-44D6-AB6E-E3CAD08C1042}" destId="{7AB4AD8C-AC3F-4368-B26E-91F4F4DA2427}" srcOrd="1" destOrd="0" parTransId="{1ABD3C8E-F3B4-4971-A15F-0F313BFC83ED}" sibTransId="{F71C8790-C476-4DAF-A8EC-6D7F95DB3523}"/>
    <dgm:cxn modelId="{08C88E0D-F00B-409A-A507-944ACE073ABF}" srcId="{AA008EFE-BDF7-460A-B628-2C411507E784}" destId="{6601D59A-5BD9-4D5C-A50D-BC4F7A075615}" srcOrd="1" destOrd="0" parTransId="{C400170A-CB9D-496C-9CEC-8CD2B6E01E81}" sibTransId="{F6980D46-B08B-4114-A987-30FEB41468F4}"/>
    <dgm:cxn modelId="{A8F5931F-C98E-4880-B189-43EB81ADD87E}" type="presOf" srcId="{63EB32BE-F7C1-447C-AC75-6E23F5E5A85F}" destId="{684858DB-E8C1-4086-80D5-123F37B9E05E}" srcOrd="0" destOrd="0" presId="urn:microsoft.com/office/officeart/2024/3/layout/hArchList1"/>
    <dgm:cxn modelId="{1E3F1536-6615-4559-9FF1-793274238EFF}" type="presOf" srcId="{1100C018-C254-4C87-B050-3969C05C6C40}" destId="{C07056ED-F88A-4DF4-A7AB-2B071BCBA910}" srcOrd="0" destOrd="0" presId="urn:microsoft.com/office/officeart/2024/3/layout/hArchList1"/>
    <dgm:cxn modelId="{D35BD73B-E958-4102-B2E6-C7E227DC0D13}" type="presOf" srcId="{2198BB53-D18F-4296-866D-89449DD9DF3D}" destId="{03E84C53-98C4-4CBB-9928-41625D6AE5AB}" srcOrd="0" destOrd="0" presId="urn:microsoft.com/office/officeart/2024/3/layout/hArchList1"/>
    <dgm:cxn modelId="{B4555443-9558-4455-8245-E7CF30545580}" srcId="{DA26F000-99BE-44D6-AB6E-E3CAD08C1042}" destId="{43A545D7-779C-42E9-A1F8-1F82027DD223}" srcOrd="0" destOrd="0" parTransId="{70E0DD78-6619-47FD-9B56-C586F03CCB56}" sibTransId="{388F901C-D092-4685-87C3-17162BF94FE3}"/>
    <dgm:cxn modelId="{EA34BC45-0194-4DDA-85E4-973341FB1E38}" type="presOf" srcId="{6601D59A-5BD9-4D5C-A50D-BC4F7A075615}" destId="{C07056ED-F88A-4DF4-A7AB-2B071BCBA910}" srcOrd="0" destOrd="1" presId="urn:microsoft.com/office/officeart/2024/3/layout/hArchList1"/>
    <dgm:cxn modelId="{D8212146-E90E-4398-AE66-F287754A419D}" type="presOf" srcId="{7AB4AD8C-AC3F-4368-B26E-91F4F4DA2427}" destId="{F075BB10-79A3-4430-8F7A-FA64160EEDE3}" srcOrd="0" destOrd="1" presId="urn:microsoft.com/office/officeart/2024/3/layout/hArchList1"/>
    <dgm:cxn modelId="{F9CAFE6A-71E5-4942-82B9-DB3A6DABFCE0}" srcId="{AA008EFE-BDF7-460A-B628-2C411507E784}" destId="{1100C018-C254-4C87-B050-3969C05C6C40}" srcOrd="0" destOrd="0" parTransId="{2794AC21-C2C0-4D5D-BBB7-59B279EAA40A}" sibTransId="{E891B616-A7F5-49B9-A96F-76506AC56DAF}"/>
    <dgm:cxn modelId="{173C814C-6C42-4D35-AA90-E1FBD47596B3}" type="presOf" srcId="{FECF6554-44C9-4622-97D4-9ABAF099A5A8}" destId="{B73102F7-DC15-4991-8908-53AD1BA07D4D}" srcOrd="0" destOrd="0" presId="urn:microsoft.com/office/officeart/2024/3/layout/hArchList1"/>
    <dgm:cxn modelId="{78234451-A6FA-4E6B-A46B-AEF8B1F6290F}" type="presOf" srcId="{DA26F000-99BE-44D6-AB6E-E3CAD08C1042}" destId="{F6EA91D0-F6D5-4D88-B3CA-CF3659D0C023}" srcOrd="0" destOrd="0" presId="urn:microsoft.com/office/officeart/2024/3/layout/hArchList1"/>
    <dgm:cxn modelId="{8AEFA572-81D7-42C0-9B04-76927AFDF8C3}" srcId="{2198BB53-D18F-4296-866D-89449DD9DF3D}" destId="{CC32E473-AD7F-4898-B4DC-372775FB9715}" srcOrd="1" destOrd="0" parTransId="{5226D30E-91E2-4325-867C-FBB5CBB74FD7}" sibTransId="{FECF6554-44C9-4622-97D4-9ABAF099A5A8}"/>
    <dgm:cxn modelId="{03A98055-A5F1-429B-A343-8EBD872A68A1}" srcId="{CC32E473-AD7F-4898-B4DC-372775FB9715}" destId="{E7479C6C-DFD5-43DB-9A83-234A92AA559A}" srcOrd="2" destOrd="0" parTransId="{D40CB992-E5D6-4F02-BE17-0006401E1444}" sibTransId="{85403225-DCE0-4B16-ADB8-D13AF10CFBF1}"/>
    <dgm:cxn modelId="{5B89AE58-16CD-489E-AECE-38BB6CD58116}" type="presOf" srcId="{AA008EFE-BDF7-460A-B628-2C411507E784}" destId="{EE2FFE66-B63E-4228-898B-7198AA97242B}" srcOrd="0" destOrd="0" presId="urn:microsoft.com/office/officeart/2024/3/layout/hArchList1"/>
    <dgm:cxn modelId="{E268D98E-E068-49DB-B422-A3221E98A44E}" srcId="{CC32E473-AD7F-4898-B4DC-372775FB9715}" destId="{CAE2D9B5-728A-427E-B3E4-FE19FF1565E3}" srcOrd="1" destOrd="0" parTransId="{FA5B0F2E-9E8A-4104-9DA7-E8757DCB71C3}" sibTransId="{4BA790A2-2581-49F8-9E1E-6CCCDA443E48}"/>
    <dgm:cxn modelId="{9872B891-5AFA-4939-861F-BFDC9DB92B32}" type="presOf" srcId="{F32E1ED8-A84F-4749-B94B-794CF49BA379}" destId="{C07056ED-F88A-4DF4-A7AB-2B071BCBA910}" srcOrd="0" destOrd="2" presId="urn:microsoft.com/office/officeart/2024/3/layout/hArchList1"/>
    <dgm:cxn modelId="{271EB99E-18ED-400A-96BA-F6E742E8146F}" srcId="{2198BB53-D18F-4296-866D-89449DD9DF3D}" destId="{AA008EFE-BDF7-460A-B628-2C411507E784}" srcOrd="2" destOrd="0" parTransId="{EFA81B7B-DB6C-4CF5-B1BD-E28171CB9574}" sibTransId="{F216EE52-A56F-40EB-A645-A44FACC8713C}"/>
    <dgm:cxn modelId="{6A9808A1-5A46-4A61-AD2C-59DE8A35888D}" type="presOf" srcId="{5D8EF962-8BA8-45AC-84CC-DF1ED2A77DC3}" destId="{F075BB10-79A3-4430-8F7A-FA64160EEDE3}" srcOrd="0" destOrd="2" presId="urn:microsoft.com/office/officeart/2024/3/layout/hArchList1"/>
    <dgm:cxn modelId="{1A1510B1-2C1B-42A8-B5E5-68B281E18EBC}" srcId="{DA26F000-99BE-44D6-AB6E-E3CAD08C1042}" destId="{5D8EF962-8BA8-45AC-84CC-DF1ED2A77DC3}" srcOrd="2" destOrd="0" parTransId="{50EBDD9E-C9DC-4EC8-B2B1-00E284D156D5}" sibTransId="{782E0077-F1AA-473C-A18C-AB5470BA72B6}"/>
    <dgm:cxn modelId="{8295C6B1-F368-4820-8EDB-DB6F2A1D01DA}" srcId="{2198BB53-D18F-4296-866D-89449DD9DF3D}" destId="{DA26F000-99BE-44D6-AB6E-E3CAD08C1042}" srcOrd="0" destOrd="0" parTransId="{7B29005B-2965-46F3-BB77-4CEC064AF584}" sibTransId="{63EB32BE-F7C1-447C-AC75-6E23F5E5A85F}"/>
    <dgm:cxn modelId="{B5ED91B5-D90D-4F0E-8009-8E46BC0D8FBA}" type="presOf" srcId="{E7479C6C-DFD5-43DB-9A83-234A92AA559A}" destId="{D5AEFEFD-10C1-439E-A60A-DD45EDE774AA}" srcOrd="0" destOrd="2" presId="urn:microsoft.com/office/officeart/2024/3/layout/hArchList1"/>
    <dgm:cxn modelId="{9480D7C8-D315-49C3-ACA3-65A0EC2EA07F}" type="presOf" srcId="{43A545D7-779C-42E9-A1F8-1F82027DD223}" destId="{F075BB10-79A3-4430-8F7A-FA64160EEDE3}" srcOrd="0" destOrd="0" presId="urn:microsoft.com/office/officeart/2024/3/layout/hArchList1"/>
    <dgm:cxn modelId="{8A6BE5C8-2577-414A-AE49-57501521D7BF}" type="presOf" srcId="{631C093F-C623-4426-B2DA-6BB6B828EA5B}" destId="{D5AEFEFD-10C1-439E-A60A-DD45EDE774AA}" srcOrd="0" destOrd="0" presId="urn:microsoft.com/office/officeart/2024/3/layout/hArchList1"/>
    <dgm:cxn modelId="{54E39CE2-B2AD-4519-8BF9-DCF58F40A2CD}" type="presOf" srcId="{CAE2D9B5-728A-427E-B3E4-FE19FF1565E3}" destId="{D5AEFEFD-10C1-439E-A60A-DD45EDE774AA}" srcOrd="0" destOrd="1" presId="urn:microsoft.com/office/officeart/2024/3/layout/hArchList1"/>
    <dgm:cxn modelId="{B0C905E3-D89F-4A5F-A2B5-7CCE8B733357}" type="presOf" srcId="{CC32E473-AD7F-4898-B4DC-372775FB9715}" destId="{F0BB961C-E199-4461-9CA2-50B4A50C3C9C}" srcOrd="0" destOrd="0" presId="urn:microsoft.com/office/officeart/2024/3/layout/hArchList1"/>
    <dgm:cxn modelId="{3E6520E4-4A1A-45AB-BB6C-93B264D3DA39}" srcId="{CC32E473-AD7F-4898-B4DC-372775FB9715}" destId="{631C093F-C623-4426-B2DA-6BB6B828EA5B}" srcOrd="0" destOrd="0" parTransId="{AF79A532-E34A-4E2B-833A-8CFBE1389A46}" sibTransId="{C4DA2502-BE07-4A64-8953-8A75610D70AE}"/>
    <dgm:cxn modelId="{01AA94F4-B4C0-4328-BA56-8DD96B850311}" srcId="{AA008EFE-BDF7-460A-B628-2C411507E784}" destId="{F32E1ED8-A84F-4749-B94B-794CF49BA379}" srcOrd="2" destOrd="0" parTransId="{0C1A357E-62EE-4520-802E-0388D8334E21}" sibTransId="{0DA23EB1-CF85-4D53-AE68-B31F6BBC4867}"/>
    <dgm:cxn modelId="{8B340A7C-2820-4E78-9941-E4ECBBE9A414}" type="presParOf" srcId="{03E84C53-98C4-4CBB-9928-41625D6AE5AB}" destId="{BB10FF54-C00D-4CC5-8F20-C0F0D6839EA2}" srcOrd="0" destOrd="0" presId="urn:microsoft.com/office/officeart/2024/3/layout/hArchList1"/>
    <dgm:cxn modelId="{E22068E2-692E-4532-BCAA-3FAEE496898E}" type="presParOf" srcId="{BB10FF54-C00D-4CC5-8F20-C0F0D6839EA2}" destId="{F6EA91D0-F6D5-4D88-B3CA-CF3659D0C023}" srcOrd="0" destOrd="0" presId="urn:microsoft.com/office/officeart/2024/3/layout/hArchList1"/>
    <dgm:cxn modelId="{25EC3C51-1669-4261-B49F-2EAD34CDAFB5}" type="presParOf" srcId="{BB10FF54-C00D-4CC5-8F20-C0F0D6839EA2}" destId="{F075BB10-79A3-4430-8F7A-FA64160EEDE3}" srcOrd="1" destOrd="0" presId="urn:microsoft.com/office/officeart/2024/3/layout/hArchList1"/>
    <dgm:cxn modelId="{075A1D44-20DC-444E-A550-C352EF6F00AF}" type="presParOf" srcId="{03E84C53-98C4-4CBB-9928-41625D6AE5AB}" destId="{684858DB-E8C1-4086-80D5-123F37B9E05E}" srcOrd="1" destOrd="0" presId="urn:microsoft.com/office/officeart/2024/3/layout/hArchList1"/>
    <dgm:cxn modelId="{875A1529-6C67-47CC-BD45-8DE39430BF25}" type="presParOf" srcId="{03E84C53-98C4-4CBB-9928-41625D6AE5AB}" destId="{62C3C002-67BB-4C08-BA74-4EF21D38EE60}" srcOrd="2" destOrd="0" presId="urn:microsoft.com/office/officeart/2024/3/layout/hArchList1"/>
    <dgm:cxn modelId="{81BA48D7-1437-4474-B614-DB32115403E5}" type="presParOf" srcId="{62C3C002-67BB-4C08-BA74-4EF21D38EE60}" destId="{F0BB961C-E199-4461-9CA2-50B4A50C3C9C}" srcOrd="0" destOrd="0" presId="urn:microsoft.com/office/officeart/2024/3/layout/hArchList1"/>
    <dgm:cxn modelId="{1DB16903-4B7B-4112-868C-31385D6703EF}" type="presParOf" srcId="{62C3C002-67BB-4C08-BA74-4EF21D38EE60}" destId="{D5AEFEFD-10C1-439E-A60A-DD45EDE774AA}" srcOrd="1" destOrd="0" presId="urn:microsoft.com/office/officeart/2024/3/layout/hArchList1"/>
    <dgm:cxn modelId="{5BB98F36-E745-4A59-A7B3-893AA19E9203}" type="presParOf" srcId="{03E84C53-98C4-4CBB-9928-41625D6AE5AB}" destId="{B73102F7-DC15-4991-8908-53AD1BA07D4D}" srcOrd="3" destOrd="0" presId="urn:microsoft.com/office/officeart/2024/3/layout/hArchList1"/>
    <dgm:cxn modelId="{B1A05673-FD79-4C0E-9685-4D9387E54107}" type="presParOf" srcId="{03E84C53-98C4-4CBB-9928-41625D6AE5AB}" destId="{C2479048-2EB7-497C-A8A5-A5448659E710}" srcOrd="4" destOrd="0" presId="urn:microsoft.com/office/officeart/2024/3/layout/hArchList1"/>
    <dgm:cxn modelId="{B11CF901-C4BC-47BA-A7CA-5CC02778D3B8}" type="presParOf" srcId="{C2479048-2EB7-497C-A8A5-A5448659E710}" destId="{EE2FFE66-B63E-4228-898B-7198AA97242B}" srcOrd="0" destOrd="0" presId="urn:microsoft.com/office/officeart/2024/3/layout/hArchList1"/>
    <dgm:cxn modelId="{ABA60B75-D168-4DCC-8DB6-1706ABD172BD}" type="presParOf" srcId="{C2479048-2EB7-497C-A8A5-A5448659E710}" destId="{C07056ED-F88A-4DF4-A7AB-2B071BCBA910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4E85E-8AA6-4111-9BF8-3AC96C5A5799}">
      <dsp:nvSpPr>
        <dsp:cNvPr id="0" name=""/>
        <dsp:cNvSpPr/>
      </dsp:nvSpPr>
      <dsp:spPr>
        <a:xfrm>
          <a:off x="83274" y="1506727"/>
          <a:ext cx="656725" cy="6567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1D592-E316-451D-9D80-5038D69E8C50}">
      <dsp:nvSpPr>
        <dsp:cNvPr id="0" name=""/>
        <dsp:cNvSpPr/>
      </dsp:nvSpPr>
      <dsp:spPr>
        <a:xfrm>
          <a:off x="221186" y="1644639"/>
          <a:ext cx="380900" cy="380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2B162-A00F-4076-B42A-016A9AE5BB2D}">
      <dsp:nvSpPr>
        <dsp:cNvPr id="0" name=""/>
        <dsp:cNvSpPr/>
      </dsp:nvSpPr>
      <dsp:spPr>
        <a:xfrm>
          <a:off x="880726" y="1506727"/>
          <a:ext cx="1547995" cy="65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Günümüzde hava kirliliği ve zararlı gazlar ciddi sağlık sorunlarına yol açmaktadır.</a:t>
          </a:r>
          <a:endParaRPr lang="en-US" sz="1100" kern="1200"/>
        </a:p>
      </dsp:txBody>
      <dsp:txXfrm>
        <a:off x="880726" y="1506727"/>
        <a:ext cx="1547995" cy="656725"/>
      </dsp:txXfrm>
    </dsp:sp>
    <dsp:sp modelId="{69D9DE1C-7C1C-4CF5-BE42-0EA29B5AA733}">
      <dsp:nvSpPr>
        <dsp:cNvPr id="0" name=""/>
        <dsp:cNvSpPr/>
      </dsp:nvSpPr>
      <dsp:spPr>
        <a:xfrm>
          <a:off x="2698449" y="1506727"/>
          <a:ext cx="656725" cy="65672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6E411250-FB7E-4871-9D4C-73C577B1779D}">
      <dsp:nvSpPr>
        <dsp:cNvPr id="0" name=""/>
        <dsp:cNvSpPr/>
      </dsp:nvSpPr>
      <dsp:spPr>
        <a:xfrm>
          <a:off x="2836361" y="1644639"/>
          <a:ext cx="380900" cy="3809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AB036-4967-4C66-8DDE-FB54B440170B}">
      <dsp:nvSpPr>
        <dsp:cNvPr id="0" name=""/>
        <dsp:cNvSpPr/>
      </dsp:nvSpPr>
      <dsp:spPr>
        <a:xfrm>
          <a:off x="3495901" y="1506727"/>
          <a:ext cx="1547995" cy="65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Bu proje, kapalı alanlarda gaz seviyelerinin izlemesini amaçlamaktadır.</a:t>
          </a:r>
          <a:endParaRPr lang="en-US" sz="1100" kern="1200"/>
        </a:p>
      </dsp:txBody>
      <dsp:txXfrm>
        <a:off x="3495901" y="1506727"/>
        <a:ext cx="1547995" cy="656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A91D0-F6D5-4D88-B3CA-CF3659D0C023}">
      <dsp:nvSpPr>
        <dsp:cNvPr id="0" name=""/>
        <dsp:cNvSpPr/>
      </dsp:nvSpPr>
      <dsp:spPr>
        <a:xfrm>
          <a:off x="0" y="0"/>
          <a:ext cx="2010564" cy="39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800" kern="1200" dirty="0"/>
            <a:t>MQ-135</a:t>
          </a:r>
        </a:p>
      </dsp:txBody>
      <dsp:txXfrm>
        <a:off x="0" y="0"/>
        <a:ext cx="2010564" cy="397088"/>
      </dsp:txXfrm>
    </dsp:sp>
    <dsp:sp modelId="{F075BB10-79A3-4430-8F7A-FA64160EEDE3}">
      <dsp:nvSpPr>
        <dsp:cNvPr id="0" name=""/>
        <dsp:cNvSpPr/>
      </dsp:nvSpPr>
      <dsp:spPr>
        <a:xfrm>
          <a:off x="0" y="397087"/>
          <a:ext cx="2010564" cy="357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O₂, NH₃, alkol ve duman gibi zararlı gazlara duyarlıdır.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  5 V ile çalışır ve </a:t>
          </a:r>
          <a:r>
            <a:rPr lang="tr-TR" sz="1400" b="1" kern="1200" dirty="0"/>
            <a:t>analog çıkış</a:t>
          </a:r>
          <a:r>
            <a:rPr lang="tr-TR" sz="1400" kern="1200" dirty="0"/>
            <a:t> üretir.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  Hava kalitesi ve gaz seviyesi izleme uygulamalarında kullanılır.</a:t>
          </a:r>
        </a:p>
      </dsp:txBody>
      <dsp:txXfrm>
        <a:off x="0" y="397087"/>
        <a:ext cx="2010564" cy="3573792"/>
      </dsp:txXfrm>
    </dsp:sp>
    <dsp:sp modelId="{F0BB961C-E199-4461-9CA2-50B4A50C3C9C}">
      <dsp:nvSpPr>
        <dsp:cNvPr id="0" name=""/>
        <dsp:cNvSpPr/>
      </dsp:nvSpPr>
      <dsp:spPr>
        <a:xfrm>
          <a:off x="2211620" y="0"/>
          <a:ext cx="2010564" cy="39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800" kern="1200" dirty="0"/>
            <a:t>ESP-32</a:t>
          </a:r>
          <a:endParaRPr lang="en-US" sz="1800" kern="1200" dirty="0"/>
        </a:p>
      </dsp:txBody>
      <dsp:txXfrm>
        <a:off x="2211620" y="0"/>
        <a:ext cx="2010564" cy="397088"/>
      </dsp:txXfrm>
    </dsp:sp>
    <dsp:sp modelId="{D5AEFEFD-10C1-439E-A60A-DD45EDE774AA}">
      <dsp:nvSpPr>
        <dsp:cNvPr id="0" name=""/>
        <dsp:cNvSpPr/>
      </dsp:nvSpPr>
      <dsp:spPr>
        <a:xfrm>
          <a:off x="2211620" y="397087"/>
          <a:ext cx="2010564" cy="357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Dahili </a:t>
          </a:r>
          <a:r>
            <a:rPr lang="tr-TR" sz="1400" b="1" kern="1200" dirty="0" err="1"/>
            <a:t>Wi</a:t>
          </a:r>
          <a:r>
            <a:rPr lang="tr-TR" sz="1400" b="1" kern="1200" dirty="0"/>
            <a:t>-Fi ve Bluetooth</a:t>
          </a:r>
          <a:r>
            <a:rPr lang="tr-TR" sz="1400" kern="1200" dirty="0"/>
            <a:t> desteğine sahiptir, </a:t>
          </a:r>
          <a:r>
            <a:rPr lang="tr-TR" sz="1400" kern="1200" dirty="0" err="1"/>
            <a:t>IoT</a:t>
          </a:r>
          <a:r>
            <a:rPr lang="tr-TR" sz="1400" kern="1200" dirty="0"/>
            <a:t> projeleri için uygundur.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Yüksek işlem gücüne sahip </a:t>
          </a:r>
          <a:r>
            <a:rPr lang="tr-TR" sz="1400" b="1" kern="1200" dirty="0"/>
            <a:t>çift çekirdekli mikrodenetleyici</a:t>
          </a:r>
          <a:r>
            <a:rPr lang="tr-TR" sz="1400" kern="1200" dirty="0"/>
            <a:t> ve çoklu ADC/GPIO pinleri içerir.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 </a:t>
          </a:r>
          <a:r>
            <a:rPr lang="tr-TR" sz="1400" b="1" kern="1200" dirty="0"/>
            <a:t>Düşük güç tüketimi</a:t>
          </a:r>
          <a:r>
            <a:rPr lang="tr-TR" sz="1400" kern="1200" dirty="0"/>
            <a:t> ile taşınabilir ve sürekli çalışan sistemlerde kullanılabilir.</a:t>
          </a:r>
        </a:p>
      </dsp:txBody>
      <dsp:txXfrm>
        <a:off x="2211620" y="397087"/>
        <a:ext cx="2010564" cy="3573792"/>
      </dsp:txXfrm>
    </dsp:sp>
    <dsp:sp modelId="{EE2FFE66-B63E-4228-898B-7198AA97242B}">
      <dsp:nvSpPr>
        <dsp:cNvPr id="0" name=""/>
        <dsp:cNvSpPr/>
      </dsp:nvSpPr>
      <dsp:spPr>
        <a:xfrm>
          <a:off x="4423240" y="0"/>
          <a:ext cx="2010564" cy="39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800" kern="1200" dirty="0" err="1"/>
            <a:t>Blynk</a:t>
          </a:r>
          <a:endParaRPr lang="en-US" sz="1800" kern="1200" dirty="0"/>
        </a:p>
      </dsp:txBody>
      <dsp:txXfrm>
        <a:off x="4423240" y="0"/>
        <a:ext cx="2010564" cy="397088"/>
      </dsp:txXfrm>
    </dsp:sp>
    <dsp:sp modelId="{C07056ED-F88A-4DF4-A7AB-2B071BCBA910}">
      <dsp:nvSpPr>
        <dsp:cNvPr id="0" name=""/>
        <dsp:cNvSpPr/>
      </dsp:nvSpPr>
      <dsp:spPr>
        <a:xfrm>
          <a:off x="4423240" y="397087"/>
          <a:ext cx="2010564" cy="357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 İnternet üzerinden cihazlardan gelen verileri </a:t>
          </a:r>
          <a:r>
            <a:rPr lang="tr-TR" sz="1400" b="1" kern="1200" dirty="0"/>
            <a:t>gerçek zamanlı</a:t>
          </a:r>
          <a:r>
            <a:rPr lang="tr-TR" sz="1400" kern="1200" dirty="0"/>
            <a:t> olarak izlemeyi sağlar.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 </a:t>
          </a:r>
          <a:r>
            <a:rPr lang="tr-TR" sz="1400" b="1" kern="1200" dirty="0"/>
            <a:t>Android, iOS ve web</a:t>
          </a:r>
          <a:r>
            <a:rPr lang="tr-TR" sz="1400" kern="1200" dirty="0"/>
            <a:t> üzerinden kullanılabilir.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 ESP32 gibi </a:t>
          </a:r>
          <a:r>
            <a:rPr lang="tr-TR" sz="1400" kern="1200" dirty="0" err="1"/>
            <a:t>IoT</a:t>
          </a:r>
          <a:r>
            <a:rPr lang="tr-TR" sz="1400" kern="1200" dirty="0"/>
            <a:t> cihazlarıyla kolay entegrasyon ve </a:t>
          </a:r>
          <a:r>
            <a:rPr lang="tr-TR" sz="1400" b="1" kern="1200" dirty="0" err="1"/>
            <a:t>widget</a:t>
          </a:r>
          <a:r>
            <a:rPr lang="tr-TR" sz="1400" b="1" kern="1200" dirty="0"/>
            <a:t> (gösterge, grafik, alarm)</a:t>
          </a:r>
          <a:r>
            <a:rPr lang="tr-TR" sz="1400" kern="1200" dirty="0"/>
            <a:t> desteği sunar.</a:t>
          </a:r>
        </a:p>
      </dsp:txBody>
      <dsp:txXfrm>
        <a:off x="4423240" y="397087"/>
        <a:ext cx="2010564" cy="3573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F164233E-7F05-965A-F4BD-7E48B6C21F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96484E-8C65-4595-DB59-947044F269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5F44A1-6974-4022-A72D-385D48CB8C49}" type="datetimeFigureOut">
              <a:rPr lang="tr-TR"/>
              <a:pPr>
                <a:defRPr/>
              </a:pPr>
              <a:t>23.12.2025</a:t>
            </a:fld>
            <a:endParaRPr lang="tr-TR"/>
          </a:p>
        </p:txBody>
      </p:sp>
      <p:sp>
        <p:nvSpPr>
          <p:cNvPr id="4" name="Slayt Resmi Yer Tutucusu 3">
            <a:extLst>
              <a:ext uri="{FF2B5EF4-FFF2-40B4-BE49-F238E27FC236}">
                <a16:creationId xmlns:a16="http://schemas.microsoft.com/office/drawing/2014/main" id="{ACE99040-1651-595C-87F3-6713559FA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>
            <a:extLst>
              <a:ext uri="{FF2B5EF4-FFF2-40B4-BE49-F238E27FC236}">
                <a16:creationId xmlns:a16="http://schemas.microsoft.com/office/drawing/2014/main" id="{E8BA9A55-786B-1FE6-852E-5B9075ED2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tıklayın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E292C20-E909-C32D-EE3E-3CE7C0D9C2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1C76B5-7239-4959-1AC1-3F32C7C1C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5BC373-AE1B-45F8-ACED-ACE9B89972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13EDE-5757-4465-B572-082DE0883CC6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588A5-45B4-4BF7-99B8-097F52E459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608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70B9D-A273-4257-A804-E2F15C8537B1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C13C-8568-49C1-A038-A20835B6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498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B4638-4801-492D-8B96-5AF7ABAE74C1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FDFE-3D7E-446E-B58C-79642A27A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577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E62A1C-99C4-E1E4-E793-40191CBE94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5357-F54B-49BA-8CD3-989075F696F3}" type="datetime1">
              <a:rPr lang="en-US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891E90-3D22-4907-85C3-F7A2815AC6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0C290A-9FD0-A4F1-1C36-FC07D4FBC9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1520-93FD-4156-90C6-C0FE79E13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3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E317DB-2CC6-3F4D-9088-C8F707E4EB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18B4-5E78-4ADC-AFCE-E2915A595B50}" type="datetime1">
              <a:rPr lang="en-US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B64911B4-D0A5-A862-5F3D-1DC65115B3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6250" y="6453188"/>
            <a:ext cx="28051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DEF2FD3-C6D2-A8C6-F27C-A40ABD384D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2150" y="6453188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2FD5-C433-4DAB-A5FF-FD4D4F42D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9830C-E0DD-4CE2-BE9E-640251E866D8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4788A-63D4-437B-A230-FAB49C6BF6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800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5AC22-0D2B-4791-9BD0-ED433D03D94D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59E7-15D3-458C-9FC9-E3129CDB3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10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20B13-3A62-4E0A-9014-F8956A7301F4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B21E3-D835-48FA-82CE-D8E6E5079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40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1A4E1-FA81-46A0-A8D3-E147CF8BE9DF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A5A85-DB9F-4278-8AEC-D967EAD3AA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686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4E06B-599D-4A0E-962C-7690CB928FAC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725CC-82D0-4CE2-95E3-52B0441DB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50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48E50-8B6A-4224-839E-8A415AA64CED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CF208-38DC-44E8-BC85-C5CE4F952A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15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D7A0B-B750-4E3D-8404-4F753A96E557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1B164-0461-411F-884C-9CAF2C82B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556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50330-E40C-4C06-8986-C79D4E956884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A53C4-E08C-488A-B3DF-BC0AF2D7F3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965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BE6F7A-6529-4725-BAF6-657737E61EC6}" type="datetime1">
              <a:rPr lang="en-US" smtClean="0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420BDC-F18C-49F0-9050-77A1D0B9D0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ster.io/512389/esp32-monitoring-air-quality-with-mq-135-integrated-blynk-77d18b" TargetMode="External"/><Relationship Id="rId2" Type="http://schemas.openxmlformats.org/officeDocument/2006/relationships/hyperlink" Target="https://www.researchgate.net/publication/364792998_Air_Quality_Monitoring_and_Alert_System_Using_MQ135_Gas_Sensor_with_Arduino_Controlle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ow2electronics.com/gas-leakage-detector-email-alert-notification-esp32/" TargetMode="External"/><Relationship Id="rId4" Type="http://schemas.openxmlformats.org/officeDocument/2006/relationships/hyperlink" Target="https://www.instructables.com/ESP32-MQ135-Gas-SensorAir-Quality-Index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omertublek4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F8C4509-C7BB-F60E-5BA7-1F744E91BE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MQ135-Gaz Sensörü ile gaz seviyesi izleme </a:t>
            </a:r>
            <a:br>
              <a:rPr lang="tr-TR" dirty="0"/>
            </a:br>
            <a:endParaRPr dirty="0"/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EB1CE956-8A3F-B2F8-7A05-6622F2BEA8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tr-TR" sz="2400" b="1">
                <a:latin typeface="Aptos Light" panose="020B0004020202020204" pitchFamily="34" charset="0"/>
              </a:rPr>
              <a:t>Ömer Tüblek</a:t>
            </a:r>
            <a:endParaRPr altLang="tr-TR" sz="2400" b="1">
              <a:latin typeface="Aptos Light" panose="020B0004020202020204" pitchFamily="34" charset="0"/>
            </a:endParaRPr>
          </a:p>
        </p:txBody>
      </p:sp>
      <p:pic>
        <p:nvPicPr>
          <p:cNvPr id="4100" name="Resim Yer Tutucusu 5" descr="Beyaz devre tahtası deseni">
            <a:extLst>
              <a:ext uri="{FF2B5EF4-FFF2-40B4-BE49-F238E27FC236}">
                <a16:creationId xmlns:a16="http://schemas.microsoft.com/office/drawing/2014/main" id="{DBFD422E-8A99-9969-B2D6-D0C0672CC4C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7" b="22737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aşlık 1">
            <a:extLst>
              <a:ext uri="{FF2B5EF4-FFF2-40B4-BE49-F238E27FC236}">
                <a16:creationId xmlns:a16="http://schemas.microsoft.com/office/drawing/2014/main" id="{AFB49694-5B05-89B0-70CD-89694E9EA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1913" y="635000"/>
            <a:ext cx="5127625" cy="1450975"/>
          </a:xfrm>
        </p:spPr>
        <p:txBody>
          <a:bodyPr/>
          <a:lstStyle/>
          <a:p>
            <a:r>
              <a:rPr lang="en-US" altLang="tr-TR"/>
              <a:t>Projenin amacı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9B189ECB-65D5-C881-F192-DCB491861495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411684" y="2198914"/>
          <a:ext cx="512717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Resim 20" descr="daire, grafik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406F3FC-7360-1C33-C2E0-5C6C8364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44525"/>
            <a:ext cx="52482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>
            <a:extLst>
              <a:ext uri="{FF2B5EF4-FFF2-40B4-BE49-F238E27FC236}">
                <a16:creationId xmlns:a16="http://schemas.microsoft.com/office/drawing/2014/main" id="{A304790B-A20A-1755-FF31-AAFBB21E9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387975" cy="1325563"/>
          </a:xfrm>
        </p:spPr>
        <p:txBody>
          <a:bodyPr anchor="ctr"/>
          <a:lstStyle/>
          <a:p>
            <a:r>
              <a:rPr lang="en-US" altLang="tr-TR"/>
              <a:t>Nasıl Çalışır </a:t>
            </a:r>
          </a:p>
        </p:txBody>
      </p:sp>
      <p:sp>
        <p:nvSpPr>
          <p:cNvPr id="6147" name="İçerik Yer Tutucusu 2">
            <a:extLst>
              <a:ext uri="{FF2B5EF4-FFF2-40B4-BE49-F238E27FC236}">
                <a16:creationId xmlns:a16="http://schemas.microsoft.com/office/drawing/2014/main" id="{00C98E44-55E0-08C8-4BD8-80C75006A1AF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838200" y="1825625"/>
            <a:ext cx="5387975" cy="4351338"/>
          </a:xfrm>
        </p:spPr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tr-TR" altLang="tr-TR" sz="1400" b="1" dirty="0"/>
              <a:t>Algılama </a:t>
            </a:r>
          </a:p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tr-TR" altLang="tr-TR" sz="1400" b="1" dirty="0"/>
              <a:t>MQ-135 sensörü ortamda bulunan zararlı gazları algılar ve gaz yoğunluğuna bağlı olarak analog bir gerilim sinyali üretir.</a:t>
            </a:r>
          </a:p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tr-TR" altLang="tr-TR" sz="1400" b="1" dirty="0"/>
              <a:t>İşleme</a:t>
            </a:r>
          </a:p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tr-TR" altLang="tr-TR" sz="1400" b="1" dirty="0"/>
              <a:t>ESP32, sensörden gelen analog sinyali ADC pinleri üzerinden okur, gaz seviyesini sayısal değere dönüştürür ve işler.</a:t>
            </a:r>
          </a:p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tr-TR" altLang="tr-TR" sz="1400" b="1" dirty="0"/>
              <a:t>Aktarma ve İzleme</a:t>
            </a:r>
          </a:p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tr-TR" altLang="tr-TR" sz="1400" b="1" dirty="0"/>
              <a:t>ESP32, işlenen gaz verilerini </a:t>
            </a:r>
            <a:r>
              <a:rPr lang="tr-TR" altLang="tr-TR" sz="1400" b="1" dirty="0" err="1"/>
              <a:t>Wi</a:t>
            </a:r>
            <a:r>
              <a:rPr lang="tr-TR" altLang="tr-TR" sz="1400" b="1" dirty="0"/>
              <a:t>-Fi üzerinden </a:t>
            </a:r>
            <a:r>
              <a:rPr lang="tr-TR" altLang="tr-TR" sz="1400" b="1" dirty="0" err="1"/>
              <a:t>Blynk</a:t>
            </a:r>
            <a:r>
              <a:rPr lang="tr-TR" altLang="tr-TR" sz="1400" b="1" dirty="0"/>
              <a:t> uygulamasına gönderir; kullanıcı gaz seviyelerini gerçek zamanlı olarak mobil cihazdan izler.</a:t>
            </a:r>
          </a:p>
        </p:txBody>
      </p:sp>
      <p:pic>
        <p:nvPicPr>
          <p:cNvPr id="42" name="Picture 20" descr="Çizgiler ve finansal simgelere sahip bir soyut tasarım">
            <a:extLst>
              <a:ext uri="{FF2B5EF4-FFF2-40B4-BE49-F238E27FC236}">
                <a16:creationId xmlns:a16="http://schemas.microsoft.com/office/drawing/2014/main" id="{91E7B82C-1388-76DE-42AE-5133CE4D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41" r="16062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BB737F-C1DB-2F36-FF88-5F2D4541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6154"/>
            <a:ext cx="10515600" cy="28527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A97F88-9CE4-88FF-576B-F00645FD9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 descr="metin, ekran görüntüsü, yazılım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666A11C-52C6-55AB-782A-563D2D264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5" y="117731"/>
            <a:ext cx="3539505" cy="5971919"/>
          </a:xfrm>
          <a:prstGeom prst="rect">
            <a:avLst/>
          </a:prstGeom>
        </p:spPr>
      </p:pic>
      <p:pic>
        <p:nvPicPr>
          <p:cNvPr id="7" name="Resim 6" descr="metin, ekran görüntüsü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0E2FA00-6085-6015-7E29-C356413C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26" y="117731"/>
            <a:ext cx="3416629" cy="6086424"/>
          </a:xfrm>
          <a:prstGeom prst="rect">
            <a:avLst/>
          </a:prstGeom>
        </p:spPr>
      </p:pic>
      <p:pic>
        <p:nvPicPr>
          <p:cNvPr id="11" name="Resim 10" descr="metin, ekran görüntüsü, yazılım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57FCE0D-3160-9235-0BF6-5DB7201E2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1" y="117731"/>
            <a:ext cx="3542854" cy="615525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B07C1B23-8936-55AA-CD9A-1E7DA82537BB}"/>
              </a:ext>
            </a:extLst>
          </p:cNvPr>
          <p:cNvSpPr txBox="1"/>
          <p:nvPr/>
        </p:nvSpPr>
        <p:spPr>
          <a:xfrm>
            <a:off x="924232" y="6272981"/>
            <a:ext cx="302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CO2 seviyesi &lt;%50 ise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75B9DBE-9436-E1AE-2F54-683D9A12CD67}"/>
              </a:ext>
            </a:extLst>
          </p:cNvPr>
          <p:cNvSpPr txBox="1"/>
          <p:nvPr/>
        </p:nvSpPr>
        <p:spPr>
          <a:xfrm>
            <a:off x="4994787" y="6147314"/>
            <a:ext cx="161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CO2 seviyesi %50-%80 ise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3DC68A7-7266-2122-D9AC-00E0C260C74A}"/>
              </a:ext>
            </a:extLst>
          </p:cNvPr>
          <p:cNvSpPr txBox="1"/>
          <p:nvPr/>
        </p:nvSpPr>
        <p:spPr>
          <a:xfrm>
            <a:off x="8219768" y="6272981"/>
            <a:ext cx="148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C02 seviyesi &gt;%80 ise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106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 descr="&quot;&quot;">
            <a:extLst>
              <a:ext uri="{FF2B5EF4-FFF2-40B4-BE49-F238E27FC236}">
                <a16:creationId xmlns:a16="http://schemas.microsoft.com/office/drawing/2014/main" id="{97A94C34-D67F-B190-45DE-D42FA059EC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: Shape 19" descr="&quot;&quot;">
            <a:extLst>
              <a:ext uri="{FF2B5EF4-FFF2-40B4-BE49-F238E27FC236}">
                <a16:creationId xmlns:a16="http://schemas.microsoft.com/office/drawing/2014/main" id="{A292E4FF-ADBD-0203-2634-D34A48499B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8748713" cy="6858000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2" name="Başlık 1">
            <a:extLst>
              <a:ext uri="{FF2B5EF4-FFF2-40B4-BE49-F238E27FC236}">
                <a16:creationId xmlns:a16="http://schemas.microsoft.com/office/drawing/2014/main" id="{3FBB228B-D16F-3BC2-CF81-5A93B59F1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650" y="609600"/>
            <a:ext cx="6837363" cy="1322388"/>
          </a:xfrm>
        </p:spPr>
        <p:txBody>
          <a:bodyPr anchor="ctr"/>
          <a:lstStyle/>
          <a:p>
            <a:r>
              <a:rPr lang="tr-TR" altLang="tr-TR" b="1"/>
              <a:t>Teknik Özellikler</a:t>
            </a:r>
            <a:endParaRPr lang="en-US" altLang="tr-TR" b="1"/>
          </a:p>
        </p:txBody>
      </p:sp>
      <p:graphicFrame>
        <p:nvGraphicFramePr>
          <p:cNvPr id="12" name="İçerik Yer Tutucusu 2">
            <a:extLst>
              <a:ext uri="{FF2B5EF4-FFF2-40B4-BE49-F238E27FC236}">
                <a16:creationId xmlns:a16="http://schemas.microsoft.com/office/drawing/2014/main" id="{A4519E3C-410B-7CD2-B7D9-ABD5447B9C4E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1137034" y="2194101"/>
          <a:ext cx="6433805" cy="397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Resim 7" descr="elektronik donanım, metin, elektronik mühendisliği, bilgisayar bileşen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18E4002-24A7-509E-8B2A-B732B380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827088"/>
            <a:ext cx="15271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Resim 5" descr="mikrofo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95AD051-4CA4-1DF1-3879-E241BC0B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2670175"/>
            <a:ext cx="15271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Resim 12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FE8DF1E-FDED-B8DC-FB42-63AEE95E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8" y="4513263"/>
            <a:ext cx="24161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 descr="&quot;&quot;">
            <a:extLst>
              <a:ext uri="{FF2B5EF4-FFF2-40B4-BE49-F238E27FC236}">
                <a16:creationId xmlns:a16="http://schemas.microsoft.com/office/drawing/2014/main" id="{47270ECA-A840-D4BF-40BF-AE8308FA76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36" descr="&quot;&quot;">
            <a:extLst>
              <a:ext uri="{FF2B5EF4-FFF2-40B4-BE49-F238E27FC236}">
                <a16:creationId xmlns:a16="http://schemas.microsoft.com/office/drawing/2014/main" id="{3AFA8F4D-5616-BA79-846C-EA1F023B82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6" name="Başlık 6">
            <a:extLst>
              <a:ext uri="{FF2B5EF4-FFF2-40B4-BE49-F238E27FC236}">
                <a16:creationId xmlns:a16="http://schemas.microsoft.com/office/drawing/2014/main" id="{8EECB142-624E-8DD8-F8AA-05F985919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91300" y="4267200"/>
            <a:ext cx="4805363" cy="1296988"/>
          </a:xfrm>
        </p:spPr>
        <p:txBody>
          <a:bodyPr anchor="t">
            <a:normAutofit/>
          </a:bodyPr>
          <a:lstStyle/>
          <a:p>
            <a:r>
              <a:rPr lang="en-US" altLang="tr-TR" sz="4000">
                <a:solidFill>
                  <a:schemeClr val="tx2"/>
                </a:solidFill>
              </a:rPr>
              <a:t>Satış </a:t>
            </a:r>
            <a:r>
              <a:rPr lang="tr-TR" altLang="tr-TR" sz="4000">
                <a:solidFill>
                  <a:schemeClr val="tx2"/>
                </a:solidFill>
              </a:rPr>
              <a:t>Fiyatı </a:t>
            </a:r>
            <a:br>
              <a:rPr lang="tr-TR" altLang="tr-TR" sz="4000">
                <a:solidFill>
                  <a:schemeClr val="tx2"/>
                </a:solidFill>
              </a:rPr>
            </a:br>
            <a:r>
              <a:rPr lang="en-US" altLang="tr-TR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7" name="Metin Yer Tutucusu 7">
            <a:extLst>
              <a:ext uri="{FF2B5EF4-FFF2-40B4-BE49-F238E27FC236}">
                <a16:creationId xmlns:a16="http://schemas.microsoft.com/office/drawing/2014/main" id="{9919E689-0EBA-71B1-1F75-8F0D33814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91300" y="3429000"/>
            <a:ext cx="4805363" cy="838200"/>
          </a:xfrm>
        </p:spPr>
        <p:txBody>
          <a:bodyPr anchor="b">
            <a:normAutofit/>
          </a:bodyPr>
          <a:lstStyle/>
          <a:p>
            <a:r>
              <a:rPr lang="en-US" altLang="tr-TR" sz="1700">
                <a:solidFill>
                  <a:schemeClr val="tx2"/>
                </a:solidFill>
              </a:rPr>
              <a:t>Pazar araştırması ve maliyetler göz önünde bulundurularak başlangıç fiyatı </a:t>
            </a:r>
            <a:r>
              <a:rPr lang="en-US" altLang="tr-TR" sz="1700" b="1">
                <a:solidFill>
                  <a:schemeClr val="tx2"/>
                </a:solidFill>
              </a:rPr>
              <a:t>2000 tl </a:t>
            </a:r>
            <a:r>
              <a:rPr lang="en-US" altLang="tr-TR" sz="1700">
                <a:solidFill>
                  <a:schemeClr val="tx2"/>
                </a:solidFill>
              </a:rPr>
              <a:t>olarak belirlenmiştir.</a:t>
            </a:r>
          </a:p>
          <a:p>
            <a:endParaRPr lang="en-US" altLang="tr-TR" sz="1700">
              <a:solidFill>
                <a:schemeClr val="tx2"/>
              </a:solidFill>
            </a:endParaRPr>
          </a:p>
        </p:txBody>
      </p:sp>
      <p:pic>
        <p:nvPicPr>
          <p:cNvPr id="10" name="Resim 9" descr="tasarım, çiz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D3AD111-402F-8116-E20E-38CD749A5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2508123"/>
            <a:ext cx="4141760" cy="275615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8199" name="Group 38">
            <a:extLst>
              <a:ext uri="{FF2B5EF4-FFF2-40B4-BE49-F238E27FC236}">
                <a16:creationId xmlns:a16="http://schemas.microsoft.com/office/drawing/2014/main" id="{83E6EDF9-6F28-E987-F080-E41D78BFF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4763" y="-6350"/>
            <a:ext cx="6238876" cy="6864350"/>
            <a:chOff x="305" y="-5977"/>
            <a:chExt cx="6238675" cy="6863979"/>
          </a:xfrm>
        </p:grpSpPr>
        <p:sp>
          <p:nvSpPr>
            <p:cNvPr id="40" name="Freeform: Shape 39" descr="&quot;&quot;">
              <a:extLst>
                <a:ext uri="{FF2B5EF4-FFF2-40B4-BE49-F238E27FC236}">
                  <a16:creationId xmlns:a16="http://schemas.microsoft.com/office/drawing/2014/main" id="{168402F3-BE04-E1D9-4E4E-552D06ADD0EF}"/>
                </a:ext>
              </a:extLst>
            </p:cNvPr>
            <p:cNvSpPr/>
            <p:nvPr/>
          </p:nvSpPr>
          <p:spPr>
            <a:xfrm flipH="1">
              <a:off x="305" y="35296"/>
              <a:ext cx="6029132" cy="6816357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Freeform: Shape 40" descr="&quot;&quot;">
              <a:extLst>
                <a:ext uri="{FF2B5EF4-FFF2-40B4-BE49-F238E27FC236}">
                  <a16:creationId xmlns:a16="http://schemas.microsoft.com/office/drawing/2014/main" id="{899EECC1-5AE3-6815-D25E-1C3FF5D52F36}"/>
                </a:ext>
              </a:extLst>
            </p:cNvPr>
            <p:cNvSpPr/>
            <p:nvPr/>
          </p:nvSpPr>
          <p:spPr>
            <a:xfrm flipH="1">
              <a:off x="305" y="373"/>
              <a:ext cx="6165652" cy="6857629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Freeform: Shape 41" descr="&quot;&quot;">
              <a:extLst>
                <a:ext uri="{FF2B5EF4-FFF2-40B4-BE49-F238E27FC236}">
                  <a16:creationId xmlns:a16="http://schemas.microsoft.com/office/drawing/2014/main" id="{C5D8F09D-5FA1-F596-F7A9-B6882B78148E}"/>
                </a:ext>
              </a:extLst>
            </p:cNvPr>
            <p:cNvSpPr/>
            <p:nvPr/>
          </p:nvSpPr>
          <p:spPr>
            <a:xfrm flipH="1">
              <a:off x="305" y="-5977"/>
              <a:ext cx="6238675" cy="6857629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 descr="&quot;&quot;">
            <a:extLst>
              <a:ext uri="{FF2B5EF4-FFF2-40B4-BE49-F238E27FC236}">
                <a16:creationId xmlns:a16="http://schemas.microsoft.com/office/drawing/2014/main" id="{7D42149F-7140-ECE6-ED60-AEA5174DD0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9" descr="&quot;&quot;">
            <a:extLst>
              <a:ext uri="{FF2B5EF4-FFF2-40B4-BE49-F238E27FC236}">
                <a16:creationId xmlns:a16="http://schemas.microsoft.com/office/drawing/2014/main" id="{D3F2C321-6D41-6578-54C9-97786C43CC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12192000" cy="159067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6FBF88B-F325-4E4F-F98E-2B4357222A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862A5342-1B2B-EE9F-7C6C-2CC8B3DFC3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300" y="0"/>
            <a:ext cx="4076700" cy="159067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DAD1CF-EFCE-8144-84ED-629734C015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7" name="Başlık 1">
            <a:extLst>
              <a:ext uri="{FF2B5EF4-FFF2-40B4-BE49-F238E27FC236}">
                <a16:creationId xmlns:a16="http://schemas.microsoft.com/office/drawing/2014/main" id="{EB62745C-0BF1-C671-FBD1-AF89F3FD18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295275"/>
            <a:ext cx="9896475" cy="1033463"/>
          </a:xfrm>
        </p:spPr>
        <p:txBody>
          <a:bodyPr anchor="ctr"/>
          <a:lstStyle/>
          <a:p>
            <a:pPr algn="l"/>
            <a:r>
              <a:rPr lang="en-US" altLang="tr-TR" sz="4000">
                <a:solidFill>
                  <a:srgbClr val="FFFFFF"/>
                </a:solidFill>
              </a:rPr>
              <a:t>Kaynakça </a:t>
            </a:r>
          </a:p>
        </p:txBody>
      </p:sp>
      <p:sp>
        <p:nvSpPr>
          <p:cNvPr id="9228" name="Alt Başlık 2">
            <a:extLst>
              <a:ext uri="{FF2B5EF4-FFF2-40B4-BE49-F238E27FC236}">
                <a16:creationId xmlns:a16="http://schemas.microsoft.com/office/drawing/2014/main" id="{DD7E816D-152F-AD4B-7B1A-BFEA90BAB0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17750"/>
            <a:ext cx="9723438" cy="3684588"/>
          </a:xfrm>
        </p:spPr>
        <p:txBody>
          <a:bodyPr anchor="ctr"/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tr-TR" sz="2000">
                <a:hlinkClick r:id="rId2"/>
              </a:rPr>
              <a:t>https://www.researchgate.net/publication/364792998_Air_Quality_Monitoring_and_Alert_System_Using_MQ135_Gas_Sensor_with_Arduino_Controller</a:t>
            </a:r>
            <a:endParaRPr lang="en-US" altLang="tr-TR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tr-TR" sz="2000">
                <a:hlinkClick r:id="rId3"/>
              </a:rPr>
              <a:t>https://www.hackster.io/512389/esp32-monitoring-air-quality-with-mq-135-integrated-blynk-77d18b</a:t>
            </a:r>
            <a:endParaRPr lang="en-US" altLang="tr-TR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tr-TR" sz="2000">
                <a:hlinkClick r:id="rId4"/>
              </a:rPr>
              <a:t>https://www.instructables.com/ESP32-MQ135-Gas-SensorAir-Quality-Index/</a:t>
            </a:r>
            <a:endParaRPr lang="en-US" altLang="tr-TR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tr-TR" sz="2000">
                <a:hlinkClick r:id="rId5"/>
              </a:rPr>
              <a:t>https://how2electronics.com/gas-leakage-detector-email-alert-notification-esp32/</a:t>
            </a:r>
            <a:endParaRPr lang="en-US" altLang="tr-TR" sz="2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altLang="tr-TR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 descr="&quot;&quot;">
            <a:extLst>
              <a:ext uri="{FF2B5EF4-FFF2-40B4-BE49-F238E27FC236}">
                <a16:creationId xmlns:a16="http://schemas.microsoft.com/office/drawing/2014/main" id="{E574ED5B-B72E-2D5F-30DB-627B3A3E0A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ight Triangle 78" descr="&quot;&quot;">
            <a:extLst>
              <a:ext uri="{FF2B5EF4-FFF2-40B4-BE49-F238E27FC236}">
                <a16:creationId xmlns:a16="http://schemas.microsoft.com/office/drawing/2014/main" id="{5FF60EAC-DBA6-D105-116F-5F62EAA0B1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7263" y="3335338"/>
            <a:ext cx="3290887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" name="Rectangle 80" descr="&quot;&quot;">
            <a:extLst>
              <a:ext uri="{FF2B5EF4-FFF2-40B4-BE49-F238E27FC236}">
                <a16:creationId xmlns:a16="http://schemas.microsoft.com/office/drawing/2014/main" id="{201DF6F5-25E3-2B54-563A-F1DC1A0EB3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350" y="623888"/>
            <a:ext cx="10906125" cy="560705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5" name="Başlık 1">
            <a:extLst>
              <a:ext uri="{FF2B5EF4-FFF2-40B4-BE49-F238E27FC236}">
                <a16:creationId xmlns:a16="http://schemas.microsoft.com/office/drawing/2014/main" id="{EBFDBF78-4C11-D409-79D0-B71A17A46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6325" y="1189038"/>
            <a:ext cx="2987675" cy="4479925"/>
          </a:xfrm>
        </p:spPr>
        <p:txBody>
          <a:bodyPr/>
          <a:lstStyle/>
          <a:p>
            <a:pPr algn="r"/>
            <a:r>
              <a:rPr lang="tr-TR" altLang="tr-TR" sz="2100"/>
              <a:t>05061797766</a:t>
            </a:r>
            <a:br>
              <a:rPr lang="tr-TR" altLang="tr-TR" sz="2100"/>
            </a:br>
            <a:r>
              <a:rPr lang="tr-TR" altLang="tr-TR" sz="2100">
                <a:hlinkClick r:id="rId2"/>
              </a:rPr>
              <a:t>omertublek4@gmail.com</a:t>
            </a:r>
            <a:br>
              <a:rPr lang="tr-TR" altLang="tr-TR" sz="2100"/>
            </a:br>
            <a:endParaRPr lang="tr-TR" altLang="tr-TR" sz="2100"/>
          </a:p>
        </p:txBody>
      </p:sp>
      <p:sp>
        <p:nvSpPr>
          <p:cNvPr id="10247" name="İçerik Yer Tutucusu 2">
            <a:extLst>
              <a:ext uri="{FF2B5EF4-FFF2-40B4-BE49-F238E27FC236}">
                <a16:creationId xmlns:a16="http://schemas.microsoft.com/office/drawing/2014/main" id="{C4628FBD-40EB-B5EA-5273-E71A73804F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4625" y="1649413"/>
            <a:ext cx="4703763" cy="3559175"/>
          </a:xfrm>
        </p:spPr>
        <p:txBody>
          <a:bodyPr anchor="ctr"/>
          <a:lstStyle/>
          <a:p>
            <a:r>
              <a:rPr lang="tr-TR" altLang="tr-TR" sz="2400"/>
              <a:t>Dinlediğiniz için teşekkürler</a:t>
            </a:r>
          </a:p>
          <a:p>
            <a:endParaRPr lang="tr-TR" altLang="tr-TR" sz="2400"/>
          </a:p>
        </p:txBody>
      </p:sp>
      <p:cxnSp>
        <p:nvCxnSpPr>
          <p:cNvPr id="83" name="Straight Connector 82" descr="&quot;&quot;">
            <a:extLst>
              <a:ext uri="{FF2B5EF4-FFF2-40B4-BE49-F238E27FC236}">
                <a16:creationId xmlns:a16="http://schemas.microsoft.com/office/drawing/2014/main" id="{E79F6D78-8ACA-CD0A-F28C-64DB458A69C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1852613"/>
            <a:ext cx="0" cy="3236912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2013 - 2022 Teması">
  <a:themeElements>
    <a:clrScheme name="Office 2013 - 2022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329</Words>
  <Application>Microsoft Office PowerPoint</Application>
  <PresentationFormat>Geniş ekran</PresentationFormat>
  <Paragraphs>37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Aptos</vt:lpstr>
      <vt:lpstr>Arial</vt:lpstr>
      <vt:lpstr>Aptos Display</vt:lpstr>
      <vt:lpstr>Aptos Light</vt:lpstr>
      <vt:lpstr>Office 2013 - 2022 Teması</vt:lpstr>
      <vt:lpstr>MQ135-Gaz Sensörü ile gaz seviyesi izleme  </vt:lpstr>
      <vt:lpstr>Projenin amacı</vt:lpstr>
      <vt:lpstr>Nasıl Çalışır </vt:lpstr>
      <vt:lpstr>PowerPoint Sunusu</vt:lpstr>
      <vt:lpstr>Teknik Özellikler</vt:lpstr>
      <vt:lpstr>Satış Fiyatı   </vt:lpstr>
      <vt:lpstr>Kaynakça </vt:lpstr>
      <vt:lpstr>05061797766 omertublek4@gmail.com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Ömer Tüblek</dc:creator>
  <cp:lastModifiedBy>Ömer Tüblek</cp:lastModifiedBy>
  <cp:revision>4</cp:revision>
  <dcterms:created xsi:type="dcterms:W3CDTF">2025-12-15T19:09:46Z</dcterms:created>
  <dcterms:modified xsi:type="dcterms:W3CDTF">2025-12-23T17:44:44Z</dcterms:modified>
</cp:coreProperties>
</file>