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1"/>
  </p:notesMasterIdLst>
  <p:sldIdLst>
    <p:sldId id="256" r:id="rId2"/>
    <p:sldId id="257" r:id="rId3"/>
    <p:sldId id="258" r:id="rId4"/>
    <p:sldId id="259" r:id="rId5"/>
    <p:sldId id="260" r:id="rId6"/>
    <p:sldId id="263" r:id="rId7"/>
    <p:sldId id="264" r:id="rId8"/>
    <p:sldId id="261" r:id="rId9"/>
    <p:sldId id="262"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91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81C5AA8-4BFA-44EE-B063-4BB0109B2A87}" type="datetimeFigureOut">
              <a:rPr lang="tr-TR" smtClean="0"/>
              <a:t>23.12.2025</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EAF30BF-1002-4E11-9AED-C63419562309}" type="slidenum">
              <a:rPr lang="tr-TR" smtClean="0"/>
              <a:t>‹#›</a:t>
            </a:fld>
            <a:endParaRPr lang="tr-TR"/>
          </a:p>
        </p:txBody>
      </p:sp>
    </p:spTree>
    <p:extLst>
      <p:ext uri="{BB962C8B-B14F-4D97-AF65-F5344CB8AC3E}">
        <p14:creationId xmlns:p14="http://schemas.microsoft.com/office/powerpoint/2010/main" val="3768515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6EAF30BF-1002-4E11-9AED-C63419562309}" type="slidenum">
              <a:rPr lang="tr-TR" smtClean="0"/>
              <a:t>4</a:t>
            </a:fld>
            <a:endParaRPr lang="tr-TR"/>
          </a:p>
        </p:txBody>
      </p:sp>
    </p:spTree>
    <p:extLst>
      <p:ext uri="{BB962C8B-B14F-4D97-AF65-F5344CB8AC3E}">
        <p14:creationId xmlns:p14="http://schemas.microsoft.com/office/powerpoint/2010/main" val="42851248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tr-TR"/>
              <a:t>Asıl başlık stilini düzenlemek için tıklayın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6324137A-175F-4584-9F70-BC3FA0C616EA}" type="datetimeFigureOut">
              <a:rPr lang="tr-TR" smtClean="0"/>
              <a:t>23.12.2025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F64962-D9D3-45DE-96F5-8AC9BF1BED14}"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51792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324137A-175F-4584-9F70-BC3FA0C616EA}" type="datetimeFigureOut">
              <a:rPr lang="tr-TR" smtClean="0"/>
              <a:t>23.12.2025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F64962-D9D3-45DE-96F5-8AC9BF1BED14}" type="slidenum">
              <a:rPr lang="tr-TR" smtClean="0"/>
              <a:t>‹#›</a:t>
            </a:fld>
            <a:endParaRPr lang="tr-TR"/>
          </a:p>
        </p:txBody>
      </p:sp>
    </p:spTree>
    <p:extLst>
      <p:ext uri="{BB962C8B-B14F-4D97-AF65-F5344CB8AC3E}">
        <p14:creationId xmlns:p14="http://schemas.microsoft.com/office/powerpoint/2010/main" val="37020081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324137A-175F-4584-9F70-BC3FA0C616EA}" type="datetimeFigureOut">
              <a:rPr lang="tr-TR" smtClean="0"/>
              <a:t>23.12.2025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F64962-D9D3-45DE-96F5-8AC9BF1BED14}" type="slidenum">
              <a:rPr lang="tr-TR" smtClean="0"/>
              <a:t>‹#›</a:t>
            </a:fld>
            <a:endParaRPr lang="tr-TR"/>
          </a:p>
        </p:txBody>
      </p:sp>
    </p:spTree>
    <p:extLst>
      <p:ext uri="{BB962C8B-B14F-4D97-AF65-F5344CB8AC3E}">
        <p14:creationId xmlns:p14="http://schemas.microsoft.com/office/powerpoint/2010/main" val="3233989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6324137A-175F-4584-9F70-BC3FA0C616EA}" type="datetimeFigureOut">
              <a:rPr lang="tr-TR" smtClean="0"/>
              <a:t>23.12.2025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F64962-D9D3-45DE-96F5-8AC9BF1BED14}" type="slidenum">
              <a:rPr lang="tr-TR" smtClean="0"/>
              <a:t>‹#›</a:t>
            </a:fld>
            <a:endParaRPr lang="tr-TR"/>
          </a:p>
        </p:txBody>
      </p:sp>
    </p:spTree>
    <p:extLst>
      <p:ext uri="{BB962C8B-B14F-4D97-AF65-F5344CB8AC3E}">
        <p14:creationId xmlns:p14="http://schemas.microsoft.com/office/powerpoint/2010/main" val="542026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 Bilgisi">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tıklayın</a:t>
            </a:r>
          </a:p>
        </p:txBody>
      </p:sp>
      <p:sp>
        <p:nvSpPr>
          <p:cNvPr id="4" name="Date Placeholder 3"/>
          <p:cNvSpPr>
            <a:spLocks noGrp="1"/>
          </p:cNvSpPr>
          <p:nvPr>
            <p:ph type="dt" sz="half" idx="10"/>
          </p:nvPr>
        </p:nvSpPr>
        <p:spPr/>
        <p:txBody>
          <a:bodyPr/>
          <a:lstStyle/>
          <a:p>
            <a:fld id="{6324137A-175F-4584-9F70-BC3FA0C616EA}" type="datetimeFigureOut">
              <a:rPr lang="tr-TR" smtClean="0"/>
              <a:t>23.12.2025</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3F64962-D9D3-45DE-96F5-8AC9BF1BED14}" type="slidenum">
              <a:rPr lang="tr-TR" smtClean="0"/>
              <a:t>‹#›</a:t>
            </a:fld>
            <a:endParaRPr lang="tr-T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9148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6324137A-175F-4584-9F70-BC3FA0C616EA}" type="datetimeFigureOut">
              <a:rPr lang="tr-TR" smtClean="0"/>
              <a:t>23.12.2025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F64962-D9D3-45DE-96F5-8AC9BF1BED14}" type="slidenum">
              <a:rPr lang="tr-TR" smtClean="0"/>
              <a:t>‹#›</a:t>
            </a:fld>
            <a:endParaRPr lang="tr-TR"/>
          </a:p>
        </p:txBody>
      </p:sp>
    </p:spTree>
    <p:extLst>
      <p:ext uri="{BB962C8B-B14F-4D97-AF65-F5344CB8AC3E}">
        <p14:creationId xmlns:p14="http://schemas.microsoft.com/office/powerpoint/2010/main" val="8908500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097280" y="2582335"/>
            <a:ext cx="493776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217920" y="2582334"/>
            <a:ext cx="4937760" cy="328676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6324137A-175F-4584-9F70-BC3FA0C616EA}" type="datetimeFigureOut">
              <a:rPr lang="tr-TR" smtClean="0"/>
              <a:t>23.12.2025</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3F64962-D9D3-45DE-96F5-8AC9BF1BED14}" type="slidenum">
              <a:rPr lang="tr-TR" smtClean="0"/>
              <a:t>‹#›</a:t>
            </a:fld>
            <a:endParaRPr lang="tr-TR"/>
          </a:p>
        </p:txBody>
      </p:sp>
    </p:spTree>
    <p:extLst>
      <p:ext uri="{BB962C8B-B14F-4D97-AF65-F5344CB8AC3E}">
        <p14:creationId xmlns:p14="http://schemas.microsoft.com/office/powerpoint/2010/main" val="54244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6324137A-175F-4584-9F70-BC3FA0C616EA}" type="datetimeFigureOut">
              <a:rPr lang="tr-TR" smtClean="0"/>
              <a:t>23.12.2025</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3F64962-D9D3-45DE-96F5-8AC9BF1BED14}" type="slidenum">
              <a:rPr lang="tr-TR" smtClean="0"/>
              <a:t>‹#›</a:t>
            </a:fld>
            <a:endParaRPr lang="tr-TR"/>
          </a:p>
        </p:txBody>
      </p:sp>
    </p:spTree>
    <p:extLst>
      <p:ext uri="{BB962C8B-B14F-4D97-AF65-F5344CB8AC3E}">
        <p14:creationId xmlns:p14="http://schemas.microsoft.com/office/powerpoint/2010/main" val="18012887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6324137A-175F-4584-9F70-BC3FA0C616EA}" type="datetimeFigureOut">
              <a:rPr lang="tr-TR" smtClean="0"/>
              <a:t>23.12.2025</a:t>
            </a:fld>
            <a:endParaRPr lang="tr-TR"/>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tr-TR"/>
          </a:p>
        </p:txBody>
      </p:sp>
      <p:sp>
        <p:nvSpPr>
          <p:cNvPr id="9" name="Slide Number Placeholder 8"/>
          <p:cNvSpPr>
            <a:spLocks noGrp="1"/>
          </p:cNvSpPr>
          <p:nvPr>
            <p:ph type="sldNum" sz="quarter" idx="12"/>
          </p:nvPr>
        </p:nvSpPr>
        <p:spPr/>
        <p:txBody>
          <a:bodyPr/>
          <a:lstStyle/>
          <a:p>
            <a:fld id="{53F64962-D9D3-45DE-96F5-8AC9BF1BED14}" type="slidenum">
              <a:rPr lang="tr-TR" smtClean="0"/>
              <a:t>‹#›</a:t>
            </a:fld>
            <a:endParaRPr lang="tr-TR"/>
          </a:p>
        </p:txBody>
      </p:sp>
    </p:spTree>
    <p:extLst>
      <p:ext uri="{BB962C8B-B14F-4D97-AF65-F5344CB8AC3E}">
        <p14:creationId xmlns:p14="http://schemas.microsoft.com/office/powerpoint/2010/main" val="38602745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tr-TR"/>
              <a:t>Asıl başlık stilini düzenlemek için tıklayın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6324137A-175F-4584-9F70-BC3FA0C616EA}" type="datetimeFigureOut">
              <a:rPr lang="tr-TR" smtClean="0"/>
              <a:t>23.12.2025</a:t>
            </a:fld>
            <a:endParaRPr lang="tr-TR"/>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tr-T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3F64962-D9D3-45DE-96F5-8AC9BF1BED14}" type="slidenum">
              <a:rPr lang="tr-TR" smtClean="0"/>
              <a:t>‹#›</a:t>
            </a:fld>
            <a:endParaRPr lang="tr-TR"/>
          </a:p>
        </p:txBody>
      </p:sp>
    </p:spTree>
    <p:extLst>
      <p:ext uri="{BB962C8B-B14F-4D97-AF65-F5344CB8AC3E}">
        <p14:creationId xmlns:p14="http://schemas.microsoft.com/office/powerpoint/2010/main" val="4013330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6324137A-175F-4584-9F70-BC3FA0C616EA}" type="datetimeFigureOut">
              <a:rPr lang="tr-TR" smtClean="0"/>
              <a:t>23.12.2025</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3F64962-D9D3-45DE-96F5-8AC9BF1BED14}" type="slidenum">
              <a:rPr lang="tr-TR" smtClean="0"/>
              <a:t>‹#›</a:t>
            </a:fld>
            <a:endParaRPr lang="tr-TR"/>
          </a:p>
        </p:txBody>
      </p:sp>
    </p:spTree>
    <p:extLst>
      <p:ext uri="{BB962C8B-B14F-4D97-AF65-F5344CB8AC3E}">
        <p14:creationId xmlns:p14="http://schemas.microsoft.com/office/powerpoint/2010/main" val="33216207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6324137A-175F-4584-9F70-BC3FA0C616EA}" type="datetimeFigureOut">
              <a:rPr lang="tr-TR" smtClean="0"/>
              <a:t>23.12.2025</a:t>
            </a:fld>
            <a:endParaRPr lang="tr-T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tr-T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53F64962-D9D3-45DE-96F5-8AC9BF1BED14}" type="slidenum">
              <a:rPr lang="tr-TR" smtClean="0"/>
              <a:t>‹#›</a:t>
            </a:fld>
            <a:endParaRPr lang="tr-T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712271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netgaste.com/video/14131222/feci-kaza-takla-atan-aracta-bir-kisi-old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663794A1-5599-BD6E-1686-C6EAE1C8B81D}"/>
              </a:ext>
            </a:extLst>
          </p:cNvPr>
          <p:cNvSpPr>
            <a:spLocks noGrp="1"/>
          </p:cNvSpPr>
          <p:nvPr>
            <p:ph type="ctrTitle"/>
          </p:nvPr>
        </p:nvSpPr>
        <p:spPr>
          <a:xfrm>
            <a:off x="1648776" y="1573507"/>
            <a:ext cx="9275331" cy="315814"/>
          </a:xfrm>
        </p:spPr>
        <p:txBody>
          <a:bodyPr>
            <a:noAutofit/>
          </a:bodyPr>
          <a:lstStyle/>
          <a:p>
            <a:r>
              <a:rPr lang="tr-TR" sz="4800" dirty="0"/>
              <a:t>ARAÇ TAKLA SENSÖRÜ (ATS SİSTEMİ)</a:t>
            </a:r>
          </a:p>
        </p:txBody>
      </p:sp>
      <p:pic>
        <p:nvPicPr>
          <p:cNvPr id="4" name="Resim 3">
            <a:extLst>
              <a:ext uri="{FF2B5EF4-FFF2-40B4-BE49-F238E27FC236}">
                <a16:creationId xmlns:a16="http://schemas.microsoft.com/office/drawing/2014/main" id="{CAC1634E-43EE-AB81-B01A-2B4BC5CA4AEF}"/>
              </a:ext>
            </a:extLst>
          </p:cNvPr>
          <p:cNvPicPr>
            <a:picLocks noChangeAspect="1"/>
          </p:cNvPicPr>
          <p:nvPr/>
        </p:nvPicPr>
        <p:blipFill>
          <a:blip r:embed="rId2"/>
          <a:stretch>
            <a:fillRect/>
          </a:stretch>
        </p:blipFill>
        <p:spPr>
          <a:xfrm>
            <a:off x="20601" y="0"/>
            <a:ext cx="1731414" cy="1731414"/>
          </a:xfrm>
          <a:prstGeom prst="rect">
            <a:avLst/>
          </a:prstGeom>
        </p:spPr>
      </p:pic>
      <p:pic>
        <p:nvPicPr>
          <p:cNvPr id="5" name="Resim 4">
            <a:extLst>
              <a:ext uri="{FF2B5EF4-FFF2-40B4-BE49-F238E27FC236}">
                <a16:creationId xmlns:a16="http://schemas.microsoft.com/office/drawing/2014/main" id="{23188DC3-FC94-0788-A43C-F7EE33EE82F2}"/>
              </a:ext>
            </a:extLst>
          </p:cNvPr>
          <p:cNvPicPr>
            <a:picLocks noChangeAspect="1"/>
          </p:cNvPicPr>
          <p:nvPr/>
        </p:nvPicPr>
        <p:blipFill>
          <a:blip r:embed="rId3"/>
          <a:stretch>
            <a:fillRect/>
          </a:stretch>
        </p:blipFill>
        <p:spPr>
          <a:xfrm>
            <a:off x="10463536" y="0"/>
            <a:ext cx="1731414" cy="1731414"/>
          </a:xfrm>
          <a:prstGeom prst="rect">
            <a:avLst/>
          </a:prstGeom>
        </p:spPr>
      </p:pic>
      <p:sp>
        <p:nvSpPr>
          <p:cNvPr id="6" name="Metin kutusu 5">
            <a:extLst>
              <a:ext uri="{FF2B5EF4-FFF2-40B4-BE49-F238E27FC236}">
                <a16:creationId xmlns:a16="http://schemas.microsoft.com/office/drawing/2014/main" id="{A355FB8B-EC79-8D91-C511-8BBF99088666}"/>
              </a:ext>
            </a:extLst>
          </p:cNvPr>
          <p:cNvSpPr txBox="1"/>
          <p:nvPr/>
        </p:nvSpPr>
        <p:spPr>
          <a:xfrm>
            <a:off x="2094045" y="2064774"/>
            <a:ext cx="8070411" cy="461665"/>
          </a:xfrm>
          <a:prstGeom prst="rect">
            <a:avLst/>
          </a:prstGeom>
          <a:noFill/>
        </p:spPr>
        <p:txBody>
          <a:bodyPr wrap="square" rtlCol="0">
            <a:spAutoFit/>
          </a:bodyPr>
          <a:lstStyle/>
          <a:p>
            <a:pPr algn="just"/>
            <a:r>
              <a:rPr lang="tr-TR" altLang="tr-TR" sz="2400" dirty="0" err="1"/>
              <a:t>Gyro</a:t>
            </a:r>
            <a:r>
              <a:rPr lang="tr-TR" altLang="tr-TR" sz="2400" dirty="0"/>
              <a:t> MPU 6050 Tabanlı Erken Müdahale İçin Bildirim Sistemi</a:t>
            </a:r>
            <a:endParaRPr lang="tr-TR" sz="2400" dirty="0"/>
          </a:p>
        </p:txBody>
      </p:sp>
      <p:sp>
        <p:nvSpPr>
          <p:cNvPr id="12" name="Metin kutusu 11">
            <a:extLst>
              <a:ext uri="{FF2B5EF4-FFF2-40B4-BE49-F238E27FC236}">
                <a16:creationId xmlns:a16="http://schemas.microsoft.com/office/drawing/2014/main" id="{5FFC2B57-FDDE-A05F-5317-0FCA15B81AB9}"/>
              </a:ext>
            </a:extLst>
          </p:cNvPr>
          <p:cNvSpPr txBox="1"/>
          <p:nvPr/>
        </p:nvSpPr>
        <p:spPr>
          <a:xfrm>
            <a:off x="6773517" y="3038790"/>
            <a:ext cx="3940742" cy="523220"/>
          </a:xfrm>
          <a:prstGeom prst="rect">
            <a:avLst/>
          </a:prstGeom>
          <a:noFill/>
        </p:spPr>
        <p:txBody>
          <a:bodyPr wrap="square" rtlCol="0">
            <a:spAutoFit/>
          </a:bodyPr>
          <a:lstStyle/>
          <a:p>
            <a:pPr algn="ctr"/>
            <a:r>
              <a:rPr lang="tr-TR" sz="2800" b="1" dirty="0"/>
              <a:t>HAZIRLAYAN</a:t>
            </a:r>
          </a:p>
        </p:txBody>
      </p:sp>
      <p:sp>
        <p:nvSpPr>
          <p:cNvPr id="13" name="Metin kutusu 12">
            <a:extLst>
              <a:ext uri="{FF2B5EF4-FFF2-40B4-BE49-F238E27FC236}">
                <a16:creationId xmlns:a16="http://schemas.microsoft.com/office/drawing/2014/main" id="{6F2BA4A9-3664-F4BB-4C3F-CA945CA494AD}"/>
              </a:ext>
            </a:extLst>
          </p:cNvPr>
          <p:cNvSpPr txBox="1"/>
          <p:nvPr/>
        </p:nvSpPr>
        <p:spPr>
          <a:xfrm>
            <a:off x="6840105" y="3562010"/>
            <a:ext cx="3807566" cy="461665"/>
          </a:xfrm>
          <a:prstGeom prst="rect">
            <a:avLst/>
          </a:prstGeom>
          <a:noFill/>
        </p:spPr>
        <p:txBody>
          <a:bodyPr wrap="square" rtlCol="0">
            <a:spAutoFit/>
          </a:bodyPr>
          <a:lstStyle/>
          <a:p>
            <a:pPr algn="ctr"/>
            <a:r>
              <a:rPr lang="tr-TR" sz="2400" dirty="0"/>
              <a:t>SAMİ OKÇETİN</a:t>
            </a:r>
          </a:p>
        </p:txBody>
      </p:sp>
      <p:sp>
        <p:nvSpPr>
          <p:cNvPr id="15" name="Metin kutusu 14">
            <a:extLst>
              <a:ext uri="{FF2B5EF4-FFF2-40B4-BE49-F238E27FC236}">
                <a16:creationId xmlns:a16="http://schemas.microsoft.com/office/drawing/2014/main" id="{D97FFA7C-83F2-3A5B-C9B7-FF7DAA161DB6}"/>
              </a:ext>
            </a:extLst>
          </p:cNvPr>
          <p:cNvSpPr txBox="1"/>
          <p:nvPr/>
        </p:nvSpPr>
        <p:spPr>
          <a:xfrm>
            <a:off x="6906694" y="4961327"/>
            <a:ext cx="3807565" cy="830997"/>
          </a:xfrm>
          <a:prstGeom prst="rect">
            <a:avLst/>
          </a:prstGeom>
          <a:noFill/>
        </p:spPr>
        <p:txBody>
          <a:bodyPr wrap="square" rtlCol="0">
            <a:spAutoFit/>
          </a:bodyPr>
          <a:lstStyle/>
          <a:p>
            <a:pPr algn="ctr"/>
            <a:r>
              <a:rPr lang="tr-TR" sz="2400" dirty="0"/>
              <a:t>EGE ÜNİVERSİTESİ</a:t>
            </a:r>
          </a:p>
          <a:p>
            <a:pPr algn="ctr"/>
            <a:r>
              <a:rPr lang="tr-TR" sz="2400" dirty="0"/>
              <a:t>EGE MESLEK YÜKSEKOKULU</a:t>
            </a:r>
          </a:p>
        </p:txBody>
      </p:sp>
      <p:sp>
        <p:nvSpPr>
          <p:cNvPr id="16" name="Metin kutusu 15">
            <a:extLst>
              <a:ext uri="{FF2B5EF4-FFF2-40B4-BE49-F238E27FC236}">
                <a16:creationId xmlns:a16="http://schemas.microsoft.com/office/drawing/2014/main" id="{5142A318-0146-8454-6829-2285872CFE1C}"/>
              </a:ext>
            </a:extLst>
          </p:cNvPr>
          <p:cNvSpPr txBox="1"/>
          <p:nvPr/>
        </p:nvSpPr>
        <p:spPr>
          <a:xfrm>
            <a:off x="7086918" y="4449869"/>
            <a:ext cx="3313939" cy="523220"/>
          </a:xfrm>
          <a:prstGeom prst="rect">
            <a:avLst/>
          </a:prstGeom>
          <a:noFill/>
        </p:spPr>
        <p:txBody>
          <a:bodyPr wrap="square" rtlCol="0">
            <a:spAutoFit/>
          </a:bodyPr>
          <a:lstStyle/>
          <a:p>
            <a:pPr algn="ctr"/>
            <a:r>
              <a:rPr lang="tr-TR" sz="2800" b="1" dirty="0"/>
              <a:t>KURUM</a:t>
            </a:r>
            <a:endParaRPr lang="tr-TR" sz="2400" b="1" dirty="0"/>
          </a:p>
        </p:txBody>
      </p:sp>
      <p:pic>
        <p:nvPicPr>
          <p:cNvPr id="7" name="Resim 6" descr="kara taşıtı, taşıt, araç, dış mekan, araba lastiği içeren bir resim&#10;&#10;Açıklama otomatik olarak oluşturuldu">
            <a:extLst>
              <a:ext uri="{FF2B5EF4-FFF2-40B4-BE49-F238E27FC236}">
                <a16:creationId xmlns:a16="http://schemas.microsoft.com/office/drawing/2014/main" id="{F028F604-50C6-4D5A-600F-619F27C259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8844" y="2704498"/>
            <a:ext cx="4289640" cy="3490741"/>
          </a:xfrm>
          <a:prstGeom prst="rect">
            <a:avLst/>
          </a:prstGeom>
        </p:spPr>
      </p:pic>
    </p:spTree>
    <p:extLst>
      <p:ext uri="{BB962C8B-B14F-4D97-AF65-F5344CB8AC3E}">
        <p14:creationId xmlns:p14="http://schemas.microsoft.com/office/powerpoint/2010/main" val="38311099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3B01DAE-61B4-F676-FF4F-1CFFDFDDE61A}"/>
              </a:ext>
            </a:extLst>
          </p:cNvPr>
          <p:cNvSpPr>
            <a:spLocks noGrp="1"/>
          </p:cNvSpPr>
          <p:nvPr>
            <p:ph type="title"/>
          </p:nvPr>
        </p:nvSpPr>
        <p:spPr>
          <a:xfrm>
            <a:off x="1066800" y="542273"/>
            <a:ext cx="10058400" cy="893268"/>
          </a:xfrm>
        </p:spPr>
        <p:txBody>
          <a:bodyPr/>
          <a:lstStyle/>
          <a:p>
            <a:pPr algn="ctr"/>
            <a:r>
              <a:rPr lang="tr-TR" b="1" dirty="0"/>
              <a:t>ATS NEDİR?</a:t>
            </a:r>
          </a:p>
        </p:txBody>
      </p:sp>
      <p:sp>
        <p:nvSpPr>
          <p:cNvPr id="3" name="İçerik Yer Tutucusu 2">
            <a:extLst>
              <a:ext uri="{FF2B5EF4-FFF2-40B4-BE49-F238E27FC236}">
                <a16:creationId xmlns:a16="http://schemas.microsoft.com/office/drawing/2014/main" id="{B78ABC9D-637B-B476-DCF8-83D33E5C0EAE}"/>
              </a:ext>
            </a:extLst>
          </p:cNvPr>
          <p:cNvSpPr>
            <a:spLocks noGrp="1"/>
          </p:cNvSpPr>
          <p:nvPr>
            <p:ph idx="1"/>
          </p:nvPr>
        </p:nvSpPr>
        <p:spPr>
          <a:xfrm>
            <a:off x="1097280" y="1858296"/>
            <a:ext cx="10058400" cy="4010797"/>
          </a:xfrm>
        </p:spPr>
        <p:txBody>
          <a:bodyPr>
            <a:normAutofit/>
          </a:bodyPr>
          <a:lstStyle/>
          <a:p>
            <a:r>
              <a:rPr lang="tr-TR" sz="2400" dirty="0">
                <a:solidFill>
                  <a:schemeClr val="tx1"/>
                </a:solidFill>
              </a:rPr>
              <a:t>Araç Takla Sensörü (ATS); araçların devrilme veya takla atma durumlarını </a:t>
            </a:r>
            <a:r>
              <a:rPr lang="tr-TR" sz="2400" dirty="0" err="1">
                <a:solidFill>
                  <a:schemeClr val="tx1"/>
                </a:solidFill>
              </a:rPr>
              <a:t>jiroskopik</a:t>
            </a:r>
            <a:r>
              <a:rPr lang="tr-TR" sz="2400" dirty="0">
                <a:solidFill>
                  <a:schemeClr val="tx1"/>
                </a:solidFill>
              </a:rPr>
              <a:t> sensörlerle algılayan otonom bir güvenlik sistemidir.</a:t>
            </a:r>
          </a:p>
          <a:p>
            <a:endParaRPr lang="tr-TR" sz="2400" dirty="0"/>
          </a:p>
          <a:p>
            <a:r>
              <a:rPr lang="tr-TR" sz="2400" dirty="0">
                <a:solidFill>
                  <a:schemeClr val="tx1"/>
                </a:solidFill>
              </a:rPr>
              <a:t>ÖZELLİKLERİ:</a:t>
            </a:r>
          </a:p>
          <a:p>
            <a:r>
              <a:rPr lang="tr-TR" sz="2400" dirty="0">
                <a:solidFill>
                  <a:schemeClr val="tx1"/>
                </a:solidFill>
              </a:rPr>
              <a:t>- </a:t>
            </a:r>
            <a:r>
              <a:rPr lang="tr-TR" dirty="0">
                <a:solidFill>
                  <a:schemeClr val="tx1"/>
                </a:solidFill>
              </a:rPr>
              <a:t>Model yılı ne olursa olsun, trafikteki mevcut araçlara harici bir modül olarak kolayca monte edilebilir. Eski model araçları "Akıllı Güvenlik" seviyesine yükseltir.</a:t>
            </a:r>
          </a:p>
          <a:p>
            <a:r>
              <a:rPr lang="tr-TR" dirty="0">
                <a:solidFill>
                  <a:schemeClr val="tx1"/>
                </a:solidFill>
              </a:rPr>
              <a:t>-Yeni üretilen araçlarda, üretim bandında doğrudan aracın ECU (Elektronik Kontrol Ünitesi) sistemine gömülebilir. Araç içi multimedya ekranlarıyla tam uyumlu çalışacak şekilde tasarlanabilir.</a:t>
            </a:r>
          </a:p>
        </p:txBody>
      </p:sp>
    </p:spTree>
    <p:extLst>
      <p:ext uri="{BB962C8B-B14F-4D97-AF65-F5344CB8AC3E}">
        <p14:creationId xmlns:p14="http://schemas.microsoft.com/office/powerpoint/2010/main" val="13240582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3394A71-6BEF-4EA8-7314-81D2C90DA8DE}"/>
              </a:ext>
            </a:extLst>
          </p:cNvPr>
          <p:cNvSpPr>
            <a:spLocks noGrp="1"/>
          </p:cNvSpPr>
          <p:nvPr>
            <p:ph type="title"/>
          </p:nvPr>
        </p:nvSpPr>
        <p:spPr>
          <a:xfrm>
            <a:off x="1097280" y="614679"/>
            <a:ext cx="10058400" cy="748454"/>
          </a:xfrm>
        </p:spPr>
        <p:txBody>
          <a:bodyPr/>
          <a:lstStyle/>
          <a:p>
            <a:pPr algn="ctr"/>
            <a:r>
              <a:rPr lang="tr-TR" dirty="0">
                <a:solidFill>
                  <a:schemeClr val="tx1"/>
                </a:solidFill>
              </a:rPr>
              <a:t>Problemin Tanımı ve Genel Amacı</a:t>
            </a:r>
          </a:p>
        </p:txBody>
      </p:sp>
      <p:sp>
        <p:nvSpPr>
          <p:cNvPr id="3" name="İçerik Yer Tutucusu 2">
            <a:extLst>
              <a:ext uri="{FF2B5EF4-FFF2-40B4-BE49-F238E27FC236}">
                <a16:creationId xmlns:a16="http://schemas.microsoft.com/office/drawing/2014/main" id="{FA810CC8-AB88-4328-D460-45BBED25F38F}"/>
              </a:ext>
            </a:extLst>
          </p:cNvPr>
          <p:cNvSpPr>
            <a:spLocks noGrp="1"/>
          </p:cNvSpPr>
          <p:nvPr>
            <p:ph idx="1"/>
          </p:nvPr>
        </p:nvSpPr>
        <p:spPr>
          <a:xfrm>
            <a:off x="5265684" y="1908796"/>
            <a:ext cx="6426024" cy="4023360"/>
          </a:xfrm>
        </p:spPr>
        <p:txBody>
          <a:bodyPr>
            <a:normAutofit fontScale="92500" lnSpcReduction="10000"/>
          </a:bodyPr>
          <a:lstStyle/>
          <a:p>
            <a:r>
              <a:rPr lang="tr-TR" sz="2400" b="1" dirty="0">
                <a:solidFill>
                  <a:schemeClr val="tx1"/>
                </a:solidFill>
              </a:rPr>
              <a:t>Ana Problem: </a:t>
            </a:r>
            <a:r>
              <a:rPr lang="tr-TR" sz="2000" dirty="0">
                <a:solidFill>
                  <a:schemeClr val="tx1"/>
                </a:solidFill>
              </a:rPr>
              <a:t>Trafik kazalarında, özellikle araçların takla atması veya şarampole yuvarlanması gibi şiddetli durumlarda, sürücü ve yolcuların bilinç kaybı yaşaması. Kazazedelerin yardım çağıramaması nedeniyle, sağlık ekiplerinin olay yerine ulaşmasında yaşanan gecikmeler. </a:t>
            </a:r>
            <a:r>
              <a:rPr lang="tr-TR" sz="2000" b="1" dirty="0">
                <a:solidFill>
                  <a:schemeClr val="tx1"/>
                </a:solidFill>
              </a:rPr>
              <a:t>[1] </a:t>
            </a:r>
            <a:endParaRPr lang="tr-TR" sz="2400" b="1" dirty="0">
              <a:solidFill>
                <a:schemeClr val="tx1"/>
              </a:solidFill>
            </a:endParaRPr>
          </a:p>
          <a:p>
            <a:r>
              <a:rPr lang="tr-TR" sz="2000" b="1" dirty="0">
                <a:solidFill>
                  <a:schemeClr val="tx1"/>
                </a:solidFill>
              </a:rPr>
              <a:t>Tek Taraflı Kaza Riski:</a:t>
            </a:r>
            <a:r>
              <a:rPr lang="tr-TR" sz="2000" dirty="0">
                <a:solidFill>
                  <a:schemeClr val="tx1"/>
                </a:solidFill>
              </a:rPr>
              <a:t> Türkiye'deki ölümlü kazaların </a:t>
            </a:r>
            <a:r>
              <a:rPr lang="tr-TR" sz="2000" b="1" dirty="0">
                <a:solidFill>
                  <a:schemeClr val="tx1"/>
                </a:solidFill>
              </a:rPr>
              <a:t>%52,4'ü</a:t>
            </a:r>
            <a:r>
              <a:rPr lang="tr-TR" sz="2000" dirty="0">
                <a:solidFill>
                  <a:schemeClr val="tx1"/>
                </a:solidFill>
              </a:rPr>
              <a:t> "Tek Araçlı </a:t>
            </a:r>
            <a:r>
              <a:rPr lang="tr-TR" sz="2000" dirty="0" err="1">
                <a:solidFill>
                  <a:schemeClr val="tx1"/>
                </a:solidFill>
              </a:rPr>
              <a:t>Kazalar"dan</a:t>
            </a:r>
            <a:r>
              <a:rPr lang="tr-TR" sz="2000" dirty="0">
                <a:solidFill>
                  <a:schemeClr val="tx1"/>
                </a:solidFill>
              </a:rPr>
              <a:t> oluşmaktadır. (Bu kazalar genellikle yoldan çıkma, devrilme ve takla atma şeklindedir).</a:t>
            </a:r>
            <a:r>
              <a:rPr lang="tr-TR" dirty="0"/>
              <a:t> </a:t>
            </a:r>
            <a:r>
              <a:rPr lang="tr-TR" b="1" dirty="0">
                <a:solidFill>
                  <a:schemeClr val="tx1"/>
                </a:solidFill>
              </a:rPr>
              <a:t>[2]</a:t>
            </a:r>
            <a:endParaRPr lang="tr-TR" sz="2000" b="1" dirty="0">
              <a:solidFill>
                <a:schemeClr val="tx1"/>
              </a:solidFill>
            </a:endParaRPr>
          </a:p>
          <a:p>
            <a:r>
              <a:rPr lang="tr-TR" sz="2000" b="1" dirty="0">
                <a:solidFill>
                  <a:schemeClr val="tx1"/>
                </a:solidFill>
              </a:rPr>
              <a:t>Yoldan Çıkma Gerçeği:</a:t>
            </a:r>
            <a:r>
              <a:rPr lang="tr-TR" sz="2000" dirty="0">
                <a:solidFill>
                  <a:schemeClr val="tx1"/>
                </a:solidFill>
              </a:rPr>
              <a:t> Trafik kazalarında en çok ölüm sebebi olan 2. kaza türü "Yoldan </a:t>
            </a:r>
            <a:r>
              <a:rPr lang="tr-TR" sz="2000" dirty="0" err="1">
                <a:solidFill>
                  <a:schemeClr val="tx1"/>
                </a:solidFill>
              </a:rPr>
              <a:t>Çıkma"dır</a:t>
            </a:r>
            <a:r>
              <a:rPr lang="tr-TR" sz="2000" dirty="0">
                <a:solidFill>
                  <a:schemeClr val="tx1"/>
                </a:solidFill>
              </a:rPr>
              <a:t> (yılda yaklaşık </a:t>
            </a:r>
            <a:r>
              <a:rPr lang="tr-TR" sz="2000" b="1" dirty="0">
                <a:solidFill>
                  <a:schemeClr val="tx1"/>
                </a:solidFill>
              </a:rPr>
              <a:t>1.281</a:t>
            </a:r>
            <a:r>
              <a:rPr lang="tr-TR" sz="2000" dirty="0">
                <a:solidFill>
                  <a:schemeClr val="tx1"/>
                </a:solidFill>
              </a:rPr>
              <a:t> ölüm). (Bu senaryoda araç genellikle şarampole yuvarlandığı için yoldan geçenler tarafından fark edilmez).</a:t>
            </a:r>
            <a:r>
              <a:rPr lang="tr-TR" dirty="0"/>
              <a:t> </a:t>
            </a:r>
            <a:r>
              <a:rPr lang="tr-TR" b="1" dirty="0">
                <a:solidFill>
                  <a:schemeClr val="tx1"/>
                </a:solidFill>
              </a:rPr>
              <a:t>[3]</a:t>
            </a:r>
            <a:endParaRPr lang="tr-TR" sz="2000" b="1" dirty="0">
              <a:solidFill>
                <a:schemeClr val="tx1"/>
              </a:solidFill>
            </a:endParaRPr>
          </a:p>
          <a:p>
            <a:r>
              <a:rPr lang="tr-TR" sz="2000" dirty="0">
                <a:solidFill>
                  <a:schemeClr val="tx1"/>
                </a:solidFill>
              </a:rPr>
              <a:t>Trafik kazalarındaki toplam ölümlerin yaklaşık </a:t>
            </a:r>
            <a:r>
              <a:rPr lang="tr-TR" sz="2000" b="1" dirty="0">
                <a:solidFill>
                  <a:schemeClr val="tx1"/>
                </a:solidFill>
              </a:rPr>
              <a:t>%47'si</a:t>
            </a:r>
            <a:r>
              <a:rPr lang="tr-TR" sz="2000" dirty="0">
                <a:solidFill>
                  <a:schemeClr val="tx1"/>
                </a:solidFill>
              </a:rPr>
              <a:t> ne yazık ki kaza anında olay yerinde gerçekleşmektedir.</a:t>
            </a:r>
            <a:endParaRPr lang="tr-TR" sz="2400" dirty="0">
              <a:solidFill>
                <a:schemeClr val="tx1"/>
              </a:solidFill>
            </a:endParaRPr>
          </a:p>
          <a:p>
            <a:endParaRPr lang="tr-TR" dirty="0">
              <a:solidFill>
                <a:schemeClr val="tx1"/>
              </a:solidFill>
            </a:endParaRPr>
          </a:p>
        </p:txBody>
      </p:sp>
      <p:pic>
        <p:nvPicPr>
          <p:cNvPr id="8" name="Resim 7" descr="dış mekan, taşımak, nakletmek, yer, taşıt, araç içeren bir resim&#10;&#10;Açıklama otomatik olarak oluşturuldu">
            <a:extLst>
              <a:ext uri="{FF2B5EF4-FFF2-40B4-BE49-F238E27FC236}">
                <a16:creationId xmlns:a16="http://schemas.microsoft.com/office/drawing/2014/main" id="{1293DF54-231A-08DD-FB43-557ACF11A2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189" y="2635472"/>
            <a:ext cx="4964650" cy="2570007"/>
          </a:xfrm>
          <a:prstGeom prst="rect">
            <a:avLst/>
          </a:prstGeom>
        </p:spPr>
      </p:pic>
    </p:spTree>
    <p:extLst>
      <p:ext uri="{BB962C8B-B14F-4D97-AF65-F5344CB8AC3E}">
        <p14:creationId xmlns:p14="http://schemas.microsoft.com/office/powerpoint/2010/main" val="4071116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3E9ADEB-D406-ED36-A2D9-6BF5133C61B0}"/>
              </a:ext>
            </a:extLst>
          </p:cNvPr>
          <p:cNvSpPr>
            <a:spLocks noGrp="1"/>
          </p:cNvSpPr>
          <p:nvPr>
            <p:ph type="title"/>
          </p:nvPr>
        </p:nvSpPr>
        <p:spPr>
          <a:xfrm>
            <a:off x="1097280" y="493704"/>
            <a:ext cx="10058400" cy="990404"/>
          </a:xfrm>
        </p:spPr>
        <p:txBody>
          <a:bodyPr/>
          <a:lstStyle/>
          <a:p>
            <a:pPr algn="ctr"/>
            <a:r>
              <a:rPr lang="tr-TR" b="1" dirty="0">
                <a:solidFill>
                  <a:schemeClr val="tx1"/>
                </a:solidFill>
              </a:rPr>
              <a:t>Neden Almalısınız?</a:t>
            </a:r>
          </a:p>
        </p:txBody>
      </p:sp>
      <p:sp>
        <p:nvSpPr>
          <p:cNvPr id="3" name="İçerik Yer Tutucusu 2">
            <a:extLst>
              <a:ext uri="{FF2B5EF4-FFF2-40B4-BE49-F238E27FC236}">
                <a16:creationId xmlns:a16="http://schemas.microsoft.com/office/drawing/2014/main" id="{9CF9326F-710D-FF82-42F6-204FD9398FD7}"/>
              </a:ext>
            </a:extLst>
          </p:cNvPr>
          <p:cNvSpPr>
            <a:spLocks noGrp="1"/>
          </p:cNvSpPr>
          <p:nvPr>
            <p:ph idx="1"/>
          </p:nvPr>
        </p:nvSpPr>
        <p:spPr>
          <a:xfrm>
            <a:off x="730699" y="1845733"/>
            <a:ext cx="6385034" cy="4378085"/>
          </a:xfrm>
        </p:spPr>
        <p:txBody>
          <a:bodyPr>
            <a:normAutofit fontScale="92500" lnSpcReduction="10000"/>
          </a:bodyPr>
          <a:lstStyle/>
          <a:p>
            <a:r>
              <a:rPr lang="tr-TR" sz="2600" dirty="0">
                <a:solidFill>
                  <a:schemeClr val="tx1"/>
                </a:solidFill>
              </a:rPr>
              <a:t>Günümüz araçlarında güvenlik sistemleri genellikle hava yastığı, ABS veya ESP gibi sürüş destek teknolojileriyle sınırlıdır. Günümüz araçlarında güvenlik sistemleri genellikle hava yastığı, ABS veya ESP gibi sürüş destek teknolojileriyle sınırlıdır. Bizim projemizde ise bunların yanında bir kaza anında gerekli mercilere bildirim göndermeyi amaçlıyoruz.</a:t>
            </a:r>
            <a:r>
              <a:rPr lang="tr-TR" sz="3000" dirty="0">
                <a:solidFill>
                  <a:schemeClr val="tx1"/>
                </a:solidFill>
              </a:rPr>
              <a:t> </a:t>
            </a:r>
            <a:r>
              <a:rPr lang="tr-TR" sz="2600" dirty="0">
                <a:solidFill>
                  <a:schemeClr val="tx1"/>
                </a:solidFill>
              </a:rPr>
              <a:t>Kazalarda erken müdahale süresini kısaltır ve can kayıplarını önlemeyi hedefler.</a:t>
            </a:r>
            <a:r>
              <a:rPr lang="tr-TR" sz="2200" dirty="0"/>
              <a:t> </a:t>
            </a:r>
            <a:r>
              <a:rPr lang="tr-TR" sz="2600" dirty="0">
                <a:solidFill>
                  <a:schemeClr val="tx1"/>
                </a:solidFill>
              </a:rPr>
              <a:t>Tıpta 'Altın Saat' olarak bilinen ilk 60 dakika, hayatta kalma şansını %80 artırır. ATS Sistemi, ihbar süresini insan faktöründen çıkararak bu kritik süreyi korur.</a:t>
            </a:r>
          </a:p>
          <a:p>
            <a:endParaRPr lang="tr-TR" sz="2400" dirty="0">
              <a:solidFill>
                <a:schemeClr val="tx1"/>
              </a:solidFill>
            </a:endParaRPr>
          </a:p>
        </p:txBody>
      </p:sp>
      <p:pic>
        <p:nvPicPr>
          <p:cNvPr id="5" name="Resim 4" descr="kişi, şahıs, bilgisayar, giyim, bilgisayar klavyesi içeren bir resim&#10;&#10;Açıklama otomatik olarak oluşturuldu">
            <a:extLst>
              <a:ext uri="{FF2B5EF4-FFF2-40B4-BE49-F238E27FC236}">
                <a16:creationId xmlns:a16="http://schemas.microsoft.com/office/drawing/2014/main" id="{0A1E8146-4ABA-EA62-2E7E-2DF40A2517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43532" y="1845733"/>
            <a:ext cx="4117769" cy="3924446"/>
          </a:xfrm>
          <a:prstGeom prst="rect">
            <a:avLst/>
          </a:prstGeom>
        </p:spPr>
      </p:pic>
    </p:spTree>
    <p:extLst>
      <p:ext uri="{BB962C8B-B14F-4D97-AF65-F5344CB8AC3E}">
        <p14:creationId xmlns:p14="http://schemas.microsoft.com/office/powerpoint/2010/main" val="833103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3780931-9E1C-791B-F78A-43C3E47B639D}"/>
              </a:ext>
            </a:extLst>
          </p:cNvPr>
          <p:cNvSpPr>
            <a:spLocks noGrp="1"/>
          </p:cNvSpPr>
          <p:nvPr>
            <p:ph type="title"/>
          </p:nvPr>
        </p:nvSpPr>
        <p:spPr>
          <a:xfrm>
            <a:off x="1097280" y="362607"/>
            <a:ext cx="10058400" cy="980615"/>
          </a:xfrm>
        </p:spPr>
        <p:txBody>
          <a:bodyPr/>
          <a:lstStyle/>
          <a:p>
            <a:pPr algn="ctr"/>
            <a:r>
              <a:rPr lang="tr-TR" dirty="0">
                <a:solidFill>
                  <a:schemeClr val="tx1"/>
                </a:solidFill>
              </a:rPr>
              <a:t>Sistem Mimarisi</a:t>
            </a:r>
          </a:p>
        </p:txBody>
      </p:sp>
      <p:sp>
        <p:nvSpPr>
          <p:cNvPr id="3" name="İçerik Yer Tutucusu 2">
            <a:extLst>
              <a:ext uri="{FF2B5EF4-FFF2-40B4-BE49-F238E27FC236}">
                <a16:creationId xmlns:a16="http://schemas.microsoft.com/office/drawing/2014/main" id="{1DDD6381-2B12-1782-F3A5-2BD324A9FF41}"/>
              </a:ext>
            </a:extLst>
          </p:cNvPr>
          <p:cNvSpPr>
            <a:spLocks noGrp="1"/>
          </p:cNvSpPr>
          <p:nvPr>
            <p:ph idx="1"/>
          </p:nvPr>
        </p:nvSpPr>
        <p:spPr>
          <a:xfrm>
            <a:off x="1097279" y="1845734"/>
            <a:ext cx="10238127" cy="4023360"/>
          </a:xfrm>
        </p:spPr>
        <p:txBody>
          <a:bodyPr/>
          <a:lstStyle/>
          <a:p>
            <a:pPr>
              <a:lnSpc>
                <a:spcPct val="100000"/>
              </a:lnSpc>
              <a:spcBef>
                <a:spcPct val="0"/>
              </a:spcBef>
              <a:buFontTx/>
              <a:buNone/>
            </a:pPr>
            <a:r>
              <a:rPr lang="tr-TR" altLang="tr-TR" sz="2000" b="1" dirty="0">
                <a:solidFill>
                  <a:schemeClr val="tx1"/>
                </a:solidFill>
              </a:rPr>
              <a:t>Kontrolcü </a:t>
            </a:r>
            <a:r>
              <a:rPr lang="tr-TR" altLang="tr-TR" b="1" dirty="0">
                <a:solidFill>
                  <a:schemeClr val="tx1"/>
                </a:solidFill>
              </a:rPr>
              <a:t>(ESP32)</a:t>
            </a:r>
            <a:r>
              <a:rPr lang="tr-TR" altLang="tr-TR" sz="2000" b="1" dirty="0">
                <a:solidFill>
                  <a:schemeClr val="tx1"/>
                </a:solidFill>
              </a:rPr>
              <a:t>:</a:t>
            </a:r>
            <a:r>
              <a:rPr lang="tr-TR" altLang="tr-TR" b="1" dirty="0">
                <a:solidFill>
                  <a:schemeClr val="tx1"/>
                </a:solidFill>
              </a:rPr>
              <a:t>  </a:t>
            </a:r>
            <a:r>
              <a:rPr lang="tr-TR" dirty="0">
                <a:solidFill>
                  <a:schemeClr val="tx1"/>
                </a:solidFill>
              </a:rPr>
              <a:t>Sistemin beyni; çift çekirdekli yapısı sayesinde sensör verisini işlerken aynı anda haberleşme protokollerini yönetir.</a:t>
            </a:r>
          </a:p>
          <a:p>
            <a:pPr>
              <a:lnSpc>
                <a:spcPct val="100000"/>
              </a:lnSpc>
              <a:spcBef>
                <a:spcPct val="0"/>
              </a:spcBef>
              <a:buFontTx/>
              <a:buNone/>
            </a:pPr>
            <a:r>
              <a:rPr lang="tr-TR" altLang="tr-TR" sz="2000" b="1" dirty="0">
                <a:solidFill>
                  <a:schemeClr val="tx1"/>
                </a:solidFill>
              </a:rPr>
              <a:t>Açı ölçümü (MPU6050):</a:t>
            </a:r>
            <a:r>
              <a:rPr lang="tr-TR" altLang="tr-TR" sz="2000" dirty="0">
                <a:solidFill>
                  <a:schemeClr val="tx1"/>
                </a:solidFill>
              </a:rPr>
              <a:t> </a:t>
            </a:r>
            <a:r>
              <a:rPr lang="tr-TR" sz="2000" dirty="0">
                <a:solidFill>
                  <a:schemeClr val="tx1"/>
                </a:solidFill>
                <a:ea typeface="+mn-lt"/>
                <a:cs typeface="+mn-lt"/>
              </a:rPr>
              <a:t>6 eksenli hareket işlemcisi, zemin üzerindeki en ufak titreşimleri (X ve Y koordinatları) tespit eder.</a:t>
            </a:r>
          </a:p>
          <a:p>
            <a:pPr>
              <a:lnSpc>
                <a:spcPct val="100000"/>
              </a:lnSpc>
              <a:spcBef>
                <a:spcPct val="0"/>
              </a:spcBef>
              <a:buFontTx/>
              <a:buNone/>
            </a:pPr>
            <a:r>
              <a:rPr lang="tr-TR" altLang="tr-TR" sz="2000" b="1" dirty="0" err="1">
                <a:solidFill>
                  <a:schemeClr val="tx1"/>
                </a:solidFill>
              </a:rPr>
              <a:t>Gps</a:t>
            </a:r>
            <a:r>
              <a:rPr lang="tr-TR" altLang="tr-TR" sz="2000" b="1" dirty="0">
                <a:solidFill>
                  <a:schemeClr val="tx1"/>
                </a:solidFill>
              </a:rPr>
              <a:t> (</a:t>
            </a:r>
            <a:r>
              <a:rPr lang="tr-TR" altLang="tr-TR" sz="1800" b="1" dirty="0">
                <a:solidFill>
                  <a:srgbClr val="000000"/>
                </a:solidFill>
                <a:latin typeface="Aptos" panose="020B0004020202020204" pitchFamily="34" charset="0"/>
              </a:rPr>
              <a:t>GY-NEO6MV2)</a:t>
            </a:r>
            <a:r>
              <a:rPr lang="tr-TR" altLang="tr-TR" sz="2000" b="1" dirty="0">
                <a:solidFill>
                  <a:schemeClr val="tx1"/>
                </a:solidFill>
              </a:rPr>
              <a:t>:</a:t>
            </a:r>
            <a:r>
              <a:rPr lang="tr-TR" altLang="tr-TR" sz="2000" dirty="0">
                <a:solidFill>
                  <a:schemeClr val="tx1"/>
                </a:solidFill>
              </a:rPr>
              <a:t> </a:t>
            </a:r>
            <a:r>
              <a:rPr lang="tr-TR" dirty="0">
                <a:solidFill>
                  <a:schemeClr val="tx1"/>
                </a:solidFill>
              </a:rPr>
              <a:t>Uydulardan aldığı koordinat verilerini kaza anında paketleyerek tam konum bildirilmesini sağlar.</a:t>
            </a:r>
          </a:p>
        </p:txBody>
      </p:sp>
      <p:pic>
        <p:nvPicPr>
          <p:cNvPr id="4" name="Resim 3">
            <a:extLst>
              <a:ext uri="{FF2B5EF4-FFF2-40B4-BE49-F238E27FC236}">
                <a16:creationId xmlns:a16="http://schemas.microsoft.com/office/drawing/2014/main" id="{1FDDA1CC-8CCD-AD8C-DF0C-7C8C23A947A3}"/>
              </a:ext>
            </a:extLst>
          </p:cNvPr>
          <p:cNvPicPr>
            <a:picLocks noChangeAspect="1"/>
          </p:cNvPicPr>
          <p:nvPr/>
        </p:nvPicPr>
        <p:blipFill>
          <a:blip r:embed="rId2"/>
          <a:stretch>
            <a:fillRect/>
          </a:stretch>
        </p:blipFill>
        <p:spPr>
          <a:xfrm>
            <a:off x="707707" y="3804722"/>
            <a:ext cx="1747364" cy="1563692"/>
          </a:xfrm>
          <a:prstGeom prst="rect">
            <a:avLst/>
          </a:prstGeom>
        </p:spPr>
      </p:pic>
      <p:pic>
        <p:nvPicPr>
          <p:cNvPr id="5" name="Resim 4">
            <a:extLst>
              <a:ext uri="{FF2B5EF4-FFF2-40B4-BE49-F238E27FC236}">
                <a16:creationId xmlns:a16="http://schemas.microsoft.com/office/drawing/2014/main" id="{EEC43289-B749-7B63-DEAB-705DFBFBA079}"/>
              </a:ext>
            </a:extLst>
          </p:cNvPr>
          <p:cNvPicPr>
            <a:picLocks noChangeAspect="1"/>
          </p:cNvPicPr>
          <p:nvPr/>
        </p:nvPicPr>
        <p:blipFill>
          <a:blip r:embed="rId3"/>
          <a:stretch>
            <a:fillRect/>
          </a:stretch>
        </p:blipFill>
        <p:spPr>
          <a:xfrm>
            <a:off x="2576617" y="3857415"/>
            <a:ext cx="1747364" cy="1628108"/>
          </a:xfrm>
          <a:prstGeom prst="rect">
            <a:avLst/>
          </a:prstGeom>
        </p:spPr>
      </p:pic>
      <p:pic>
        <p:nvPicPr>
          <p:cNvPr id="7" name="Resim 6" descr="metin, elektronik donanım, elektronik mühendisliği içeren bir resim&#10;&#10;Açıklama otomatik olarak oluşturuldu">
            <a:extLst>
              <a:ext uri="{FF2B5EF4-FFF2-40B4-BE49-F238E27FC236}">
                <a16:creationId xmlns:a16="http://schemas.microsoft.com/office/drawing/2014/main" id="{4AD14295-E25E-86C8-5D1B-9DCC5B06ED4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43880" y="3894502"/>
            <a:ext cx="1473912" cy="1473912"/>
          </a:xfrm>
          <a:prstGeom prst="rect">
            <a:avLst/>
          </a:prstGeom>
        </p:spPr>
      </p:pic>
      <p:pic>
        <p:nvPicPr>
          <p:cNvPr id="8" name="Resim 7" descr="elektronik mühendisliği, plan, ekran görüntüsü, devre içeren bir resim&#10;&#10;Açıklama otomatik olarak oluşturuldu">
            <a:extLst>
              <a:ext uri="{FF2B5EF4-FFF2-40B4-BE49-F238E27FC236}">
                <a16:creationId xmlns:a16="http://schemas.microsoft.com/office/drawing/2014/main" id="{43CD326F-032F-18D2-112B-BEC2CA73B2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06177" y="3804722"/>
            <a:ext cx="5118801" cy="2240054"/>
          </a:xfrm>
          <a:prstGeom prst="rect">
            <a:avLst/>
          </a:prstGeom>
        </p:spPr>
      </p:pic>
    </p:spTree>
    <p:extLst>
      <p:ext uri="{BB962C8B-B14F-4D97-AF65-F5344CB8AC3E}">
        <p14:creationId xmlns:p14="http://schemas.microsoft.com/office/powerpoint/2010/main" val="1116183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8ECF1CB-1F7C-5659-30F7-317319313053}"/>
              </a:ext>
            </a:extLst>
          </p:cNvPr>
          <p:cNvSpPr>
            <a:spLocks noGrp="1"/>
          </p:cNvSpPr>
          <p:nvPr>
            <p:ph type="title"/>
          </p:nvPr>
        </p:nvSpPr>
        <p:spPr>
          <a:xfrm>
            <a:off x="1097280" y="614679"/>
            <a:ext cx="10058400" cy="748454"/>
          </a:xfrm>
        </p:spPr>
        <p:txBody>
          <a:bodyPr/>
          <a:lstStyle/>
          <a:p>
            <a:pPr algn="ctr"/>
            <a:r>
              <a:rPr lang="tr-TR" dirty="0">
                <a:solidFill>
                  <a:schemeClr val="tx1"/>
                </a:solidFill>
              </a:rPr>
              <a:t>Karar Mekanizması ve Algoritma</a:t>
            </a:r>
          </a:p>
        </p:txBody>
      </p:sp>
      <p:sp>
        <p:nvSpPr>
          <p:cNvPr id="3" name="İçerik Yer Tutucusu 2">
            <a:extLst>
              <a:ext uri="{FF2B5EF4-FFF2-40B4-BE49-F238E27FC236}">
                <a16:creationId xmlns:a16="http://schemas.microsoft.com/office/drawing/2014/main" id="{054B228F-DB05-6902-FCF2-5023A5A02B6C}"/>
              </a:ext>
            </a:extLst>
          </p:cNvPr>
          <p:cNvSpPr>
            <a:spLocks noGrp="1"/>
          </p:cNvSpPr>
          <p:nvPr>
            <p:ph idx="1"/>
          </p:nvPr>
        </p:nvSpPr>
        <p:spPr>
          <a:xfrm>
            <a:off x="1834700" y="2219961"/>
            <a:ext cx="4108901" cy="4023360"/>
          </a:xfrm>
        </p:spPr>
        <p:txBody>
          <a:bodyPr>
            <a:normAutofit/>
          </a:bodyPr>
          <a:lstStyle/>
          <a:p>
            <a:r>
              <a:rPr lang="tr-TR" sz="2400" dirty="0">
                <a:solidFill>
                  <a:schemeClr val="tx1"/>
                </a:solidFill>
              </a:rPr>
              <a:t>Sistem sürekli 45-60 derece eşiğini kontrol eder. Eğer bu eşik aşılırsa, 'hatalı alarmı' önlemek için 200ms boyunca doğruluğunu teyit eder ve ardından GPS verisini çekip gönderir.</a:t>
            </a:r>
            <a:r>
              <a:rPr lang="tr-TR" sz="2000" dirty="0"/>
              <a:t> </a:t>
            </a:r>
            <a:r>
              <a:rPr lang="tr-TR" sz="2400" dirty="0">
                <a:solidFill>
                  <a:schemeClr val="tx1"/>
                </a:solidFill>
              </a:rPr>
              <a:t>Araç dinamikleri ve virajlardaki merkezkaç kuvveti hesaplanarak, hatalı alarmları önlemek için 'güvenli eşik' 45° olarak seçilmiştir.</a:t>
            </a:r>
          </a:p>
        </p:txBody>
      </p:sp>
      <p:pic>
        <p:nvPicPr>
          <p:cNvPr id="5" name="Resim 4" descr="metin, diyagram, yazı tipi, taslak içeren bir resim&#10;&#10;Açıklama otomatik olarak oluşturuldu">
            <a:extLst>
              <a:ext uri="{FF2B5EF4-FFF2-40B4-BE49-F238E27FC236}">
                <a16:creationId xmlns:a16="http://schemas.microsoft.com/office/drawing/2014/main" id="{75E66D38-87AD-04F7-CC7E-5141BB1098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4093" y="1845734"/>
            <a:ext cx="2925094" cy="4023360"/>
          </a:xfrm>
          <a:prstGeom prst="rect">
            <a:avLst/>
          </a:prstGeom>
        </p:spPr>
      </p:pic>
    </p:spTree>
    <p:extLst>
      <p:ext uri="{BB962C8B-B14F-4D97-AF65-F5344CB8AC3E}">
        <p14:creationId xmlns:p14="http://schemas.microsoft.com/office/powerpoint/2010/main" val="31398597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EA4C1BE-D25F-3F59-A9BA-A2E11B4B9158}"/>
              </a:ext>
            </a:extLst>
          </p:cNvPr>
          <p:cNvSpPr>
            <a:spLocks noGrp="1"/>
          </p:cNvSpPr>
          <p:nvPr>
            <p:ph type="title"/>
          </p:nvPr>
        </p:nvSpPr>
        <p:spPr>
          <a:xfrm>
            <a:off x="1097280" y="614679"/>
            <a:ext cx="10058400" cy="748454"/>
          </a:xfrm>
        </p:spPr>
        <p:txBody>
          <a:bodyPr/>
          <a:lstStyle/>
          <a:p>
            <a:pPr algn="ctr"/>
            <a:r>
              <a:rPr lang="tr-TR" dirty="0">
                <a:solidFill>
                  <a:schemeClr val="tx1"/>
                </a:solidFill>
              </a:rPr>
              <a:t>Gelecek Vizyonu</a:t>
            </a:r>
          </a:p>
        </p:txBody>
      </p:sp>
      <p:sp>
        <p:nvSpPr>
          <p:cNvPr id="3" name="İçerik Yer Tutucusu 2">
            <a:extLst>
              <a:ext uri="{FF2B5EF4-FFF2-40B4-BE49-F238E27FC236}">
                <a16:creationId xmlns:a16="http://schemas.microsoft.com/office/drawing/2014/main" id="{8C05FF3B-6928-F4D5-053B-089744CD126E}"/>
              </a:ext>
            </a:extLst>
          </p:cNvPr>
          <p:cNvSpPr>
            <a:spLocks noGrp="1"/>
          </p:cNvSpPr>
          <p:nvPr>
            <p:ph idx="1"/>
          </p:nvPr>
        </p:nvSpPr>
        <p:spPr>
          <a:xfrm>
            <a:off x="1097280" y="2007966"/>
            <a:ext cx="5377262" cy="4023360"/>
          </a:xfrm>
        </p:spPr>
        <p:txBody>
          <a:bodyPr/>
          <a:lstStyle/>
          <a:p>
            <a:r>
              <a:rPr lang="tr-TR" sz="2400" dirty="0">
                <a:solidFill>
                  <a:schemeClr val="tx1"/>
                </a:solidFill>
              </a:rPr>
              <a:t>Mobil Uygulama ve Sağlık Verisi Entegrasyonu:</a:t>
            </a:r>
          </a:p>
          <a:p>
            <a:r>
              <a:rPr lang="tr-TR" sz="2400" dirty="0">
                <a:solidFill>
                  <a:schemeClr val="tx1"/>
                </a:solidFill>
              </a:rPr>
              <a:t>Gelecekte sisteme entegre edilecek bir mobil uygulama ile sürücünün kan grubu, kronik hastalıkları veya alerji bilgileri kaza koordinatıyla birlikte 112'ye gider. Ekipler olay yerine ulaştığında kazazedenin tıbbi geçmişini bilerek müdahale eder.</a:t>
            </a:r>
          </a:p>
          <a:p>
            <a:endParaRPr lang="tr-TR" dirty="0">
              <a:solidFill>
                <a:schemeClr val="tx1"/>
              </a:solidFill>
            </a:endParaRPr>
          </a:p>
        </p:txBody>
      </p:sp>
      <p:pic>
        <p:nvPicPr>
          <p:cNvPr id="5" name="Resim 4" descr="metin, taşıt, araç, araba, mobil telefon içeren bir resim&#10;&#10;Açıklama otomatik olarak oluşturuldu">
            <a:extLst>
              <a:ext uri="{FF2B5EF4-FFF2-40B4-BE49-F238E27FC236}">
                <a16:creationId xmlns:a16="http://schemas.microsoft.com/office/drawing/2014/main" id="{18AD9F9A-7679-FACD-7531-CFD82236A2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38220" y="1867856"/>
            <a:ext cx="3790335" cy="3790335"/>
          </a:xfrm>
          <a:prstGeom prst="rect">
            <a:avLst/>
          </a:prstGeom>
        </p:spPr>
      </p:pic>
    </p:spTree>
    <p:extLst>
      <p:ext uri="{BB962C8B-B14F-4D97-AF65-F5344CB8AC3E}">
        <p14:creationId xmlns:p14="http://schemas.microsoft.com/office/powerpoint/2010/main" val="27166716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03023CA-AEF6-21EF-0322-2391F5BE543D}"/>
              </a:ext>
            </a:extLst>
          </p:cNvPr>
          <p:cNvSpPr>
            <a:spLocks noGrp="1"/>
          </p:cNvSpPr>
          <p:nvPr>
            <p:ph type="title"/>
          </p:nvPr>
        </p:nvSpPr>
        <p:spPr>
          <a:xfrm>
            <a:off x="1097280" y="286603"/>
            <a:ext cx="10058400" cy="1069231"/>
          </a:xfrm>
        </p:spPr>
        <p:txBody>
          <a:bodyPr/>
          <a:lstStyle/>
          <a:p>
            <a:pPr algn="ctr"/>
            <a:r>
              <a:rPr lang="tr-TR" dirty="0">
                <a:solidFill>
                  <a:schemeClr val="tx1"/>
                </a:solidFill>
              </a:rPr>
              <a:t>Referanslar ve Kaynakça</a:t>
            </a:r>
          </a:p>
        </p:txBody>
      </p:sp>
      <p:sp>
        <p:nvSpPr>
          <p:cNvPr id="3" name="İçerik Yer Tutucusu 2">
            <a:extLst>
              <a:ext uri="{FF2B5EF4-FFF2-40B4-BE49-F238E27FC236}">
                <a16:creationId xmlns:a16="http://schemas.microsoft.com/office/drawing/2014/main" id="{819D0744-45F1-3CA1-7884-6264CC35A883}"/>
              </a:ext>
            </a:extLst>
          </p:cNvPr>
          <p:cNvSpPr>
            <a:spLocks noGrp="1"/>
          </p:cNvSpPr>
          <p:nvPr>
            <p:ph idx="1"/>
          </p:nvPr>
        </p:nvSpPr>
        <p:spPr/>
        <p:txBody>
          <a:bodyPr>
            <a:normAutofit lnSpcReduction="10000"/>
          </a:bodyPr>
          <a:lstStyle/>
          <a:p>
            <a:r>
              <a:rPr lang="tr-TR" altLang="tr-TR" b="1" dirty="0">
                <a:solidFill>
                  <a:schemeClr val="tx1"/>
                </a:solidFill>
              </a:rPr>
              <a:t>Türkiye İstatistik Kurumu (TÜİK).</a:t>
            </a:r>
            <a:r>
              <a:rPr lang="tr-TR" altLang="tr-TR" dirty="0">
                <a:solidFill>
                  <a:schemeClr val="tx1"/>
                </a:solidFill>
              </a:rPr>
              <a:t> (2024). </a:t>
            </a:r>
            <a:r>
              <a:rPr lang="tr-TR" altLang="tr-TR" i="1" dirty="0">
                <a:solidFill>
                  <a:schemeClr val="tx1"/>
                </a:solidFill>
              </a:rPr>
              <a:t>Karayolu Trafik Kaza İstatistikleri</a:t>
            </a:r>
            <a:r>
              <a:rPr lang="tr-TR" altLang="tr-TR" dirty="0">
                <a:solidFill>
                  <a:schemeClr val="tx1"/>
                </a:solidFill>
              </a:rPr>
              <a:t>. [Erişim: tuik.gov.tr]</a:t>
            </a:r>
          </a:p>
          <a:p>
            <a:r>
              <a:rPr lang="tr-TR" altLang="tr-TR" b="1" dirty="0">
                <a:solidFill>
                  <a:schemeClr val="tx1"/>
                </a:solidFill>
              </a:rPr>
              <a:t>Emniyet Genel Müdürlüğü.</a:t>
            </a:r>
            <a:r>
              <a:rPr lang="tr-TR" altLang="tr-TR" dirty="0">
                <a:solidFill>
                  <a:schemeClr val="tx1"/>
                </a:solidFill>
              </a:rPr>
              <a:t> (2024). </a:t>
            </a:r>
            <a:r>
              <a:rPr lang="tr-TR" altLang="tr-TR" i="1" dirty="0">
                <a:solidFill>
                  <a:schemeClr val="tx1"/>
                </a:solidFill>
              </a:rPr>
              <a:t>Trafik İstatistik Bülteni</a:t>
            </a:r>
            <a:r>
              <a:rPr lang="tr-TR" altLang="tr-TR" dirty="0">
                <a:solidFill>
                  <a:schemeClr val="tx1"/>
                </a:solidFill>
              </a:rPr>
              <a:t>. Trafik Başkanlığı Yayınları.</a:t>
            </a:r>
          </a:p>
          <a:p>
            <a:r>
              <a:rPr lang="tr-TR" b="1" dirty="0" err="1">
                <a:solidFill>
                  <a:schemeClr val="tx1"/>
                </a:solidFill>
              </a:rPr>
              <a:t>InvenSense</a:t>
            </a:r>
            <a:r>
              <a:rPr lang="tr-TR" b="1" dirty="0">
                <a:solidFill>
                  <a:schemeClr val="tx1"/>
                </a:solidFill>
              </a:rPr>
              <a:t> MPU-6050 </a:t>
            </a:r>
            <a:r>
              <a:rPr lang="tr-TR" b="1" dirty="0" err="1">
                <a:solidFill>
                  <a:schemeClr val="tx1"/>
                </a:solidFill>
              </a:rPr>
              <a:t>Datasheet</a:t>
            </a:r>
            <a:r>
              <a:rPr lang="tr-TR" b="1" dirty="0">
                <a:solidFill>
                  <a:schemeClr val="tx1"/>
                </a:solidFill>
              </a:rPr>
              <a:t>:</a:t>
            </a:r>
            <a:r>
              <a:rPr lang="tr-TR" dirty="0">
                <a:solidFill>
                  <a:schemeClr val="tx1"/>
                </a:solidFill>
              </a:rPr>
              <a:t> "</a:t>
            </a:r>
            <a:r>
              <a:rPr lang="tr-TR" dirty="0" err="1">
                <a:solidFill>
                  <a:schemeClr val="tx1"/>
                </a:solidFill>
              </a:rPr>
              <a:t>InvenSense</a:t>
            </a:r>
            <a:r>
              <a:rPr lang="tr-TR" dirty="0">
                <a:solidFill>
                  <a:schemeClr val="tx1"/>
                </a:solidFill>
              </a:rPr>
              <a:t> </a:t>
            </a:r>
            <a:r>
              <a:rPr lang="tr-TR" dirty="0" err="1">
                <a:solidFill>
                  <a:schemeClr val="tx1"/>
                </a:solidFill>
              </a:rPr>
              <a:t>Inc</a:t>
            </a:r>
            <a:r>
              <a:rPr lang="tr-TR" dirty="0">
                <a:solidFill>
                  <a:schemeClr val="tx1"/>
                </a:solidFill>
              </a:rPr>
              <a:t>. (2013). MPU-6050 Product </a:t>
            </a:r>
            <a:r>
              <a:rPr lang="tr-TR" dirty="0" err="1">
                <a:solidFill>
                  <a:schemeClr val="tx1"/>
                </a:solidFill>
              </a:rPr>
              <a:t>Specification</a:t>
            </a:r>
            <a:r>
              <a:rPr lang="tr-TR" dirty="0">
                <a:solidFill>
                  <a:schemeClr val="tx1"/>
                </a:solidFill>
              </a:rPr>
              <a:t> </a:t>
            </a:r>
            <a:r>
              <a:rPr lang="tr-TR" dirty="0" err="1">
                <a:solidFill>
                  <a:schemeClr val="tx1"/>
                </a:solidFill>
              </a:rPr>
              <a:t>Revision</a:t>
            </a:r>
            <a:r>
              <a:rPr lang="tr-TR" dirty="0">
                <a:solidFill>
                  <a:schemeClr val="tx1"/>
                </a:solidFill>
              </a:rPr>
              <a:t> 3.4.</a:t>
            </a:r>
          </a:p>
          <a:p>
            <a:r>
              <a:rPr lang="tr-TR" dirty="0" err="1">
                <a:solidFill>
                  <a:schemeClr val="tx1"/>
                </a:solidFill>
              </a:rPr>
              <a:t>Espressif</a:t>
            </a:r>
            <a:r>
              <a:rPr lang="tr-TR" dirty="0">
                <a:solidFill>
                  <a:schemeClr val="tx1"/>
                </a:solidFill>
              </a:rPr>
              <a:t> (2023). ESP32-WROOM-32 Series </a:t>
            </a:r>
            <a:r>
              <a:rPr lang="tr-TR" dirty="0" err="1">
                <a:solidFill>
                  <a:schemeClr val="tx1"/>
                </a:solidFill>
              </a:rPr>
              <a:t>Datasheet</a:t>
            </a:r>
            <a:r>
              <a:rPr lang="tr-TR" dirty="0">
                <a:solidFill>
                  <a:schemeClr val="tx1"/>
                </a:solidFill>
              </a:rPr>
              <a:t> v3.2.</a:t>
            </a:r>
          </a:p>
          <a:p>
            <a:r>
              <a:rPr lang="en-US" dirty="0">
                <a:solidFill>
                  <a:schemeClr val="tx1"/>
                </a:solidFill>
              </a:rPr>
              <a:t>Lerner, E. B., &amp; </a:t>
            </a:r>
            <a:r>
              <a:rPr lang="en-US" dirty="0" err="1">
                <a:solidFill>
                  <a:schemeClr val="tx1"/>
                </a:solidFill>
              </a:rPr>
              <a:t>Moscati</a:t>
            </a:r>
            <a:r>
              <a:rPr lang="en-US" dirty="0">
                <a:solidFill>
                  <a:schemeClr val="tx1"/>
                </a:solidFill>
              </a:rPr>
              <a:t>, R. M. (2001). The Golden Hour: Scientific Fact or Medical Concept? Academic Emergency Medicine.</a:t>
            </a:r>
            <a:endParaRPr lang="tr-TR" dirty="0">
              <a:solidFill>
                <a:schemeClr val="tx1"/>
              </a:solidFill>
              <a:hlinkClick r:id="rId2">
                <a:extLst>
                  <a:ext uri="{A12FA001-AC4F-418D-AE19-62706E023703}">
                    <ahyp:hlinkClr xmlns:ahyp="http://schemas.microsoft.com/office/drawing/2018/hyperlinkcolor" val="tx"/>
                  </a:ext>
                </a:extLst>
              </a:hlinkClick>
            </a:endParaRPr>
          </a:p>
          <a:p>
            <a:pPr marL="0" indent="0">
              <a:buNone/>
            </a:pPr>
            <a:r>
              <a:rPr lang="tr-TR" dirty="0">
                <a:solidFill>
                  <a:schemeClr val="tx1"/>
                </a:solidFill>
                <a:hlinkClick r:id="rId2">
                  <a:extLst>
                    <a:ext uri="{A12FA001-AC4F-418D-AE19-62706E023703}">
                      <ahyp:hlinkClr xmlns:ahyp="http://schemas.microsoft.com/office/drawing/2018/hyperlinkcolor" val="tx"/>
                    </a:ext>
                  </a:extLst>
                </a:hlinkClick>
              </a:rPr>
              <a:t>  https://data.tuik.gov.tr/Bulten/Index?p=Road-Traffic-Accident-Statistics-2024-54056</a:t>
            </a:r>
          </a:p>
          <a:p>
            <a:r>
              <a:rPr lang="tr-TR" dirty="0">
                <a:solidFill>
                  <a:schemeClr val="tx1"/>
                </a:solidFill>
                <a:hlinkClick r:id="rId2">
                  <a:extLst>
                    <a:ext uri="{A12FA001-AC4F-418D-AE19-62706E023703}">
                      <ahyp:hlinkClr xmlns:ahyp="http://schemas.microsoft.com/office/drawing/2018/hyperlinkcolor" val="tx"/>
                    </a:ext>
                  </a:extLst>
                </a:hlinkClick>
              </a:rPr>
              <a:t>https://www.netgaste.com/video/14131222/feci-kaza-takla-atan-aracta-bir-kisi-oldu</a:t>
            </a:r>
            <a:endParaRPr lang="tr-TR" dirty="0">
              <a:solidFill>
                <a:schemeClr val="tx1"/>
              </a:solidFill>
            </a:endParaRPr>
          </a:p>
          <a:p>
            <a:r>
              <a:rPr lang="tr-TR" dirty="0">
                <a:solidFill>
                  <a:schemeClr val="tx1"/>
                </a:solidFill>
              </a:rPr>
              <a:t>https://www.icisleri.gov.tr/bilgiteknolojileri/yeni-nesil-112-acil-cagri-merkezi?ya_src=serp300</a:t>
            </a:r>
          </a:p>
          <a:p>
            <a:endParaRPr lang="tr-TR" dirty="0"/>
          </a:p>
          <a:p>
            <a:pPr marL="0" indent="0">
              <a:buNone/>
            </a:pPr>
            <a:endParaRPr lang="tr-TR" dirty="0"/>
          </a:p>
          <a:p>
            <a:endParaRPr lang="tr-TR" dirty="0"/>
          </a:p>
        </p:txBody>
      </p:sp>
    </p:spTree>
    <p:extLst>
      <p:ext uri="{BB962C8B-B14F-4D97-AF65-F5344CB8AC3E}">
        <p14:creationId xmlns:p14="http://schemas.microsoft.com/office/powerpoint/2010/main" val="2684097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F85B4B5-0492-99C1-C1B6-1DCAC3148401}"/>
              </a:ext>
            </a:extLst>
          </p:cNvPr>
          <p:cNvSpPr>
            <a:spLocks noGrp="1"/>
          </p:cNvSpPr>
          <p:nvPr>
            <p:ph type="title"/>
          </p:nvPr>
        </p:nvSpPr>
        <p:spPr>
          <a:xfrm>
            <a:off x="1381059" y="2131169"/>
            <a:ext cx="10058400" cy="1450757"/>
          </a:xfrm>
        </p:spPr>
        <p:txBody>
          <a:bodyPr>
            <a:normAutofit/>
          </a:bodyPr>
          <a:lstStyle/>
          <a:p>
            <a:pPr algn="ctr"/>
            <a:r>
              <a:rPr lang="tr-TR" sz="6600" b="1" dirty="0">
                <a:solidFill>
                  <a:schemeClr val="tx1"/>
                </a:solidFill>
              </a:rPr>
              <a:t>TEŞEKKÜRLER</a:t>
            </a:r>
          </a:p>
        </p:txBody>
      </p:sp>
      <p:sp>
        <p:nvSpPr>
          <p:cNvPr id="3" name="İçerik Yer Tutucusu 2">
            <a:extLst>
              <a:ext uri="{FF2B5EF4-FFF2-40B4-BE49-F238E27FC236}">
                <a16:creationId xmlns:a16="http://schemas.microsoft.com/office/drawing/2014/main" id="{9242DAF4-BCFE-3B7B-4A64-05E8609882C5}"/>
              </a:ext>
            </a:extLst>
          </p:cNvPr>
          <p:cNvSpPr>
            <a:spLocks noGrp="1"/>
          </p:cNvSpPr>
          <p:nvPr>
            <p:ph idx="1"/>
          </p:nvPr>
        </p:nvSpPr>
        <p:spPr>
          <a:xfrm>
            <a:off x="1097280" y="3988676"/>
            <a:ext cx="10058400" cy="1880418"/>
          </a:xfrm>
        </p:spPr>
        <p:txBody>
          <a:bodyPr>
            <a:normAutofit/>
          </a:bodyPr>
          <a:lstStyle/>
          <a:p>
            <a:pPr algn="ctr"/>
            <a:r>
              <a:rPr lang="tr-TR" sz="2800" dirty="0">
                <a:solidFill>
                  <a:schemeClr val="tx1"/>
                </a:solidFill>
              </a:rPr>
              <a:t>E-posta: okcetinsami@gmail.com</a:t>
            </a:r>
          </a:p>
        </p:txBody>
      </p:sp>
    </p:spTree>
    <p:extLst>
      <p:ext uri="{BB962C8B-B14F-4D97-AF65-F5344CB8AC3E}">
        <p14:creationId xmlns:p14="http://schemas.microsoft.com/office/powerpoint/2010/main" val="3692949873"/>
      </p:ext>
    </p:extLst>
  </p:cSld>
  <p:clrMapOvr>
    <a:masterClrMapping/>
  </p:clrMapOvr>
</p:sld>
</file>

<file path=ppt/theme/theme1.xml><?xml version="1.0" encoding="utf-8"?>
<a:theme xmlns:a="http://schemas.openxmlformats.org/drawingml/2006/main" name="Geçmişe bakış">
  <a:themeElements>
    <a:clrScheme name="Geçmişe bakış">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Geçmişe bakış">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eçmişe bakış">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Retrospect</Template>
  <TotalTime>281</TotalTime>
  <Words>651</Words>
  <Application>Microsoft Office PowerPoint</Application>
  <PresentationFormat>Geniş ekran</PresentationFormat>
  <Paragraphs>42</Paragraphs>
  <Slides>9</Slides>
  <Notes>1</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9</vt:i4>
      </vt:variant>
    </vt:vector>
  </HeadingPairs>
  <TitlesOfParts>
    <vt:vector size="13" baseType="lpstr">
      <vt:lpstr>Aptos</vt:lpstr>
      <vt:lpstr>Calibri</vt:lpstr>
      <vt:lpstr>Calibri Light</vt:lpstr>
      <vt:lpstr>Geçmişe bakış</vt:lpstr>
      <vt:lpstr>ARAÇ TAKLA SENSÖRÜ (ATS SİSTEMİ)</vt:lpstr>
      <vt:lpstr>ATS NEDİR?</vt:lpstr>
      <vt:lpstr>Problemin Tanımı ve Genel Amacı</vt:lpstr>
      <vt:lpstr>Neden Almalısınız?</vt:lpstr>
      <vt:lpstr>Sistem Mimarisi</vt:lpstr>
      <vt:lpstr>Karar Mekanizması ve Algoritma</vt:lpstr>
      <vt:lpstr>Gelecek Vizyonu</vt:lpstr>
      <vt:lpstr>Referanslar ve Kaynakça</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ARAÇ TAKLA SENSÖRÜ (ATS SİSTEMİ)</dc:title>
  <dc:creator>Cansu Usak</dc:creator>
  <cp:lastModifiedBy>Cansu Usak</cp:lastModifiedBy>
  <cp:revision>11</cp:revision>
  <dcterms:created xsi:type="dcterms:W3CDTF">2025-12-15T18:33:59Z</dcterms:created>
  <dcterms:modified xsi:type="dcterms:W3CDTF">2025-12-23T20:16:36Z</dcterms:modified>
</cp:coreProperties>
</file>