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Gilda Display" charset="1" panose="02000000000000000000"/>
      <p:regular r:id="rId19"/>
    </p:embeddedFont>
    <p:embeddedFont>
      <p:font typeface="HK Grotesk Light" charset="1" panose="00000400000000000000"/>
      <p:regular r:id="rId20"/>
    </p:embeddedFont>
    <p:embeddedFont>
      <p:font typeface="Libre Baskerville" charset="1" panose="02000000000000000000"/>
      <p:regular r:id="rId21"/>
    </p:embeddedFont>
    <p:embeddedFont>
      <p:font typeface="Carlito" charset="1" panose="020F0502020204030204"/>
      <p:regular r:id="rId22"/>
    </p:embeddedFont>
    <p:embeddedFont>
      <p:font typeface="Radley" charset="1" panose="00000500000000000000"/>
      <p:regular r:id="rId23"/>
    </p:embeddedFont>
    <p:embeddedFont>
      <p:font typeface="HK Grotesk Bold" charset="1" panose="00000800000000000000"/>
      <p:regular r:id="rId24"/>
    </p:embeddedFont>
    <p:embeddedFont>
      <p:font typeface="HK Grotesk" charset="1" panose="00000500000000000000"/>
      <p:regular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png" Type="http://schemas.openxmlformats.org/officeDocument/2006/relationships/image"/><Relationship Id="rId6" Target="../media/image5.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8.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9.png" Type="http://schemas.openxmlformats.org/officeDocument/2006/relationships/image"/><Relationship Id="rId3" Target="../media/image20.svg" Type="http://schemas.openxmlformats.org/officeDocument/2006/relationships/image"/><Relationship Id="rId4" Target="../media/image22.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 Id="rId6" Target="../media/image9.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 Id="rId6" Target="../media/image12.jpeg" Type="http://schemas.openxmlformats.org/officeDocument/2006/relationships/image"/><Relationship Id="rId7" Target="../media/image13.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4.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15.jpe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6.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jpeg" Type="http://schemas.openxmlformats.org/officeDocument/2006/relationships/image"/><Relationship Id="rId3" Target="../media/image1.png" Type="http://schemas.openxmlformats.org/officeDocument/2006/relationships/image"/><Relationship Id="rId4" Target="../media/image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0B1E25"/>
        </a:solidFill>
      </p:bgPr>
    </p:bg>
    <p:spTree>
      <p:nvGrpSpPr>
        <p:cNvPr id="1" name=""/>
        <p:cNvGrpSpPr/>
        <p:nvPr/>
      </p:nvGrpSpPr>
      <p:grpSpPr>
        <a:xfrm>
          <a:off x="0" y="0"/>
          <a:ext cx="0" cy="0"/>
          <a:chOff x="0" y="0"/>
          <a:chExt cx="0" cy="0"/>
        </a:xfrm>
      </p:grpSpPr>
      <p:sp>
        <p:nvSpPr>
          <p:cNvPr name="Freeform 2" id="2"/>
          <p:cNvSpPr/>
          <p:nvPr/>
        </p:nvSpPr>
        <p:spPr>
          <a:xfrm flipH="false" flipV="false" rot="0">
            <a:off x="13611225" y="6787402"/>
            <a:ext cx="10936025" cy="10299747"/>
          </a:xfrm>
          <a:custGeom>
            <a:avLst/>
            <a:gdLst/>
            <a:ahLst/>
            <a:cxnLst/>
            <a:rect r="r" b="b" t="t" l="l"/>
            <a:pathLst>
              <a:path h="10299747" w="10936025">
                <a:moveTo>
                  <a:pt x="0" y="0"/>
                </a:moveTo>
                <a:lnTo>
                  <a:pt x="10936025" y="0"/>
                </a:lnTo>
                <a:lnTo>
                  <a:pt x="10936025" y="10299747"/>
                </a:lnTo>
                <a:lnTo>
                  <a:pt x="0" y="102997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666750" y="666750"/>
            <a:ext cx="8629650" cy="8953500"/>
            <a:chOff x="0" y="0"/>
            <a:chExt cx="1336959" cy="1387131"/>
          </a:xfrm>
        </p:grpSpPr>
        <p:sp>
          <p:nvSpPr>
            <p:cNvPr name="Freeform 4" id="4"/>
            <p:cNvSpPr/>
            <p:nvPr/>
          </p:nvSpPr>
          <p:spPr>
            <a:xfrm flipH="false" flipV="false" rot="0">
              <a:off x="0" y="0"/>
              <a:ext cx="1336959" cy="1387131"/>
            </a:xfrm>
            <a:custGeom>
              <a:avLst/>
              <a:gdLst/>
              <a:ahLst/>
              <a:cxnLst/>
              <a:rect r="r" b="b" t="t" l="l"/>
              <a:pathLst>
                <a:path h="1387131" w="1336959">
                  <a:moveTo>
                    <a:pt x="35885" y="0"/>
                  </a:moveTo>
                  <a:lnTo>
                    <a:pt x="1301073" y="0"/>
                  </a:lnTo>
                  <a:cubicBezTo>
                    <a:pt x="1310591" y="0"/>
                    <a:pt x="1319718" y="3781"/>
                    <a:pt x="1326448" y="10511"/>
                  </a:cubicBezTo>
                  <a:cubicBezTo>
                    <a:pt x="1333178" y="17240"/>
                    <a:pt x="1336959" y="26368"/>
                    <a:pt x="1336959" y="35885"/>
                  </a:cubicBezTo>
                  <a:lnTo>
                    <a:pt x="1336959" y="1351246"/>
                  </a:lnTo>
                  <a:cubicBezTo>
                    <a:pt x="1336959" y="1360764"/>
                    <a:pt x="1333178" y="1369891"/>
                    <a:pt x="1326448" y="1376621"/>
                  </a:cubicBezTo>
                  <a:cubicBezTo>
                    <a:pt x="1319718" y="1383351"/>
                    <a:pt x="1310591" y="1387131"/>
                    <a:pt x="1301073" y="1387131"/>
                  </a:cubicBezTo>
                  <a:lnTo>
                    <a:pt x="35885" y="1387131"/>
                  </a:lnTo>
                  <a:cubicBezTo>
                    <a:pt x="26368" y="1387131"/>
                    <a:pt x="17240" y="1383351"/>
                    <a:pt x="10511" y="1376621"/>
                  </a:cubicBezTo>
                  <a:cubicBezTo>
                    <a:pt x="3781" y="1369891"/>
                    <a:pt x="0" y="1360764"/>
                    <a:pt x="0" y="1351246"/>
                  </a:cubicBezTo>
                  <a:lnTo>
                    <a:pt x="0" y="35885"/>
                  </a:lnTo>
                  <a:cubicBezTo>
                    <a:pt x="0" y="26368"/>
                    <a:pt x="3781" y="17240"/>
                    <a:pt x="10511" y="10511"/>
                  </a:cubicBezTo>
                  <a:cubicBezTo>
                    <a:pt x="17240" y="3781"/>
                    <a:pt x="26368" y="0"/>
                    <a:pt x="35885" y="0"/>
                  </a:cubicBezTo>
                  <a:close/>
                </a:path>
              </a:pathLst>
            </a:custGeom>
            <a:blipFill>
              <a:blip r:embed="rId4"/>
              <a:stretch>
                <a:fillRect l="0" t="-199" r="0" b="-199"/>
              </a:stretch>
            </a:blipFill>
            <a:ln w="28575" cap="rnd">
              <a:solidFill>
                <a:srgbClr val="FFFFFF"/>
              </a:solidFill>
              <a:prstDash val="solid"/>
              <a:round/>
            </a:ln>
          </p:spPr>
        </p:sp>
      </p:grpSp>
      <p:sp>
        <p:nvSpPr>
          <p:cNvPr name="Freeform 5" id="5"/>
          <p:cNvSpPr/>
          <p:nvPr/>
        </p:nvSpPr>
        <p:spPr>
          <a:xfrm flipH="false" flipV="false" rot="0">
            <a:off x="9670167" y="8675198"/>
            <a:ext cx="5967136" cy="130192"/>
          </a:xfrm>
          <a:custGeom>
            <a:avLst/>
            <a:gdLst/>
            <a:ahLst/>
            <a:cxnLst/>
            <a:rect r="r" b="b" t="t" l="l"/>
            <a:pathLst>
              <a:path h="130192" w="5967136">
                <a:moveTo>
                  <a:pt x="0" y="0"/>
                </a:moveTo>
                <a:lnTo>
                  <a:pt x="5967135" y="0"/>
                </a:lnTo>
                <a:lnTo>
                  <a:pt x="5967135" y="130192"/>
                </a:lnTo>
                <a:lnTo>
                  <a:pt x="0" y="130192"/>
                </a:lnTo>
                <a:lnTo>
                  <a:pt x="0" y="0"/>
                </a:lnTo>
                <a:close/>
              </a:path>
            </a:pathLst>
          </a:custGeom>
          <a:blipFill>
            <a:blip r:embed="rId5">
              <a:alphaModFix amt="38000"/>
              <a:extLst>
                <a:ext uri="{96DAC541-7B7A-43D3-8B79-37D633B846F1}">
                  <asvg:svgBlip xmlns:asvg="http://schemas.microsoft.com/office/drawing/2016/SVG/main" r:embed="rId6"/>
                </a:ext>
              </a:extLst>
            </a:blip>
            <a:stretch>
              <a:fillRect l="0" t="0" r="0" b="0"/>
            </a:stretch>
          </a:blipFill>
        </p:spPr>
      </p:sp>
      <p:grpSp>
        <p:nvGrpSpPr>
          <p:cNvPr name="Group 6" id="6"/>
          <p:cNvGrpSpPr/>
          <p:nvPr/>
        </p:nvGrpSpPr>
        <p:grpSpPr>
          <a:xfrm rot="0">
            <a:off x="9917082" y="666750"/>
            <a:ext cx="6235843" cy="4845380"/>
            <a:chOff x="0" y="0"/>
            <a:chExt cx="8314457" cy="6460507"/>
          </a:xfrm>
        </p:grpSpPr>
        <p:sp>
          <p:nvSpPr>
            <p:cNvPr name="TextBox 7" id="7"/>
            <p:cNvSpPr txBox="true"/>
            <p:nvPr/>
          </p:nvSpPr>
          <p:spPr>
            <a:xfrm rot="0">
              <a:off x="0" y="1621580"/>
              <a:ext cx="8314457" cy="4838927"/>
            </a:xfrm>
            <a:prstGeom prst="rect">
              <a:avLst/>
            </a:prstGeom>
          </p:spPr>
          <p:txBody>
            <a:bodyPr anchor="t" rtlCol="false" tIns="0" lIns="0" bIns="0" rIns="0">
              <a:spAutoFit/>
            </a:bodyPr>
            <a:lstStyle/>
            <a:p>
              <a:pPr algn="l" marL="0" indent="0" lvl="0">
                <a:lnSpc>
                  <a:spcPts val="7032"/>
                </a:lnSpc>
              </a:pPr>
              <a:r>
                <a:rPr lang="en-US" sz="7032">
                  <a:solidFill>
                    <a:srgbClr val="5FB6AA"/>
                  </a:solidFill>
                  <a:latin typeface="Gilda Display"/>
                  <a:ea typeface="Gilda Display"/>
                  <a:cs typeface="Gilda Display"/>
                  <a:sym typeface="Gilda Display"/>
                </a:rPr>
                <a:t>Yapay Zeka Destekli Apron Güvenlik</a:t>
              </a:r>
            </a:p>
            <a:p>
              <a:pPr algn="l" marL="0" indent="0" lvl="0">
                <a:lnSpc>
                  <a:spcPts val="7032"/>
                </a:lnSpc>
              </a:pPr>
              <a:r>
                <a:rPr lang="en-US" sz="7032">
                  <a:solidFill>
                    <a:srgbClr val="5FB6AA"/>
                  </a:solidFill>
                  <a:latin typeface="Gilda Display"/>
                  <a:ea typeface="Gilda Display"/>
                  <a:cs typeface="Gilda Display"/>
                  <a:sym typeface="Gilda Display"/>
                </a:rPr>
                <a:t>Sistemi</a:t>
              </a:r>
            </a:p>
          </p:txBody>
        </p:sp>
        <p:sp>
          <p:nvSpPr>
            <p:cNvPr name="TextBox 8" id="8"/>
            <p:cNvSpPr txBox="true"/>
            <p:nvPr/>
          </p:nvSpPr>
          <p:spPr>
            <a:xfrm rot="0">
              <a:off x="0" y="-95250"/>
              <a:ext cx="8314457" cy="1128115"/>
            </a:xfrm>
            <a:prstGeom prst="rect">
              <a:avLst/>
            </a:prstGeom>
          </p:spPr>
          <p:txBody>
            <a:bodyPr anchor="t" rtlCol="false" tIns="0" lIns="0" bIns="0" rIns="0">
              <a:spAutoFit/>
            </a:bodyPr>
            <a:lstStyle/>
            <a:p>
              <a:pPr algn="l" marL="0" indent="0" lvl="0">
                <a:lnSpc>
                  <a:spcPts val="7158"/>
                </a:lnSpc>
              </a:pPr>
              <a:r>
                <a:rPr lang="en-US" sz="5113">
                  <a:solidFill>
                    <a:srgbClr val="5FB6AA"/>
                  </a:solidFill>
                  <a:latin typeface="HK Grotesk Light"/>
                  <a:ea typeface="HK Grotesk Light"/>
                  <a:cs typeface="HK Grotesk Light"/>
                  <a:sym typeface="HK Grotesk Light"/>
                </a:rPr>
                <a:t>Apron Ground AI</a:t>
              </a:r>
            </a:p>
          </p:txBody>
        </p:sp>
      </p:grpSp>
      <p:sp>
        <p:nvSpPr>
          <p:cNvPr name="TextBox 9" id="9"/>
          <p:cNvSpPr txBox="true"/>
          <p:nvPr/>
        </p:nvSpPr>
        <p:spPr>
          <a:xfrm rot="0">
            <a:off x="9917082" y="7869235"/>
            <a:ext cx="5473304" cy="774785"/>
          </a:xfrm>
          <a:prstGeom prst="rect">
            <a:avLst/>
          </a:prstGeom>
        </p:spPr>
        <p:txBody>
          <a:bodyPr anchor="t" rtlCol="false" tIns="0" lIns="0" bIns="0" rIns="0">
            <a:spAutoFit/>
          </a:bodyPr>
          <a:lstStyle/>
          <a:p>
            <a:pPr algn="l">
              <a:lnSpc>
                <a:spcPts val="3134"/>
              </a:lnSpc>
            </a:pPr>
            <a:r>
              <a:rPr lang="en-US" sz="2507">
                <a:solidFill>
                  <a:srgbClr val="5FB6AA"/>
                </a:solidFill>
                <a:latin typeface="Libre Baskerville"/>
                <a:ea typeface="Libre Baskerville"/>
                <a:cs typeface="Libre Baskerville"/>
                <a:sym typeface="Libre Baskerville"/>
              </a:rPr>
              <a:t>Yasin Taşpınar</a:t>
            </a:r>
          </a:p>
          <a:p>
            <a:pPr algn="l" marL="0" indent="0" lvl="0">
              <a:lnSpc>
                <a:spcPts val="3134"/>
              </a:lnSpc>
            </a:pPr>
            <a:r>
              <a:rPr lang="en-US" sz="2507">
                <a:solidFill>
                  <a:srgbClr val="5FB6AA"/>
                </a:solidFill>
                <a:latin typeface="Libre Baskerville"/>
                <a:ea typeface="Libre Baskerville"/>
                <a:cs typeface="Libre Baskerville"/>
                <a:sym typeface="Libre Baskerville"/>
              </a:rPr>
              <a:t>19240000214@ogrenci.ege.edu.tr</a:t>
            </a:r>
          </a:p>
        </p:txBody>
      </p:sp>
      <p:sp>
        <p:nvSpPr>
          <p:cNvPr name="TextBox 10" id="10"/>
          <p:cNvSpPr txBox="true"/>
          <p:nvPr/>
        </p:nvSpPr>
        <p:spPr>
          <a:xfrm rot="0">
            <a:off x="9917082" y="8807994"/>
            <a:ext cx="6425076" cy="812256"/>
          </a:xfrm>
          <a:prstGeom prst="rect">
            <a:avLst/>
          </a:prstGeom>
        </p:spPr>
        <p:txBody>
          <a:bodyPr anchor="t" rtlCol="false" tIns="0" lIns="0" bIns="0" rIns="0">
            <a:spAutoFit/>
          </a:bodyPr>
          <a:lstStyle/>
          <a:p>
            <a:pPr algn="l">
              <a:lnSpc>
                <a:spcPts val="3218"/>
              </a:lnSpc>
            </a:pPr>
            <a:r>
              <a:rPr lang="en-US" sz="2575">
                <a:solidFill>
                  <a:srgbClr val="5FB6AA"/>
                </a:solidFill>
                <a:latin typeface="Libre Baskerville"/>
                <a:ea typeface="Libre Baskerville"/>
                <a:cs typeface="Libre Baskerville"/>
                <a:sym typeface="Libre Baskerville"/>
              </a:rPr>
              <a:t>Dr. Öğr. Üyesi Mustafa Berkant Selek</a:t>
            </a:r>
          </a:p>
          <a:p>
            <a:pPr algn="l" marL="0" indent="0" lvl="0">
              <a:lnSpc>
                <a:spcPts val="3218"/>
              </a:lnSpc>
            </a:pPr>
            <a:r>
              <a:rPr lang="en-US" sz="2575">
                <a:solidFill>
                  <a:srgbClr val="5FB6AA"/>
                </a:solidFill>
                <a:latin typeface="Libre Baskerville"/>
                <a:ea typeface="Libre Baskerville"/>
                <a:cs typeface="Libre Baskerville"/>
                <a:sym typeface="Libre Baskerville"/>
              </a:rPr>
              <a:t>mustafa.berkant.selek@ege.edu.tr</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0B1E25"/>
        </a:solidFill>
      </p:bgPr>
    </p:bg>
    <p:spTree>
      <p:nvGrpSpPr>
        <p:cNvPr id="1" name=""/>
        <p:cNvGrpSpPr/>
        <p:nvPr/>
      </p:nvGrpSpPr>
      <p:grpSpPr>
        <a:xfrm>
          <a:off x="0" y="0"/>
          <a:ext cx="0" cy="0"/>
          <a:chOff x="0" y="0"/>
          <a:chExt cx="0" cy="0"/>
        </a:xfrm>
      </p:grpSpPr>
      <p:sp>
        <p:nvSpPr>
          <p:cNvPr name="Freeform 2" id="2"/>
          <p:cNvSpPr/>
          <p:nvPr/>
        </p:nvSpPr>
        <p:spPr>
          <a:xfrm flipH="false" flipV="false" rot="4437773">
            <a:off x="13770320" y="-6241286"/>
            <a:ext cx="12640239" cy="11904807"/>
          </a:xfrm>
          <a:custGeom>
            <a:avLst/>
            <a:gdLst/>
            <a:ahLst/>
            <a:cxnLst/>
            <a:rect r="r" b="b" t="t" l="l"/>
            <a:pathLst>
              <a:path h="11904807" w="12640239">
                <a:moveTo>
                  <a:pt x="0" y="0"/>
                </a:moveTo>
                <a:lnTo>
                  <a:pt x="12640239" y="0"/>
                </a:lnTo>
                <a:lnTo>
                  <a:pt x="12640239" y="11904806"/>
                </a:lnTo>
                <a:lnTo>
                  <a:pt x="0" y="119048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1028700" y="699222"/>
            <a:ext cx="14077950" cy="1787960"/>
            <a:chOff x="0" y="0"/>
            <a:chExt cx="18770600" cy="2383947"/>
          </a:xfrm>
        </p:grpSpPr>
        <p:sp>
          <p:nvSpPr>
            <p:cNvPr name="TextBox 4" id="4"/>
            <p:cNvSpPr txBox="true"/>
            <p:nvPr/>
          </p:nvSpPr>
          <p:spPr>
            <a:xfrm rot="0">
              <a:off x="0" y="142875"/>
              <a:ext cx="18770600" cy="1275336"/>
            </a:xfrm>
            <a:prstGeom prst="rect">
              <a:avLst/>
            </a:prstGeom>
          </p:spPr>
          <p:txBody>
            <a:bodyPr anchor="t" rtlCol="false" tIns="0" lIns="0" bIns="0" rIns="0">
              <a:spAutoFit/>
            </a:bodyPr>
            <a:lstStyle/>
            <a:p>
              <a:pPr algn="l" marL="0" indent="0" lvl="0">
                <a:lnSpc>
                  <a:spcPts val="6999"/>
                </a:lnSpc>
              </a:pPr>
              <a:r>
                <a:rPr lang="en-US" sz="6999">
                  <a:solidFill>
                    <a:srgbClr val="5FB6AA"/>
                  </a:solidFill>
                  <a:latin typeface="Radley"/>
                  <a:ea typeface="Radley"/>
                  <a:cs typeface="Radley"/>
                  <a:sym typeface="Radley"/>
                </a:rPr>
                <a:t>Uygulama Alanları</a:t>
              </a:r>
            </a:p>
          </p:txBody>
        </p:sp>
        <p:sp>
          <p:nvSpPr>
            <p:cNvPr name="TextBox 5" id="5"/>
            <p:cNvSpPr txBox="true"/>
            <p:nvPr/>
          </p:nvSpPr>
          <p:spPr>
            <a:xfrm rot="0">
              <a:off x="0" y="1764822"/>
              <a:ext cx="18770600" cy="619125"/>
            </a:xfrm>
            <a:prstGeom prst="rect">
              <a:avLst/>
            </a:prstGeom>
          </p:spPr>
          <p:txBody>
            <a:bodyPr anchor="t" rtlCol="false" tIns="0" lIns="0" bIns="0" rIns="0">
              <a:spAutoFit/>
            </a:bodyPr>
            <a:lstStyle/>
            <a:p>
              <a:pPr algn="l" marL="0" indent="0" lvl="0">
                <a:lnSpc>
                  <a:spcPts val="3600"/>
                </a:lnSpc>
                <a:spcBef>
                  <a:spcPct val="0"/>
                </a:spcBef>
              </a:pPr>
              <a:r>
                <a:rPr lang="en-US" b="true" sz="3000">
                  <a:solidFill>
                    <a:srgbClr val="5FB6AA"/>
                  </a:solidFill>
                  <a:latin typeface="HK Grotesk Bold"/>
                  <a:ea typeface="HK Grotesk Bold"/>
                  <a:cs typeface="HK Grotesk Bold"/>
                  <a:sym typeface="HK Grotesk Bold"/>
                </a:rPr>
                <a:t>Farklı sektörlerdeki güvenlik çözümleri</a:t>
              </a:r>
            </a:p>
          </p:txBody>
        </p:sp>
      </p:grpSp>
      <p:grpSp>
        <p:nvGrpSpPr>
          <p:cNvPr name="Group 6" id="6"/>
          <p:cNvGrpSpPr/>
          <p:nvPr/>
        </p:nvGrpSpPr>
        <p:grpSpPr>
          <a:xfrm rot="0">
            <a:off x="1028700" y="6432451"/>
            <a:ext cx="5095265" cy="2825849"/>
            <a:chOff x="0" y="0"/>
            <a:chExt cx="6793687" cy="3767799"/>
          </a:xfrm>
        </p:grpSpPr>
        <p:sp>
          <p:nvSpPr>
            <p:cNvPr name="TextBox 7" id="7"/>
            <p:cNvSpPr txBox="true"/>
            <p:nvPr/>
          </p:nvSpPr>
          <p:spPr>
            <a:xfrm rot="0">
              <a:off x="0" y="0"/>
              <a:ext cx="6793687" cy="495212"/>
            </a:xfrm>
            <a:prstGeom prst="rect">
              <a:avLst/>
            </a:prstGeom>
          </p:spPr>
          <p:txBody>
            <a:bodyPr anchor="t" rtlCol="false" tIns="0" lIns="0" bIns="0" rIns="0">
              <a:spAutoFit/>
            </a:bodyPr>
            <a:lstStyle/>
            <a:p>
              <a:pPr algn="l" marL="0" indent="0" lvl="0">
                <a:lnSpc>
                  <a:spcPts val="2999"/>
                </a:lnSpc>
                <a:spcBef>
                  <a:spcPct val="0"/>
                </a:spcBef>
              </a:pPr>
              <a:r>
                <a:rPr lang="en-US" b="true" sz="2499">
                  <a:solidFill>
                    <a:srgbClr val="5FB6AA"/>
                  </a:solidFill>
                  <a:latin typeface="HK Grotesk Bold"/>
                  <a:ea typeface="HK Grotesk Bold"/>
                  <a:cs typeface="HK Grotesk Bold"/>
                  <a:sym typeface="HK Grotesk Bold"/>
                </a:rPr>
                <a:t>Havalimanları</a:t>
              </a:r>
            </a:p>
          </p:txBody>
        </p:sp>
        <p:sp>
          <p:nvSpPr>
            <p:cNvPr name="TextBox 8" id="8"/>
            <p:cNvSpPr txBox="true"/>
            <p:nvPr/>
          </p:nvSpPr>
          <p:spPr>
            <a:xfrm rot="0">
              <a:off x="0" y="1050837"/>
              <a:ext cx="6793687" cy="2716962"/>
            </a:xfrm>
            <a:prstGeom prst="rect">
              <a:avLst/>
            </a:prstGeom>
          </p:spPr>
          <p:txBody>
            <a:bodyPr anchor="t" rtlCol="false" tIns="0" lIns="0" bIns="0" rIns="0">
              <a:spAutoFit/>
            </a:bodyPr>
            <a:lstStyle/>
            <a:p>
              <a:pPr algn="l" marL="0" indent="0" lvl="0">
                <a:lnSpc>
                  <a:spcPts val="3249"/>
                </a:lnSpc>
              </a:pPr>
              <a:r>
                <a:rPr lang="en-US" sz="2499" strike="noStrike" u="none">
                  <a:solidFill>
                    <a:srgbClr val="A3CACF"/>
                  </a:solidFill>
                  <a:latin typeface="HK Grotesk Light"/>
                  <a:ea typeface="HK Grotesk Light"/>
                  <a:cs typeface="HK Grotesk Light"/>
                  <a:sym typeface="HK Grotesk Light"/>
                </a:rPr>
                <a:t>Akıllı güvenlik sistemimiz, havalimanı apronlarında uçak ve ekipmanların güvenliğini sağlamak için etkin bir çözüm sunar, çarpışma ve insan hatasını minimize eder.</a:t>
              </a:r>
            </a:p>
          </p:txBody>
        </p:sp>
      </p:grpSp>
      <p:grpSp>
        <p:nvGrpSpPr>
          <p:cNvPr name="Group 9" id="9"/>
          <p:cNvGrpSpPr/>
          <p:nvPr/>
        </p:nvGrpSpPr>
        <p:grpSpPr>
          <a:xfrm rot="0">
            <a:off x="6424308" y="6432451"/>
            <a:ext cx="5448300" cy="2416241"/>
            <a:chOff x="0" y="0"/>
            <a:chExt cx="7264400" cy="3221655"/>
          </a:xfrm>
        </p:grpSpPr>
        <p:sp>
          <p:nvSpPr>
            <p:cNvPr name="TextBox 10" id="10"/>
            <p:cNvSpPr txBox="true"/>
            <p:nvPr/>
          </p:nvSpPr>
          <p:spPr>
            <a:xfrm rot="0">
              <a:off x="0" y="0"/>
              <a:ext cx="7264400" cy="495212"/>
            </a:xfrm>
            <a:prstGeom prst="rect">
              <a:avLst/>
            </a:prstGeom>
          </p:spPr>
          <p:txBody>
            <a:bodyPr anchor="t" rtlCol="false" tIns="0" lIns="0" bIns="0" rIns="0">
              <a:spAutoFit/>
            </a:bodyPr>
            <a:lstStyle/>
            <a:p>
              <a:pPr algn="l" marL="0" indent="0" lvl="0">
                <a:lnSpc>
                  <a:spcPts val="2999"/>
                </a:lnSpc>
                <a:spcBef>
                  <a:spcPct val="0"/>
                </a:spcBef>
              </a:pPr>
              <a:r>
                <a:rPr lang="en-US" b="true" sz="2499" strike="noStrike" u="none">
                  <a:solidFill>
                    <a:srgbClr val="5FB6AA"/>
                  </a:solidFill>
                  <a:latin typeface="HK Grotesk Bold"/>
                  <a:ea typeface="HK Grotesk Bold"/>
                  <a:cs typeface="HK Grotesk Bold"/>
                  <a:sym typeface="HK Grotesk Bold"/>
                </a:rPr>
                <a:t>Endüstriyel Tesisler</a:t>
              </a:r>
            </a:p>
          </p:txBody>
        </p:sp>
        <p:sp>
          <p:nvSpPr>
            <p:cNvPr name="TextBox 11" id="11"/>
            <p:cNvSpPr txBox="true"/>
            <p:nvPr/>
          </p:nvSpPr>
          <p:spPr>
            <a:xfrm rot="0">
              <a:off x="0" y="1050837"/>
              <a:ext cx="7264400" cy="2170818"/>
            </a:xfrm>
            <a:prstGeom prst="rect">
              <a:avLst/>
            </a:prstGeom>
          </p:spPr>
          <p:txBody>
            <a:bodyPr anchor="t" rtlCol="false" tIns="0" lIns="0" bIns="0" rIns="0">
              <a:spAutoFit/>
            </a:bodyPr>
            <a:lstStyle/>
            <a:p>
              <a:pPr algn="l" marL="0" indent="0" lvl="0">
                <a:lnSpc>
                  <a:spcPts val="3249"/>
                </a:lnSpc>
              </a:pPr>
              <a:r>
                <a:rPr lang="en-US" sz="2499" strike="noStrike" u="none">
                  <a:solidFill>
                    <a:srgbClr val="A3CACF"/>
                  </a:solidFill>
                  <a:latin typeface="HK Grotesk Light"/>
                  <a:ea typeface="HK Grotesk Light"/>
                  <a:cs typeface="HK Grotesk Light"/>
                  <a:sym typeface="HK Grotesk Light"/>
                </a:rPr>
                <a:t>Endüstriyel alanda, apron güvenliği için yapay zeka destekli sistemimiz, iş güvenliğini artırarak hızlı ve doğru risk algılama sağlar.</a:t>
              </a:r>
            </a:p>
          </p:txBody>
        </p:sp>
      </p:grpSp>
      <p:grpSp>
        <p:nvGrpSpPr>
          <p:cNvPr name="Group 12" id="12"/>
          <p:cNvGrpSpPr/>
          <p:nvPr/>
        </p:nvGrpSpPr>
        <p:grpSpPr>
          <a:xfrm rot="0">
            <a:off x="12177408" y="6432451"/>
            <a:ext cx="5448300" cy="2416241"/>
            <a:chOff x="0" y="0"/>
            <a:chExt cx="7264400" cy="3221655"/>
          </a:xfrm>
        </p:grpSpPr>
        <p:sp>
          <p:nvSpPr>
            <p:cNvPr name="TextBox 13" id="13"/>
            <p:cNvSpPr txBox="true"/>
            <p:nvPr/>
          </p:nvSpPr>
          <p:spPr>
            <a:xfrm rot="0">
              <a:off x="0" y="0"/>
              <a:ext cx="7264400" cy="495212"/>
            </a:xfrm>
            <a:prstGeom prst="rect">
              <a:avLst/>
            </a:prstGeom>
          </p:spPr>
          <p:txBody>
            <a:bodyPr anchor="t" rtlCol="false" tIns="0" lIns="0" bIns="0" rIns="0">
              <a:spAutoFit/>
            </a:bodyPr>
            <a:lstStyle/>
            <a:p>
              <a:pPr algn="l" marL="0" indent="0" lvl="0">
                <a:lnSpc>
                  <a:spcPts val="2999"/>
                </a:lnSpc>
                <a:spcBef>
                  <a:spcPct val="0"/>
                </a:spcBef>
              </a:pPr>
              <a:r>
                <a:rPr lang="en-US" b="true" sz="2499" strike="noStrike" u="none">
                  <a:solidFill>
                    <a:srgbClr val="5FB6AA"/>
                  </a:solidFill>
                  <a:latin typeface="HK Grotesk Bold"/>
                  <a:ea typeface="HK Grotesk Bold"/>
                  <a:cs typeface="HK Grotesk Bold"/>
                  <a:sym typeface="HK Grotesk Bold"/>
                </a:rPr>
                <a:t>Depo Yönetimi</a:t>
              </a:r>
            </a:p>
          </p:txBody>
        </p:sp>
        <p:sp>
          <p:nvSpPr>
            <p:cNvPr name="TextBox 14" id="14"/>
            <p:cNvSpPr txBox="true"/>
            <p:nvPr/>
          </p:nvSpPr>
          <p:spPr>
            <a:xfrm rot="0">
              <a:off x="0" y="1050837"/>
              <a:ext cx="7264400" cy="2170818"/>
            </a:xfrm>
            <a:prstGeom prst="rect">
              <a:avLst/>
            </a:prstGeom>
          </p:spPr>
          <p:txBody>
            <a:bodyPr anchor="t" rtlCol="false" tIns="0" lIns="0" bIns="0" rIns="0">
              <a:spAutoFit/>
            </a:bodyPr>
            <a:lstStyle/>
            <a:p>
              <a:pPr algn="l" marL="0" indent="0" lvl="0">
                <a:lnSpc>
                  <a:spcPts val="3249"/>
                </a:lnSpc>
              </a:pPr>
              <a:r>
                <a:rPr lang="en-US" sz="2499" strike="noStrike" u="none">
                  <a:solidFill>
                    <a:srgbClr val="A3CACF"/>
                  </a:solidFill>
                  <a:latin typeface="HK Grotesk Light"/>
                  <a:ea typeface="HK Grotesk Light"/>
                  <a:cs typeface="HK Grotesk Light"/>
                  <a:sym typeface="HK Grotesk Light"/>
                </a:rPr>
                <a:t>Depo ve lojistik merkezlerinde, apron güvenlik sistemi, malzeme hareketlerini izleyerek olası kazaların önüne geçer ve süreç verimliliğini artırır.</a:t>
              </a:r>
            </a:p>
          </p:txBody>
        </p:sp>
      </p:gr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0B1E25"/>
        </a:solidFill>
      </p:bgPr>
    </p:bg>
    <p:spTree>
      <p:nvGrpSpPr>
        <p:cNvPr id="1" name=""/>
        <p:cNvGrpSpPr/>
        <p:nvPr/>
      </p:nvGrpSpPr>
      <p:grpSpPr>
        <a:xfrm>
          <a:off x="0" y="0"/>
          <a:ext cx="0" cy="0"/>
          <a:chOff x="0" y="0"/>
          <a:chExt cx="0" cy="0"/>
        </a:xfrm>
      </p:grpSpPr>
      <p:sp>
        <p:nvSpPr>
          <p:cNvPr name="Freeform 2" id="2"/>
          <p:cNvSpPr/>
          <p:nvPr/>
        </p:nvSpPr>
        <p:spPr>
          <a:xfrm flipH="false" flipV="false" rot="4437773">
            <a:off x="13770320" y="-6241286"/>
            <a:ext cx="12640239" cy="11904807"/>
          </a:xfrm>
          <a:custGeom>
            <a:avLst/>
            <a:gdLst/>
            <a:ahLst/>
            <a:cxnLst/>
            <a:rect r="r" b="b" t="t" l="l"/>
            <a:pathLst>
              <a:path h="11904807" w="12640239">
                <a:moveTo>
                  <a:pt x="0" y="0"/>
                </a:moveTo>
                <a:lnTo>
                  <a:pt x="12640239" y="0"/>
                </a:lnTo>
                <a:lnTo>
                  <a:pt x="12640239" y="11904806"/>
                </a:lnTo>
                <a:lnTo>
                  <a:pt x="0" y="119048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3" id="3"/>
          <p:cNvSpPr txBox="true"/>
          <p:nvPr/>
        </p:nvSpPr>
        <p:spPr>
          <a:xfrm rot="0">
            <a:off x="1028700" y="878706"/>
            <a:ext cx="9843552" cy="1806641"/>
          </a:xfrm>
          <a:prstGeom prst="rect">
            <a:avLst/>
          </a:prstGeom>
        </p:spPr>
        <p:txBody>
          <a:bodyPr anchor="t" rtlCol="false" tIns="0" lIns="0" bIns="0" rIns="0">
            <a:spAutoFit/>
          </a:bodyPr>
          <a:lstStyle/>
          <a:p>
            <a:pPr algn="l" marL="0" indent="0" lvl="0">
              <a:lnSpc>
                <a:spcPts val="6999"/>
              </a:lnSpc>
            </a:pPr>
            <a:r>
              <a:rPr lang="en-US" sz="6999">
                <a:solidFill>
                  <a:srgbClr val="5FB6AA"/>
                </a:solidFill>
                <a:latin typeface="Radley"/>
                <a:ea typeface="Radley"/>
                <a:cs typeface="Radley"/>
                <a:sym typeface="Radley"/>
              </a:rPr>
              <a:t>Proje Başarısı ve Gelecek Çalışma</a:t>
            </a:r>
            <a:r>
              <a:rPr lang="en-US" sz="6999">
                <a:solidFill>
                  <a:srgbClr val="5FB6AA"/>
                </a:solidFill>
                <a:latin typeface="Radley"/>
                <a:ea typeface="Radley"/>
                <a:cs typeface="Radley"/>
                <a:sym typeface="Radley"/>
              </a:rPr>
              <a:t>lar</a:t>
            </a:r>
          </a:p>
        </p:txBody>
      </p:sp>
      <p:sp>
        <p:nvSpPr>
          <p:cNvPr name="TextBox 4" id="4"/>
          <p:cNvSpPr txBox="true"/>
          <p:nvPr/>
        </p:nvSpPr>
        <p:spPr>
          <a:xfrm rot="0">
            <a:off x="1028700" y="3016700"/>
            <a:ext cx="9074771" cy="6315936"/>
          </a:xfrm>
          <a:prstGeom prst="rect">
            <a:avLst/>
          </a:prstGeom>
        </p:spPr>
        <p:txBody>
          <a:bodyPr anchor="t" rtlCol="false" tIns="0" lIns="0" bIns="0" rIns="0">
            <a:spAutoFit/>
          </a:bodyPr>
          <a:lstStyle/>
          <a:p>
            <a:pPr algn="l">
              <a:lnSpc>
                <a:spcPts val="3899"/>
              </a:lnSpc>
            </a:pPr>
            <a:r>
              <a:rPr lang="en-US" sz="2999">
                <a:solidFill>
                  <a:srgbClr val="A3CACF"/>
                </a:solidFill>
                <a:latin typeface="HK Grotesk Light"/>
                <a:ea typeface="HK Grotesk Light"/>
                <a:cs typeface="HK Grotesk Light"/>
                <a:sym typeface="HK Grotesk Light"/>
              </a:rPr>
              <a:t>Geliştirilen bu sistem, sensör verilerini gerçek zamanlı olarak analiz ederek ortam risk durumunu başarılı şekilde belirlemiştir. Sistem anlık uyarı mekanizması ile hızlı tepki verebilmektedir</a:t>
            </a:r>
          </a:p>
          <a:p>
            <a:pPr algn="l">
              <a:lnSpc>
                <a:spcPts val="3899"/>
              </a:lnSpc>
            </a:pPr>
          </a:p>
          <a:p>
            <a:pPr algn="l">
              <a:lnSpc>
                <a:spcPts val="3899"/>
              </a:lnSpc>
            </a:pPr>
            <a:r>
              <a:rPr lang="en-US" sz="2999">
                <a:solidFill>
                  <a:srgbClr val="A3CACF"/>
                </a:solidFill>
                <a:latin typeface="HK Grotesk Light"/>
                <a:ea typeface="HK Grotesk Light"/>
                <a:cs typeface="HK Grotesk Light"/>
                <a:sym typeface="HK Grotesk Light"/>
              </a:rPr>
              <a:t>Gelecek çalışmalar kapsamında;</a:t>
            </a:r>
          </a:p>
          <a:p>
            <a:pPr algn="l" marL="647697" indent="-323848" lvl="1">
              <a:lnSpc>
                <a:spcPts val="3899"/>
              </a:lnSpc>
              <a:buFont typeface="Arial"/>
              <a:buChar char="•"/>
            </a:pPr>
            <a:r>
              <a:rPr lang="en-US" sz="2999">
                <a:solidFill>
                  <a:srgbClr val="A3CACF"/>
                </a:solidFill>
                <a:latin typeface="HK Grotesk Light"/>
                <a:ea typeface="HK Grotesk Light"/>
                <a:cs typeface="HK Grotesk Light"/>
                <a:sym typeface="HK Grotesk Light"/>
              </a:rPr>
              <a:t>Mobil uygulama ile uzaktan izleme ve kontrol</a:t>
            </a:r>
          </a:p>
          <a:p>
            <a:pPr algn="l" marL="647697" indent="-323848" lvl="1">
              <a:lnSpc>
                <a:spcPts val="3899"/>
              </a:lnSpc>
              <a:buFont typeface="Arial"/>
              <a:buChar char="•"/>
            </a:pPr>
            <a:r>
              <a:rPr lang="en-US" sz="2999">
                <a:solidFill>
                  <a:srgbClr val="A3CACF"/>
                </a:solidFill>
                <a:latin typeface="HK Grotesk Light"/>
                <a:ea typeface="HK Grotesk Light"/>
                <a:cs typeface="HK Grotesk Light"/>
                <a:sym typeface="HK Grotesk Light"/>
              </a:rPr>
              <a:t>Daha gelişmiş yapay zeka algoritmalarının entegrasyonu</a:t>
            </a:r>
          </a:p>
          <a:p>
            <a:pPr algn="l" marL="647697" indent="-323848" lvl="1">
              <a:lnSpc>
                <a:spcPts val="3899"/>
              </a:lnSpc>
              <a:buFont typeface="Arial"/>
              <a:buChar char="•"/>
            </a:pPr>
            <a:r>
              <a:rPr lang="en-US" sz="2999">
                <a:solidFill>
                  <a:srgbClr val="A3CACF"/>
                </a:solidFill>
                <a:latin typeface="HK Grotesk Light"/>
                <a:ea typeface="HK Grotesk Light"/>
                <a:cs typeface="HK Grotesk Light"/>
                <a:sym typeface="HK Grotesk Light"/>
              </a:rPr>
              <a:t>Kamera destekli analiz ile doğruluğun artırılması</a:t>
            </a:r>
          </a:p>
          <a:p>
            <a:pPr algn="l" marL="647697" indent="-323848" lvl="1">
              <a:lnSpc>
                <a:spcPts val="3899"/>
              </a:lnSpc>
              <a:buFont typeface="Arial"/>
              <a:buChar char="•"/>
            </a:pPr>
            <a:r>
              <a:rPr lang="en-US" sz="2999">
                <a:solidFill>
                  <a:srgbClr val="A3CACF"/>
                </a:solidFill>
                <a:latin typeface="HK Grotesk Light"/>
                <a:ea typeface="HK Grotesk Light"/>
                <a:cs typeface="HK Grotesk Light"/>
                <a:sym typeface="HK Grotesk Light"/>
              </a:rPr>
              <a:t>Güneş enerjisi ile bağımsız çalışma</a:t>
            </a:r>
          </a:p>
          <a:p>
            <a:pPr algn="l" marL="647697" indent="-323848" lvl="1">
              <a:lnSpc>
                <a:spcPts val="3899"/>
              </a:lnSpc>
              <a:buFont typeface="Arial"/>
              <a:buChar char="•"/>
            </a:pPr>
            <a:r>
              <a:rPr lang="en-US" sz="2999" strike="noStrike" u="none">
                <a:solidFill>
                  <a:srgbClr val="A3CACF"/>
                </a:solidFill>
                <a:latin typeface="HK Grotesk Light"/>
                <a:ea typeface="HK Grotesk Light"/>
                <a:cs typeface="HK Grotesk Light"/>
                <a:sym typeface="HK Grotesk Light"/>
              </a:rPr>
              <a:t>Sistem ölçeklendirme ve farklı alanlara uyarlanabilirlik</a:t>
            </a:r>
          </a:p>
        </p:txBody>
      </p:sp>
      <p:grpSp>
        <p:nvGrpSpPr>
          <p:cNvPr name="Group 5" id="5"/>
          <p:cNvGrpSpPr/>
          <p:nvPr/>
        </p:nvGrpSpPr>
        <p:grpSpPr>
          <a:xfrm rot="0">
            <a:off x="10972800" y="1028700"/>
            <a:ext cx="6286500" cy="8229600"/>
            <a:chOff x="0" y="0"/>
            <a:chExt cx="1217429" cy="1593725"/>
          </a:xfrm>
        </p:grpSpPr>
        <p:sp>
          <p:nvSpPr>
            <p:cNvPr name="Freeform 6" id="6"/>
            <p:cNvSpPr/>
            <p:nvPr/>
          </p:nvSpPr>
          <p:spPr>
            <a:xfrm flipH="false" flipV="false" rot="0">
              <a:off x="0" y="0"/>
              <a:ext cx="1217429" cy="1593725"/>
            </a:xfrm>
            <a:custGeom>
              <a:avLst/>
              <a:gdLst/>
              <a:ahLst/>
              <a:cxnLst/>
              <a:rect r="r" b="b" t="t" l="l"/>
              <a:pathLst>
                <a:path h="1593725" w="1217429">
                  <a:moveTo>
                    <a:pt x="123152" y="0"/>
                  </a:moveTo>
                  <a:lnTo>
                    <a:pt x="1094278" y="0"/>
                  </a:lnTo>
                  <a:cubicBezTo>
                    <a:pt x="1126939" y="0"/>
                    <a:pt x="1158264" y="12975"/>
                    <a:pt x="1181359" y="36070"/>
                  </a:cubicBezTo>
                  <a:cubicBezTo>
                    <a:pt x="1204454" y="59166"/>
                    <a:pt x="1217429" y="90490"/>
                    <a:pt x="1217429" y="123152"/>
                  </a:cubicBezTo>
                  <a:lnTo>
                    <a:pt x="1217429" y="1470574"/>
                  </a:lnTo>
                  <a:cubicBezTo>
                    <a:pt x="1217429" y="1538589"/>
                    <a:pt x="1162292" y="1593725"/>
                    <a:pt x="1094278" y="1593725"/>
                  </a:cubicBezTo>
                  <a:lnTo>
                    <a:pt x="123152" y="1593725"/>
                  </a:lnTo>
                  <a:cubicBezTo>
                    <a:pt x="55137" y="1593725"/>
                    <a:pt x="0" y="1538589"/>
                    <a:pt x="0" y="1470574"/>
                  </a:cubicBezTo>
                  <a:lnTo>
                    <a:pt x="0" y="123152"/>
                  </a:lnTo>
                  <a:cubicBezTo>
                    <a:pt x="0" y="55137"/>
                    <a:pt x="55137" y="0"/>
                    <a:pt x="123152" y="0"/>
                  </a:cubicBezTo>
                  <a:close/>
                </a:path>
              </a:pathLst>
            </a:custGeom>
            <a:blipFill>
              <a:blip r:embed="rId4"/>
              <a:stretch>
                <a:fillRect l="0" t="-421" r="0" b="-421"/>
              </a:stretch>
            </a:blipFill>
            <a:ln w="47625" cap="rnd">
              <a:solidFill>
                <a:srgbClr val="0B2230"/>
              </a:solidFill>
              <a:prstDash val="solid"/>
              <a:round/>
            </a:ln>
          </p:spPr>
        </p:sp>
      </p:gr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0B2230"/>
        </a:solidFill>
      </p:bgPr>
    </p:bg>
    <p:spTree>
      <p:nvGrpSpPr>
        <p:cNvPr id="1" name=""/>
        <p:cNvGrpSpPr/>
        <p:nvPr/>
      </p:nvGrpSpPr>
      <p:grpSpPr>
        <a:xfrm>
          <a:off x="0" y="0"/>
          <a:ext cx="0" cy="0"/>
          <a:chOff x="0" y="0"/>
          <a:chExt cx="0" cy="0"/>
        </a:xfrm>
      </p:grpSpPr>
      <p:sp>
        <p:nvSpPr>
          <p:cNvPr name="Freeform 2" id="2"/>
          <p:cNvSpPr/>
          <p:nvPr/>
        </p:nvSpPr>
        <p:spPr>
          <a:xfrm flipH="false" flipV="false" rot="9474064">
            <a:off x="14221481" y="6404997"/>
            <a:ext cx="9086976" cy="8558279"/>
          </a:xfrm>
          <a:custGeom>
            <a:avLst/>
            <a:gdLst/>
            <a:ahLst/>
            <a:cxnLst/>
            <a:rect r="r" b="b" t="t" l="l"/>
            <a:pathLst>
              <a:path h="8558279" w="9086976">
                <a:moveTo>
                  <a:pt x="0" y="0"/>
                </a:moveTo>
                <a:lnTo>
                  <a:pt x="9086976" y="0"/>
                </a:lnTo>
                <a:lnTo>
                  <a:pt x="9086976" y="8558279"/>
                </a:lnTo>
                <a:lnTo>
                  <a:pt x="0" y="85582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3" id="3"/>
          <p:cNvGrpSpPr/>
          <p:nvPr/>
        </p:nvGrpSpPr>
        <p:grpSpPr>
          <a:xfrm rot="0">
            <a:off x="10972800" y="1028700"/>
            <a:ext cx="6286500" cy="8229600"/>
            <a:chOff x="0" y="0"/>
            <a:chExt cx="1217429" cy="1593725"/>
          </a:xfrm>
        </p:grpSpPr>
        <p:sp>
          <p:nvSpPr>
            <p:cNvPr name="Freeform 4" id="4"/>
            <p:cNvSpPr/>
            <p:nvPr/>
          </p:nvSpPr>
          <p:spPr>
            <a:xfrm flipH="false" flipV="false" rot="0">
              <a:off x="0" y="0"/>
              <a:ext cx="1217429" cy="1593725"/>
            </a:xfrm>
            <a:custGeom>
              <a:avLst/>
              <a:gdLst/>
              <a:ahLst/>
              <a:cxnLst/>
              <a:rect r="r" b="b" t="t" l="l"/>
              <a:pathLst>
                <a:path h="1593725" w="1217429">
                  <a:moveTo>
                    <a:pt x="123152" y="0"/>
                  </a:moveTo>
                  <a:lnTo>
                    <a:pt x="1094278" y="0"/>
                  </a:lnTo>
                  <a:cubicBezTo>
                    <a:pt x="1126939" y="0"/>
                    <a:pt x="1158264" y="12975"/>
                    <a:pt x="1181359" y="36070"/>
                  </a:cubicBezTo>
                  <a:cubicBezTo>
                    <a:pt x="1204454" y="59166"/>
                    <a:pt x="1217429" y="90490"/>
                    <a:pt x="1217429" y="123152"/>
                  </a:cubicBezTo>
                  <a:lnTo>
                    <a:pt x="1217429" y="1470574"/>
                  </a:lnTo>
                  <a:cubicBezTo>
                    <a:pt x="1217429" y="1538589"/>
                    <a:pt x="1162292" y="1593725"/>
                    <a:pt x="1094278" y="1593725"/>
                  </a:cubicBezTo>
                  <a:lnTo>
                    <a:pt x="123152" y="1593725"/>
                  </a:lnTo>
                  <a:cubicBezTo>
                    <a:pt x="55137" y="1593725"/>
                    <a:pt x="0" y="1538589"/>
                    <a:pt x="0" y="1470574"/>
                  </a:cubicBezTo>
                  <a:lnTo>
                    <a:pt x="0" y="123152"/>
                  </a:lnTo>
                  <a:cubicBezTo>
                    <a:pt x="0" y="55137"/>
                    <a:pt x="55137" y="0"/>
                    <a:pt x="123152" y="0"/>
                  </a:cubicBezTo>
                  <a:close/>
                </a:path>
              </a:pathLst>
            </a:custGeom>
            <a:blipFill>
              <a:blip r:embed="rId4"/>
              <a:stretch>
                <a:fillRect l="0" t="-421" r="0" b="-421"/>
              </a:stretch>
            </a:blipFill>
            <a:ln w="47625" cap="rnd">
              <a:solidFill>
                <a:srgbClr val="5FB6AA"/>
              </a:solidFill>
              <a:prstDash val="solid"/>
              <a:round/>
            </a:ln>
          </p:spPr>
        </p:sp>
      </p:grpSp>
      <p:sp>
        <p:nvSpPr>
          <p:cNvPr name="TextBox 5" id="5"/>
          <p:cNvSpPr txBox="true"/>
          <p:nvPr/>
        </p:nvSpPr>
        <p:spPr>
          <a:xfrm rot="0">
            <a:off x="1028700" y="6966953"/>
            <a:ext cx="7725769" cy="2291347"/>
          </a:xfrm>
          <a:prstGeom prst="rect">
            <a:avLst/>
          </a:prstGeom>
        </p:spPr>
        <p:txBody>
          <a:bodyPr anchor="t" rtlCol="false" tIns="0" lIns="0" bIns="0" rIns="0">
            <a:spAutoFit/>
          </a:bodyPr>
          <a:lstStyle/>
          <a:p>
            <a:pPr algn="l" marL="0" indent="0" lvl="0">
              <a:lnSpc>
                <a:spcPts val="3619"/>
              </a:lnSpc>
            </a:pPr>
            <a:r>
              <a:rPr lang="en-US" sz="2784">
                <a:solidFill>
                  <a:srgbClr val="A3CACF"/>
                </a:solidFill>
                <a:latin typeface="HK Grotesk Light"/>
                <a:ea typeface="HK Grotesk Light"/>
                <a:cs typeface="HK Grotesk Light"/>
                <a:sym typeface="HK Grotesk Light"/>
              </a:rPr>
              <a:t>[1] Es</a:t>
            </a:r>
            <a:r>
              <a:rPr lang="en-US" sz="2784">
                <a:solidFill>
                  <a:srgbClr val="A3CACF"/>
                </a:solidFill>
                <a:latin typeface="HK Grotesk Light"/>
                <a:ea typeface="HK Grotesk Light"/>
                <a:cs typeface="HK Grotesk Light"/>
                <a:sym typeface="HK Grotesk Light"/>
              </a:rPr>
              <a:t>pressif Systems – ESP32 Technical Reference</a:t>
            </a:r>
          </a:p>
          <a:p>
            <a:pPr algn="l" marL="0" indent="0" lvl="0">
              <a:lnSpc>
                <a:spcPts val="3619"/>
              </a:lnSpc>
            </a:pPr>
            <a:r>
              <a:rPr lang="en-US" sz="2784">
                <a:solidFill>
                  <a:srgbClr val="A3CACF"/>
                </a:solidFill>
                <a:latin typeface="HK Grotesk Light"/>
                <a:ea typeface="HK Grotesk Light"/>
                <a:cs typeface="HK Grotesk Light"/>
                <a:sym typeface="HK Grotesk Light"/>
              </a:rPr>
              <a:t>[2] ICAO – Apron Safety Guidelines</a:t>
            </a:r>
          </a:p>
          <a:p>
            <a:pPr algn="l" marL="0" indent="0" lvl="0">
              <a:lnSpc>
                <a:spcPts val="3619"/>
              </a:lnSpc>
            </a:pPr>
            <a:r>
              <a:rPr lang="en-US" sz="2784">
                <a:solidFill>
                  <a:srgbClr val="A3CACF"/>
                </a:solidFill>
                <a:latin typeface="HK Grotesk Light"/>
                <a:ea typeface="HK Grotesk Light"/>
                <a:cs typeface="HK Grotesk Light"/>
                <a:sym typeface="HK Grotesk Light"/>
              </a:rPr>
              <a:t>[3] Edge AI in IoT Systems (2022)</a:t>
            </a:r>
          </a:p>
          <a:p>
            <a:pPr algn="l" marL="0" indent="0" lvl="0">
              <a:lnSpc>
                <a:spcPts val="3619"/>
              </a:lnSpc>
            </a:pPr>
            <a:r>
              <a:rPr lang="en-US" sz="2784">
                <a:solidFill>
                  <a:srgbClr val="A3CACF"/>
                </a:solidFill>
                <a:latin typeface="HK Grotesk Light"/>
                <a:ea typeface="HK Grotesk Light"/>
                <a:cs typeface="HK Grotesk Light"/>
                <a:sym typeface="HK Grotesk Light"/>
              </a:rPr>
              <a:t>[4] Smart Monitoring Systems (2020)</a:t>
            </a:r>
          </a:p>
          <a:p>
            <a:pPr algn="l" marL="0" indent="0" lvl="0">
              <a:lnSpc>
                <a:spcPts val="3619"/>
              </a:lnSpc>
            </a:pPr>
            <a:r>
              <a:rPr lang="en-US" sz="2784">
                <a:solidFill>
                  <a:srgbClr val="A3CACF"/>
                </a:solidFill>
                <a:latin typeface="HK Grotesk Light"/>
                <a:ea typeface="HK Grotesk Light"/>
                <a:cs typeface="HK Grotesk Light"/>
                <a:sym typeface="HK Grotesk Light"/>
              </a:rPr>
              <a:t>[5] MQ Sensor Datasheet</a:t>
            </a:r>
          </a:p>
        </p:txBody>
      </p:sp>
      <p:grpSp>
        <p:nvGrpSpPr>
          <p:cNvPr name="Group 6" id="6"/>
          <p:cNvGrpSpPr/>
          <p:nvPr/>
        </p:nvGrpSpPr>
        <p:grpSpPr>
          <a:xfrm rot="0">
            <a:off x="1028700" y="796845"/>
            <a:ext cx="7725769" cy="5029761"/>
            <a:chOff x="0" y="0"/>
            <a:chExt cx="10301025" cy="6706348"/>
          </a:xfrm>
        </p:grpSpPr>
        <p:sp>
          <p:nvSpPr>
            <p:cNvPr name="TextBox 7" id="7"/>
            <p:cNvSpPr txBox="true"/>
            <p:nvPr/>
          </p:nvSpPr>
          <p:spPr>
            <a:xfrm rot="0">
              <a:off x="28128" y="66675"/>
              <a:ext cx="10272897" cy="1445750"/>
            </a:xfrm>
            <a:prstGeom prst="rect">
              <a:avLst/>
            </a:prstGeom>
          </p:spPr>
          <p:txBody>
            <a:bodyPr anchor="t" rtlCol="false" tIns="0" lIns="0" bIns="0" rIns="0">
              <a:spAutoFit/>
            </a:bodyPr>
            <a:lstStyle/>
            <a:p>
              <a:pPr algn="l" marL="0" indent="0" lvl="0">
                <a:lnSpc>
                  <a:spcPts val="8376"/>
                </a:lnSpc>
                <a:spcBef>
                  <a:spcPct val="0"/>
                </a:spcBef>
              </a:pPr>
              <a:r>
                <a:rPr lang="en-US" sz="7479">
                  <a:solidFill>
                    <a:srgbClr val="50C4B1"/>
                  </a:solidFill>
                  <a:latin typeface="Radley"/>
                  <a:ea typeface="Radley"/>
                  <a:cs typeface="Radley"/>
                  <a:sym typeface="Radley"/>
                </a:rPr>
                <a:t>Kaynakça</a:t>
              </a:r>
            </a:p>
          </p:txBody>
        </p:sp>
        <p:sp>
          <p:nvSpPr>
            <p:cNvPr name="TextBox 8" id="8"/>
            <p:cNvSpPr txBox="true"/>
            <p:nvPr/>
          </p:nvSpPr>
          <p:spPr>
            <a:xfrm rot="0">
              <a:off x="28128" y="2556829"/>
              <a:ext cx="10272897" cy="1488899"/>
            </a:xfrm>
            <a:prstGeom prst="rect">
              <a:avLst/>
            </a:prstGeom>
          </p:spPr>
          <p:txBody>
            <a:bodyPr anchor="t" rtlCol="false" tIns="0" lIns="0" bIns="0" rIns="0">
              <a:spAutoFit/>
            </a:bodyPr>
            <a:lstStyle/>
            <a:p>
              <a:pPr algn="l" marL="0" indent="0" lvl="0">
                <a:lnSpc>
                  <a:spcPts val="4487"/>
                </a:lnSpc>
                <a:spcBef>
                  <a:spcPct val="0"/>
                </a:spcBef>
              </a:pPr>
              <a:r>
                <a:rPr lang="en-US" sz="3739" u="none">
                  <a:solidFill>
                    <a:srgbClr val="50C4B1"/>
                  </a:solidFill>
                  <a:latin typeface="Libre Baskerville"/>
                  <a:ea typeface="Libre Baskerville"/>
                  <a:cs typeface="Libre Baskerville"/>
                  <a:sym typeface="Libre Baskerville"/>
                </a:rPr>
                <a:t>Proje İçin Kullanılan Başlıca Akademik Referanslar</a:t>
              </a:r>
            </a:p>
          </p:txBody>
        </p:sp>
        <p:sp>
          <p:nvSpPr>
            <p:cNvPr name="AutoShape 9" id="9"/>
            <p:cNvSpPr/>
            <p:nvPr/>
          </p:nvSpPr>
          <p:spPr>
            <a:xfrm>
              <a:off x="0" y="2031673"/>
              <a:ext cx="10272897" cy="0"/>
            </a:xfrm>
            <a:prstGeom prst="line">
              <a:avLst/>
            </a:prstGeom>
            <a:ln cap="flat" w="27138">
              <a:solidFill>
                <a:srgbClr val="50C4B1"/>
              </a:solidFill>
              <a:prstDash val="solid"/>
              <a:headEnd type="none" len="sm" w="sm"/>
              <a:tailEnd type="none" len="sm" w="sm"/>
            </a:ln>
          </p:spPr>
        </p:sp>
        <p:sp>
          <p:nvSpPr>
            <p:cNvPr name="TextBox 10" id="10"/>
            <p:cNvSpPr txBox="true"/>
            <p:nvPr/>
          </p:nvSpPr>
          <p:spPr>
            <a:xfrm rot="0">
              <a:off x="28128" y="4509689"/>
              <a:ext cx="10244769" cy="2196659"/>
            </a:xfrm>
            <a:prstGeom prst="rect">
              <a:avLst/>
            </a:prstGeom>
          </p:spPr>
          <p:txBody>
            <a:bodyPr anchor="t" rtlCol="false" tIns="0" lIns="0" bIns="0" rIns="0">
              <a:spAutoFit/>
            </a:bodyPr>
            <a:lstStyle/>
            <a:p>
              <a:pPr algn="l" marL="0" indent="0" lvl="0">
                <a:lnSpc>
                  <a:spcPts val="2564"/>
                </a:lnSpc>
              </a:pPr>
              <a:r>
                <a:rPr lang="en-US" sz="2136">
                  <a:solidFill>
                    <a:srgbClr val="C5D9E8"/>
                  </a:solidFill>
                  <a:latin typeface="Carlito"/>
                  <a:ea typeface="Carlito"/>
                  <a:cs typeface="Carlito"/>
                  <a:sym typeface="Carlito"/>
                </a:rPr>
                <a:t>Bu bölümde, projenin geliştirilmesinde ve uygulamasında önemli rol oynayan başlıca kaynaklar sunulmaktadır. Güçlü referanslar, güvenilir veri ve bilgilerle desteklenmiş proje tasarımını pekiştirmektedir. Bu kaynaklar, IoT ve yapay zeka uygulamalarının güvenli ve etkili bir şekilde entegrasyonu için kritik öneme sahiptir.</a:t>
              </a:r>
            </a:p>
          </p:txBody>
        </p:sp>
      </p:gr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0B2230"/>
        </a:solidFill>
      </p:bgPr>
    </p:bg>
    <p:spTree>
      <p:nvGrpSpPr>
        <p:cNvPr id="1" name=""/>
        <p:cNvGrpSpPr/>
        <p:nvPr/>
      </p:nvGrpSpPr>
      <p:grpSpPr>
        <a:xfrm>
          <a:off x="0" y="0"/>
          <a:ext cx="0" cy="0"/>
          <a:chOff x="0" y="0"/>
          <a:chExt cx="0" cy="0"/>
        </a:xfrm>
      </p:grpSpPr>
      <p:sp>
        <p:nvSpPr>
          <p:cNvPr name="Freeform 2" id="2"/>
          <p:cNvSpPr/>
          <p:nvPr/>
        </p:nvSpPr>
        <p:spPr>
          <a:xfrm flipH="false" flipV="false" rot="9474064">
            <a:off x="14221481" y="6404997"/>
            <a:ext cx="9086976" cy="8558279"/>
          </a:xfrm>
          <a:custGeom>
            <a:avLst/>
            <a:gdLst/>
            <a:ahLst/>
            <a:cxnLst/>
            <a:rect r="r" b="b" t="t" l="l"/>
            <a:pathLst>
              <a:path h="8558279" w="9086976">
                <a:moveTo>
                  <a:pt x="0" y="0"/>
                </a:moveTo>
                <a:lnTo>
                  <a:pt x="9086976" y="0"/>
                </a:lnTo>
                <a:lnTo>
                  <a:pt x="9086976" y="8558279"/>
                </a:lnTo>
                <a:lnTo>
                  <a:pt x="0" y="8558279"/>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10825249" y="1028700"/>
            <a:ext cx="6434051" cy="8229600"/>
          </a:xfrm>
          <a:custGeom>
            <a:avLst/>
            <a:gdLst/>
            <a:ahLst/>
            <a:cxnLst/>
            <a:rect r="r" b="b" t="t" l="l"/>
            <a:pathLst>
              <a:path h="8229600" w="6434051">
                <a:moveTo>
                  <a:pt x="0" y="0"/>
                </a:moveTo>
                <a:lnTo>
                  <a:pt x="6434051" y="0"/>
                </a:lnTo>
                <a:lnTo>
                  <a:pt x="6434051" y="8229600"/>
                </a:lnTo>
                <a:lnTo>
                  <a:pt x="0" y="8229600"/>
                </a:lnTo>
                <a:lnTo>
                  <a:pt x="0" y="0"/>
                </a:lnTo>
                <a:close/>
              </a:path>
            </a:pathLst>
          </a:custGeom>
          <a:blipFill>
            <a:blip r:embed="rId4"/>
            <a:stretch>
              <a:fillRect l="0" t="0" r="0" b="0"/>
            </a:stretch>
          </a:blipFill>
          <a:ln w="47625" cap="rnd">
            <a:solidFill>
              <a:srgbClr val="FFFFFF"/>
            </a:solidFill>
            <a:prstDash val="solid"/>
            <a:round/>
          </a:ln>
        </p:spPr>
      </p:sp>
      <p:grpSp>
        <p:nvGrpSpPr>
          <p:cNvPr name="Group 4" id="4"/>
          <p:cNvGrpSpPr/>
          <p:nvPr/>
        </p:nvGrpSpPr>
        <p:grpSpPr>
          <a:xfrm rot="0">
            <a:off x="1028711" y="5935692"/>
            <a:ext cx="8288005" cy="3322608"/>
            <a:chOff x="0" y="0"/>
            <a:chExt cx="11050674" cy="4430144"/>
          </a:xfrm>
        </p:grpSpPr>
        <p:sp>
          <p:nvSpPr>
            <p:cNvPr name="AutoShape 5" id="5"/>
            <p:cNvSpPr/>
            <p:nvPr/>
          </p:nvSpPr>
          <p:spPr>
            <a:xfrm flipV="true">
              <a:off x="15" y="2287965"/>
              <a:ext cx="11050645" cy="12700"/>
            </a:xfrm>
            <a:prstGeom prst="line">
              <a:avLst/>
            </a:prstGeom>
            <a:ln cap="flat" w="25400">
              <a:solidFill>
                <a:srgbClr val="50C4B1"/>
              </a:solidFill>
              <a:prstDash val="solid"/>
              <a:headEnd type="none" len="sm" w="sm"/>
              <a:tailEnd type="none" len="sm" w="sm"/>
            </a:ln>
          </p:spPr>
        </p:sp>
        <p:sp>
          <p:nvSpPr>
            <p:cNvPr name="TextBox 6" id="6"/>
            <p:cNvSpPr txBox="true"/>
            <p:nvPr/>
          </p:nvSpPr>
          <p:spPr>
            <a:xfrm rot="0">
              <a:off x="15" y="-76200"/>
              <a:ext cx="11050645" cy="434383"/>
            </a:xfrm>
            <a:prstGeom prst="rect">
              <a:avLst/>
            </a:prstGeom>
          </p:spPr>
          <p:txBody>
            <a:bodyPr anchor="t" rtlCol="false" tIns="0" lIns="0" bIns="0" rIns="0">
              <a:spAutoFit/>
            </a:bodyPr>
            <a:lstStyle/>
            <a:p>
              <a:pPr algn="l" marL="0" indent="0" lvl="0">
                <a:lnSpc>
                  <a:spcPts val="2520"/>
                </a:lnSpc>
                <a:spcBef>
                  <a:spcPct val="0"/>
                </a:spcBef>
              </a:pPr>
              <a:r>
                <a:rPr lang="en-US" sz="1800">
                  <a:solidFill>
                    <a:srgbClr val="C5D9E8"/>
                  </a:solidFill>
                  <a:latin typeface="Carlito"/>
                  <a:ea typeface="Carlito"/>
                  <a:cs typeface="Carlito"/>
                  <a:sym typeface="Carlito"/>
                </a:rPr>
                <a:t>HAZIRLAYAN</a:t>
              </a:r>
            </a:p>
          </p:txBody>
        </p:sp>
        <p:sp>
          <p:nvSpPr>
            <p:cNvPr name="TextBox 7" id="7"/>
            <p:cNvSpPr txBox="true"/>
            <p:nvPr/>
          </p:nvSpPr>
          <p:spPr>
            <a:xfrm rot="0">
              <a:off x="15" y="450258"/>
              <a:ext cx="11050645" cy="1330237"/>
            </a:xfrm>
            <a:prstGeom prst="rect">
              <a:avLst/>
            </a:prstGeom>
          </p:spPr>
          <p:txBody>
            <a:bodyPr anchor="t" rtlCol="false" tIns="0" lIns="0" bIns="0" rIns="0">
              <a:spAutoFit/>
            </a:bodyPr>
            <a:lstStyle/>
            <a:p>
              <a:pPr algn="l">
                <a:lnSpc>
                  <a:spcPts val="3959"/>
                </a:lnSpc>
              </a:pPr>
              <a:r>
                <a:rPr lang="en-US" sz="3299">
                  <a:solidFill>
                    <a:srgbClr val="50C4B1"/>
                  </a:solidFill>
                  <a:latin typeface="Radley"/>
                  <a:ea typeface="Radley"/>
                  <a:cs typeface="Radley"/>
                  <a:sym typeface="Radley"/>
                </a:rPr>
                <a:t>Yasin Taşpınar</a:t>
              </a:r>
            </a:p>
            <a:p>
              <a:pPr algn="l" marL="0" indent="0" lvl="0">
                <a:lnSpc>
                  <a:spcPts val="3959"/>
                </a:lnSpc>
              </a:pPr>
              <a:r>
                <a:rPr lang="en-US" sz="3299">
                  <a:solidFill>
                    <a:srgbClr val="50C4B1"/>
                  </a:solidFill>
                  <a:latin typeface="Radley"/>
                  <a:ea typeface="Radley"/>
                  <a:cs typeface="Radley"/>
                  <a:sym typeface="Radley"/>
                </a:rPr>
                <a:t>19240000214@ogrenci.ege.edu.tr</a:t>
              </a:r>
            </a:p>
          </p:txBody>
        </p:sp>
        <p:sp>
          <p:nvSpPr>
            <p:cNvPr name="TextBox 8" id="8"/>
            <p:cNvSpPr txBox="true"/>
            <p:nvPr/>
          </p:nvSpPr>
          <p:spPr>
            <a:xfrm rot="0">
              <a:off x="15" y="2577427"/>
              <a:ext cx="11050645" cy="434383"/>
            </a:xfrm>
            <a:prstGeom prst="rect">
              <a:avLst/>
            </a:prstGeom>
          </p:spPr>
          <p:txBody>
            <a:bodyPr anchor="t" rtlCol="false" tIns="0" lIns="0" bIns="0" rIns="0">
              <a:spAutoFit/>
            </a:bodyPr>
            <a:lstStyle/>
            <a:p>
              <a:pPr algn="l" marL="0" indent="0" lvl="0">
                <a:lnSpc>
                  <a:spcPts val="2520"/>
                </a:lnSpc>
                <a:spcBef>
                  <a:spcPct val="0"/>
                </a:spcBef>
              </a:pPr>
              <a:r>
                <a:rPr lang="en-US" sz="1800">
                  <a:solidFill>
                    <a:srgbClr val="C5D9E8"/>
                  </a:solidFill>
                  <a:latin typeface="Carlito"/>
                  <a:ea typeface="Carlito"/>
                  <a:cs typeface="Carlito"/>
                  <a:sym typeface="Carlito"/>
                </a:rPr>
                <a:t>PROJE DANIŞMANI</a:t>
              </a:r>
            </a:p>
          </p:txBody>
        </p:sp>
        <p:sp>
          <p:nvSpPr>
            <p:cNvPr name="TextBox 9" id="9"/>
            <p:cNvSpPr txBox="true"/>
            <p:nvPr/>
          </p:nvSpPr>
          <p:spPr>
            <a:xfrm rot="0">
              <a:off x="15" y="3099907"/>
              <a:ext cx="11050645" cy="1330237"/>
            </a:xfrm>
            <a:prstGeom prst="rect">
              <a:avLst/>
            </a:prstGeom>
          </p:spPr>
          <p:txBody>
            <a:bodyPr anchor="t" rtlCol="false" tIns="0" lIns="0" bIns="0" rIns="0">
              <a:spAutoFit/>
            </a:bodyPr>
            <a:lstStyle/>
            <a:p>
              <a:pPr algn="l">
                <a:lnSpc>
                  <a:spcPts val="3959"/>
                </a:lnSpc>
              </a:pPr>
              <a:r>
                <a:rPr lang="en-US" sz="3299">
                  <a:solidFill>
                    <a:srgbClr val="50C4B1"/>
                  </a:solidFill>
                  <a:latin typeface="Radley"/>
                  <a:ea typeface="Radley"/>
                  <a:cs typeface="Radley"/>
                  <a:sym typeface="Radley"/>
                </a:rPr>
                <a:t>Dr. Öğr. Üyesi Mustafa Berkant Selek</a:t>
              </a:r>
            </a:p>
            <a:p>
              <a:pPr algn="l" marL="0" indent="0" lvl="0">
                <a:lnSpc>
                  <a:spcPts val="3959"/>
                </a:lnSpc>
                <a:spcBef>
                  <a:spcPct val="0"/>
                </a:spcBef>
              </a:pPr>
              <a:r>
                <a:rPr lang="en-US" sz="3299">
                  <a:solidFill>
                    <a:srgbClr val="50C4B1"/>
                  </a:solidFill>
                  <a:latin typeface="Radley"/>
                  <a:ea typeface="Radley"/>
                  <a:cs typeface="Radley"/>
                  <a:sym typeface="Radley"/>
                </a:rPr>
                <a:t>mustafa.berkant.selek@ege.edu.tr</a:t>
              </a:r>
            </a:p>
          </p:txBody>
        </p:sp>
      </p:grpSp>
      <p:sp>
        <p:nvSpPr>
          <p:cNvPr name="TextBox 10" id="10"/>
          <p:cNvSpPr txBox="true"/>
          <p:nvPr/>
        </p:nvSpPr>
        <p:spPr>
          <a:xfrm rot="0">
            <a:off x="1028700" y="912332"/>
            <a:ext cx="8288017" cy="1066663"/>
          </a:xfrm>
          <a:prstGeom prst="rect">
            <a:avLst/>
          </a:prstGeom>
        </p:spPr>
        <p:txBody>
          <a:bodyPr anchor="t" rtlCol="false" tIns="0" lIns="0" bIns="0" rIns="0">
            <a:spAutoFit/>
          </a:bodyPr>
          <a:lstStyle/>
          <a:p>
            <a:pPr algn="l" marL="0" indent="0" lvl="0">
              <a:lnSpc>
                <a:spcPts val="8377"/>
              </a:lnSpc>
            </a:pPr>
            <a:r>
              <a:rPr lang="en-US" sz="7479">
                <a:solidFill>
                  <a:srgbClr val="50C4B1"/>
                </a:solidFill>
                <a:latin typeface="Radley"/>
                <a:ea typeface="Radley"/>
                <a:cs typeface="Radley"/>
                <a:sym typeface="Radley"/>
              </a:rPr>
              <a:t>T</a:t>
            </a:r>
            <a:r>
              <a:rPr lang="en-US" sz="7479">
                <a:solidFill>
                  <a:srgbClr val="50C4B1"/>
                </a:solidFill>
                <a:latin typeface="Radley"/>
                <a:ea typeface="Radley"/>
                <a:cs typeface="Radley"/>
                <a:sym typeface="Radley"/>
              </a:rPr>
              <a:t>eşekkürler</a:t>
            </a:r>
          </a:p>
        </p:txBody>
      </p:sp>
      <p:sp>
        <p:nvSpPr>
          <p:cNvPr name="TextBox 11" id="11"/>
          <p:cNvSpPr txBox="true"/>
          <p:nvPr/>
        </p:nvSpPr>
        <p:spPr>
          <a:xfrm rot="0">
            <a:off x="1028700" y="2150640"/>
            <a:ext cx="7501592" cy="679301"/>
          </a:xfrm>
          <a:prstGeom prst="rect">
            <a:avLst/>
          </a:prstGeom>
        </p:spPr>
        <p:txBody>
          <a:bodyPr anchor="t" rtlCol="false" tIns="0" lIns="0" bIns="0" rIns="0">
            <a:spAutoFit/>
          </a:bodyPr>
          <a:lstStyle/>
          <a:p>
            <a:pPr algn="l" marL="0" indent="0" lvl="0">
              <a:lnSpc>
                <a:spcPts val="5543"/>
              </a:lnSpc>
            </a:pPr>
            <a:r>
              <a:rPr lang="en-US" sz="4264" strike="noStrike" u="none">
                <a:solidFill>
                  <a:srgbClr val="A3CACF"/>
                </a:solidFill>
                <a:latin typeface="Radley"/>
                <a:ea typeface="Radley"/>
                <a:cs typeface="Radley"/>
                <a:sym typeface="Radley"/>
              </a:rPr>
              <a:t>Akıllı </a:t>
            </a:r>
            <a:r>
              <a:rPr lang="en-US" sz="4264" strike="noStrike" u="none">
                <a:solidFill>
                  <a:srgbClr val="A3CACF"/>
                </a:solidFill>
                <a:latin typeface="Radley"/>
                <a:ea typeface="Radley"/>
                <a:cs typeface="Radley"/>
                <a:sym typeface="Radley"/>
              </a:rPr>
              <a:t>a</a:t>
            </a:r>
            <a:r>
              <a:rPr lang="en-US" sz="4264" strike="noStrike" u="none">
                <a:solidFill>
                  <a:srgbClr val="A3CACF"/>
                </a:solidFill>
                <a:latin typeface="Radley"/>
                <a:ea typeface="Radley"/>
                <a:cs typeface="Radley"/>
                <a:sym typeface="Radley"/>
              </a:rPr>
              <a:t>n</a:t>
            </a:r>
            <a:r>
              <a:rPr lang="en-US" sz="4264" strike="noStrike" u="none">
                <a:solidFill>
                  <a:srgbClr val="A3CACF"/>
                </a:solidFill>
                <a:latin typeface="Radley"/>
                <a:ea typeface="Radley"/>
                <a:cs typeface="Radley"/>
                <a:sym typeface="Radley"/>
              </a:rPr>
              <a:t>a</a:t>
            </a:r>
            <a:r>
              <a:rPr lang="en-US" sz="4264" strike="noStrike" u="none">
                <a:solidFill>
                  <a:srgbClr val="A3CACF"/>
                </a:solidFill>
                <a:latin typeface="Radley"/>
                <a:ea typeface="Radley"/>
                <a:cs typeface="Radley"/>
                <a:sym typeface="Radley"/>
              </a:rPr>
              <a:t>liz, </a:t>
            </a:r>
            <a:r>
              <a:rPr lang="en-US" sz="4264" strike="noStrike" u="none">
                <a:solidFill>
                  <a:srgbClr val="A3CACF"/>
                </a:solidFill>
                <a:latin typeface="Radley"/>
                <a:ea typeface="Radley"/>
                <a:cs typeface="Radley"/>
                <a:sym typeface="Radley"/>
              </a:rPr>
              <a:t>gü</a:t>
            </a:r>
            <a:r>
              <a:rPr lang="en-US" sz="4264" strike="noStrike" u="none">
                <a:solidFill>
                  <a:srgbClr val="A3CACF"/>
                </a:solidFill>
                <a:latin typeface="Radley"/>
                <a:ea typeface="Radley"/>
                <a:cs typeface="Radley"/>
                <a:sym typeface="Radley"/>
              </a:rPr>
              <a:t>çl</a:t>
            </a:r>
            <a:r>
              <a:rPr lang="en-US" sz="4264" strike="noStrike" u="none">
                <a:solidFill>
                  <a:srgbClr val="A3CACF"/>
                </a:solidFill>
                <a:latin typeface="Radley"/>
                <a:ea typeface="Radley"/>
                <a:cs typeface="Radley"/>
                <a:sym typeface="Radley"/>
              </a:rPr>
              <a:t>ü</a:t>
            </a:r>
            <a:r>
              <a:rPr lang="en-US" sz="4264" strike="noStrike" u="none">
                <a:solidFill>
                  <a:srgbClr val="A3CACF"/>
                </a:solidFill>
                <a:latin typeface="Radley"/>
                <a:ea typeface="Radley"/>
                <a:cs typeface="Radley"/>
                <a:sym typeface="Radley"/>
              </a:rPr>
              <a:t> güvenlik!</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0B1E25"/>
        </a:solidFill>
      </p:bgPr>
    </p:bg>
    <p:spTree>
      <p:nvGrpSpPr>
        <p:cNvPr id="1" name=""/>
        <p:cNvGrpSpPr/>
        <p:nvPr/>
      </p:nvGrpSpPr>
      <p:grpSpPr>
        <a:xfrm>
          <a:off x="0" y="0"/>
          <a:ext cx="0" cy="0"/>
          <a:chOff x="0" y="0"/>
          <a:chExt cx="0" cy="0"/>
        </a:xfrm>
      </p:grpSpPr>
      <p:sp>
        <p:nvSpPr>
          <p:cNvPr name="Freeform 2" id="2"/>
          <p:cNvSpPr/>
          <p:nvPr/>
        </p:nvSpPr>
        <p:spPr>
          <a:xfrm flipH="false" flipV="false" rot="0">
            <a:off x="13611225" y="6787402"/>
            <a:ext cx="10936025" cy="10299747"/>
          </a:xfrm>
          <a:custGeom>
            <a:avLst/>
            <a:gdLst/>
            <a:ahLst/>
            <a:cxnLst/>
            <a:rect r="r" b="b" t="t" l="l"/>
            <a:pathLst>
              <a:path h="10299747" w="10936025">
                <a:moveTo>
                  <a:pt x="0" y="0"/>
                </a:moveTo>
                <a:lnTo>
                  <a:pt x="10936025" y="0"/>
                </a:lnTo>
                <a:lnTo>
                  <a:pt x="10936025" y="10299747"/>
                </a:lnTo>
                <a:lnTo>
                  <a:pt x="0" y="102997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8289799" y="672715"/>
            <a:ext cx="9295284" cy="6004407"/>
            <a:chOff x="0" y="0"/>
            <a:chExt cx="3111331" cy="2009804"/>
          </a:xfrm>
        </p:grpSpPr>
        <p:sp>
          <p:nvSpPr>
            <p:cNvPr name="Freeform 4" id="4"/>
            <p:cNvSpPr/>
            <p:nvPr/>
          </p:nvSpPr>
          <p:spPr>
            <a:xfrm flipH="false" flipV="false" rot="0">
              <a:off x="0" y="0"/>
              <a:ext cx="3111331" cy="2009804"/>
            </a:xfrm>
            <a:custGeom>
              <a:avLst/>
              <a:gdLst/>
              <a:ahLst/>
              <a:cxnLst/>
              <a:rect r="r" b="b" t="t" l="l"/>
              <a:pathLst>
                <a:path h="2009804" w="3111331">
                  <a:moveTo>
                    <a:pt x="83289" y="0"/>
                  </a:moveTo>
                  <a:lnTo>
                    <a:pt x="3028042" y="0"/>
                  </a:lnTo>
                  <a:cubicBezTo>
                    <a:pt x="3050132" y="0"/>
                    <a:pt x="3071316" y="8775"/>
                    <a:pt x="3086936" y="24395"/>
                  </a:cubicBezTo>
                  <a:cubicBezTo>
                    <a:pt x="3102556" y="40014"/>
                    <a:pt x="3111331" y="61199"/>
                    <a:pt x="3111331" y="83289"/>
                  </a:cubicBezTo>
                  <a:lnTo>
                    <a:pt x="3111331" y="1926515"/>
                  </a:lnTo>
                  <a:cubicBezTo>
                    <a:pt x="3111331" y="1972514"/>
                    <a:pt x="3074041" y="2009804"/>
                    <a:pt x="3028042" y="2009804"/>
                  </a:cubicBezTo>
                  <a:lnTo>
                    <a:pt x="83289" y="2009804"/>
                  </a:lnTo>
                  <a:cubicBezTo>
                    <a:pt x="61199" y="2009804"/>
                    <a:pt x="40014" y="2001029"/>
                    <a:pt x="24395" y="1985409"/>
                  </a:cubicBezTo>
                  <a:cubicBezTo>
                    <a:pt x="8775" y="1969789"/>
                    <a:pt x="0" y="1948605"/>
                    <a:pt x="0" y="1926515"/>
                  </a:cubicBezTo>
                  <a:lnTo>
                    <a:pt x="0" y="83289"/>
                  </a:lnTo>
                  <a:cubicBezTo>
                    <a:pt x="0" y="61199"/>
                    <a:pt x="8775" y="40014"/>
                    <a:pt x="24395" y="24395"/>
                  </a:cubicBezTo>
                  <a:cubicBezTo>
                    <a:pt x="40014" y="8775"/>
                    <a:pt x="61199" y="0"/>
                    <a:pt x="83289" y="0"/>
                  </a:cubicBezTo>
                  <a:close/>
                </a:path>
              </a:pathLst>
            </a:custGeom>
            <a:blipFill>
              <a:blip r:embed="rId4"/>
              <a:stretch>
                <a:fillRect l="-74" t="0" r="-74" b="0"/>
              </a:stretch>
            </a:blipFill>
            <a:ln w="47625" cap="rnd">
              <a:solidFill>
                <a:srgbClr val="2C6F82"/>
              </a:solidFill>
              <a:prstDash val="solid"/>
              <a:round/>
            </a:ln>
          </p:spPr>
        </p:sp>
      </p:grpSp>
      <p:grpSp>
        <p:nvGrpSpPr>
          <p:cNvPr name="Group 5" id="5"/>
          <p:cNvGrpSpPr/>
          <p:nvPr/>
        </p:nvGrpSpPr>
        <p:grpSpPr>
          <a:xfrm rot="0">
            <a:off x="599498" y="672715"/>
            <a:ext cx="7214388" cy="6707175"/>
            <a:chOff x="0" y="0"/>
            <a:chExt cx="9619184" cy="8942900"/>
          </a:xfrm>
        </p:grpSpPr>
        <p:sp>
          <p:nvSpPr>
            <p:cNvPr name="TextBox 6" id="6"/>
            <p:cNvSpPr txBox="true"/>
            <p:nvPr/>
          </p:nvSpPr>
          <p:spPr>
            <a:xfrm rot="0">
              <a:off x="0" y="1634534"/>
              <a:ext cx="9619184" cy="7308366"/>
            </a:xfrm>
            <a:prstGeom prst="rect">
              <a:avLst/>
            </a:prstGeom>
          </p:spPr>
          <p:txBody>
            <a:bodyPr anchor="t" rtlCol="false" tIns="0" lIns="0" bIns="0" rIns="0">
              <a:spAutoFit/>
            </a:bodyPr>
            <a:lstStyle/>
            <a:p>
              <a:pPr algn="l">
                <a:lnSpc>
                  <a:spcPts val="3900"/>
                </a:lnSpc>
              </a:pPr>
            </a:p>
            <a:p>
              <a:pPr algn="l" marL="0" indent="0" lvl="0">
                <a:lnSpc>
                  <a:spcPts val="3900"/>
                </a:lnSpc>
              </a:pPr>
              <a:r>
                <a:rPr lang="en-US" sz="3000">
                  <a:solidFill>
                    <a:srgbClr val="A3CACF"/>
                  </a:solidFill>
                  <a:latin typeface="Carlito"/>
                  <a:ea typeface="Carlito"/>
                  <a:cs typeface="Carlito"/>
                  <a:sym typeface="Carlito"/>
                </a:rPr>
                <a:t>I</a:t>
              </a:r>
              <a:r>
                <a:rPr lang="en-US" sz="3000">
                  <a:solidFill>
                    <a:srgbClr val="A3CACF"/>
                  </a:solidFill>
                  <a:latin typeface="Carlito"/>
                  <a:ea typeface="Carlito"/>
                  <a:cs typeface="Carlito"/>
                  <a:sym typeface="Carlito"/>
                </a:rPr>
                <a:t>oT teknolojileri, havacılıkta operasyon güvenliğini artıran önemli bir rol oynamaktadır.</a:t>
              </a:r>
            </a:p>
            <a:p>
              <a:pPr algn="l" marL="0" indent="0" lvl="0">
                <a:lnSpc>
                  <a:spcPts val="3900"/>
                </a:lnSpc>
              </a:pPr>
              <a:r>
                <a:rPr lang="en-US" sz="3000">
                  <a:solidFill>
                    <a:srgbClr val="A3CACF"/>
                  </a:solidFill>
                  <a:latin typeface="Carlito"/>
                  <a:ea typeface="Carlito"/>
                  <a:cs typeface="Carlito"/>
                  <a:sym typeface="Carlito"/>
                </a:rPr>
                <a:t>Sensör tabanlı sistemler sayesinde apron ortamında oluşabilecek riskler erken tespit edilebilir.</a:t>
              </a:r>
            </a:p>
            <a:p>
              <a:pPr algn="l" marL="0" indent="0" lvl="0">
                <a:lnSpc>
                  <a:spcPts val="3900"/>
                </a:lnSpc>
              </a:pPr>
            </a:p>
            <a:p>
              <a:pPr algn="l" marL="0" indent="0" lvl="0">
                <a:lnSpc>
                  <a:spcPts val="3900"/>
                </a:lnSpc>
              </a:pPr>
              <a:r>
                <a:rPr lang="en-US" sz="3000">
                  <a:solidFill>
                    <a:srgbClr val="A3CACF"/>
                  </a:solidFill>
                  <a:latin typeface="Carlito"/>
                  <a:ea typeface="Carlito"/>
                  <a:cs typeface="Carlito"/>
                  <a:sym typeface="Carlito"/>
                </a:rPr>
                <a:t>Bu sayede, geleneksel izleme sistemlerine kıyasla daha hızlı ve etkili müdahale imkânı sağlanmaktadır.</a:t>
              </a:r>
            </a:p>
          </p:txBody>
        </p:sp>
        <p:sp>
          <p:nvSpPr>
            <p:cNvPr name="TextBox 7" id="7"/>
            <p:cNvSpPr txBox="true"/>
            <p:nvPr/>
          </p:nvSpPr>
          <p:spPr>
            <a:xfrm rot="0">
              <a:off x="0" y="142875"/>
              <a:ext cx="9619184" cy="1275336"/>
            </a:xfrm>
            <a:prstGeom prst="rect">
              <a:avLst/>
            </a:prstGeom>
          </p:spPr>
          <p:txBody>
            <a:bodyPr anchor="t" rtlCol="false" tIns="0" lIns="0" bIns="0" rIns="0">
              <a:spAutoFit/>
            </a:bodyPr>
            <a:lstStyle/>
            <a:p>
              <a:pPr algn="l" marL="0" indent="0" lvl="0">
                <a:lnSpc>
                  <a:spcPts val="6999"/>
                </a:lnSpc>
              </a:pPr>
              <a:r>
                <a:rPr lang="en-US" sz="6999">
                  <a:solidFill>
                    <a:srgbClr val="5FB6AA"/>
                  </a:solidFill>
                  <a:latin typeface="Radley"/>
                  <a:ea typeface="Radley"/>
                  <a:cs typeface="Radley"/>
                  <a:sym typeface="Radley"/>
                </a:rPr>
                <a:t>IoT </a:t>
              </a:r>
              <a:r>
                <a:rPr lang="en-US" sz="6999">
                  <a:solidFill>
                    <a:srgbClr val="5FB6AA"/>
                  </a:solidFill>
                  <a:latin typeface="Radley"/>
                  <a:ea typeface="Radley"/>
                  <a:cs typeface="Radley"/>
                  <a:sym typeface="Radley"/>
                </a:rPr>
                <a:t>ve Havacılık</a:t>
              </a:r>
            </a:p>
          </p:txBody>
        </p:sp>
      </p:gr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0B2230"/>
        </a:solidFill>
      </p:bgPr>
    </p:bg>
    <p:spTree>
      <p:nvGrpSpPr>
        <p:cNvPr id="1" name=""/>
        <p:cNvGrpSpPr/>
        <p:nvPr/>
      </p:nvGrpSpPr>
      <p:grpSpPr>
        <a:xfrm>
          <a:off x="0" y="0"/>
          <a:ext cx="0" cy="0"/>
          <a:chOff x="0" y="0"/>
          <a:chExt cx="0" cy="0"/>
        </a:xfrm>
      </p:grpSpPr>
      <p:sp>
        <p:nvSpPr>
          <p:cNvPr name="Freeform 2" id="2"/>
          <p:cNvSpPr/>
          <p:nvPr/>
        </p:nvSpPr>
        <p:spPr>
          <a:xfrm flipH="false" flipV="false" rot="4437773">
            <a:off x="13770320" y="-6241286"/>
            <a:ext cx="12640239" cy="11904807"/>
          </a:xfrm>
          <a:custGeom>
            <a:avLst/>
            <a:gdLst/>
            <a:ahLst/>
            <a:cxnLst/>
            <a:rect r="r" b="b" t="t" l="l"/>
            <a:pathLst>
              <a:path h="11904807" w="12640239">
                <a:moveTo>
                  <a:pt x="0" y="0"/>
                </a:moveTo>
                <a:lnTo>
                  <a:pt x="12640239" y="0"/>
                </a:lnTo>
                <a:lnTo>
                  <a:pt x="12640239" y="11904806"/>
                </a:lnTo>
                <a:lnTo>
                  <a:pt x="0" y="119048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1028700" y="6038850"/>
            <a:ext cx="4010025" cy="3581400"/>
            <a:chOff x="0" y="0"/>
            <a:chExt cx="1391532" cy="1242794"/>
          </a:xfrm>
        </p:grpSpPr>
        <p:sp>
          <p:nvSpPr>
            <p:cNvPr name="Freeform 4" id="4"/>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4"/>
              <a:stretch>
                <a:fillRect l="-316" t="0" r="-316" b="0"/>
              </a:stretch>
            </a:blipFill>
          </p:spPr>
        </p:sp>
      </p:grpSp>
      <p:grpSp>
        <p:nvGrpSpPr>
          <p:cNvPr name="Group 5" id="5"/>
          <p:cNvGrpSpPr/>
          <p:nvPr/>
        </p:nvGrpSpPr>
        <p:grpSpPr>
          <a:xfrm rot="0">
            <a:off x="7138988" y="6038850"/>
            <a:ext cx="4010025" cy="3581400"/>
            <a:chOff x="0" y="0"/>
            <a:chExt cx="1391532" cy="1242794"/>
          </a:xfrm>
        </p:grpSpPr>
        <p:sp>
          <p:nvSpPr>
            <p:cNvPr name="Freeform 6" id="6"/>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5"/>
              <a:stretch>
                <a:fillRect l="-316" t="0" r="-316" b="0"/>
              </a:stretch>
            </a:blipFill>
          </p:spPr>
        </p:sp>
      </p:grpSp>
      <p:grpSp>
        <p:nvGrpSpPr>
          <p:cNvPr name="Group 7" id="7"/>
          <p:cNvGrpSpPr/>
          <p:nvPr/>
        </p:nvGrpSpPr>
        <p:grpSpPr>
          <a:xfrm rot="0">
            <a:off x="13249275" y="6038850"/>
            <a:ext cx="4010025" cy="3581400"/>
            <a:chOff x="0" y="0"/>
            <a:chExt cx="1391532" cy="1242794"/>
          </a:xfrm>
        </p:grpSpPr>
        <p:sp>
          <p:nvSpPr>
            <p:cNvPr name="Freeform 8" id="8"/>
            <p:cNvSpPr/>
            <p:nvPr/>
          </p:nvSpPr>
          <p:spPr>
            <a:xfrm flipH="false" flipV="false" rot="0">
              <a:off x="0" y="0"/>
              <a:ext cx="1391532" cy="1242794"/>
            </a:xfrm>
            <a:custGeom>
              <a:avLst/>
              <a:gdLst/>
              <a:ahLst/>
              <a:cxnLst/>
              <a:rect r="r" b="b" t="t" l="l"/>
              <a:pathLst>
                <a:path h="1242794" w="1391532">
                  <a:moveTo>
                    <a:pt x="0" y="0"/>
                  </a:moveTo>
                  <a:lnTo>
                    <a:pt x="1391532" y="0"/>
                  </a:lnTo>
                  <a:lnTo>
                    <a:pt x="1391532" y="1242794"/>
                  </a:lnTo>
                  <a:lnTo>
                    <a:pt x="0" y="1242794"/>
                  </a:lnTo>
                  <a:close/>
                </a:path>
              </a:pathLst>
            </a:custGeom>
            <a:blipFill>
              <a:blip r:embed="rId6"/>
              <a:stretch>
                <a:fillRect l="-316" t="0" r="-316" b="0"/>
              </a:stretch>
            </a:blipFill>
          </p:spPr>
        </p:sp>
      </p:grpSp>
      <p:sp>
        <p:nvSpPr>
          <p:cNvPr name="TextBox 9" id="9"/>
          <p:cNvSpPr txBox="true"/>
          <p:nvPr/>
        </p:nvSpPr>
        <p:spPr>
          <a:xfrm rot="0">
            <a:off x="1028700" y="817692"/>
            <a:ext cx="7934358" cy="920783"/>
          </a:xfrm>
          <a:prstGeom prst="rect">
            <a:avLst/>
          </a:prstGeom>
        </p:spPr>
        <p:txBody>
          <a:bodyPr anchor="t" rtlCol="false" tIns="0" lIns="0" bIns="0" rIns="0">
            <a:spAutoFit/>
          </a:bodyPr>
          <a:lstStyle/>
          <a:p>
            <a:pPr algn="l" marL="0" indent="0" lvl="0">
              <a:lnSpc>
                <a:spcPts val="6999"/>
              </a:lnSpc>
            </a:pPr>
            <a:r>
              <a:rPr lang="en-US" sz="6999">
                <a:solidFill>
                  <a:srgbClr val="5FB6AA"/>
                </a:solidFill>
                <a:latin typeface="Radley"/>
                <a:ea typeface="Radley"/>
                <a:cs typeface="Radley"/>
                <a:sym typeface="Radley"/>
              </a:rPr>
              <a:t>Proj</a:t>
            </a:r>
            <a:r>
              <a:rPr lang="en-US" sz="6999">
                <a:solidFill>
                  <a:srgbClr val="5FB6AA"/>
                </a:solidFill>
                <a:latin typeface="Radley"/>
                <a:ea typeface="Radley"/>
                <a:cs typeface="Radley"/>
                <a:sym typeface="Radley"/>
              </a:rPr>
              <a:t>enin Amacı</a:t>
            </a:r>
          </a:p>
        </p:txBody>
      </p:sp>
      <p:grpSp>
        <p:nvGrpSpPr>
          <p:cNvPr name="Group 10" id="10"/>
          <p:cNvGrpSpPr/>
          <p:nvPr/>
        </p:nvGrpSpPr>
        <p:grpSpPr>
          <a:xfrm rot="0">
            <a:off x="1028700" y="4004092"/>
            <a:ext cx="4010025" cy="1750117"/>
            <a:chOff x="0" y="0"/>
            <a:chExt cx="5346700" cy="2333489"/>
          </a:xfrm>
        </p:grpSpPr>
        <p:sp>
          <p:nvSpPr>
            <p:cNvPr name="TextBox 11" id="11"/>
            <p:cNvSpPr txBox="true"/>
            <p:nvPr/>
          </p:nvSpPr>
          <p:spPr>
            <a:xfrm rot="0">
              <a:off x="0" y="-76200"/>
              <a:ext cx="5346700" cy="864571"/>
            </a:xfrm>
            <a:prstGeom prst="rect">
              <a:avLst/>
            </a:prstGeom>
          </p:spPr>
          <p:txBody>
            <a:bodyPr anchor="t" rtlCol="false" tIns="0" lIns="0" bIns="0" rIns="0">
              <a:spAutoFit/>
            </a:bodyPr>
            <a:lstStyle/>
            <a:p>
              <a:pPr algn="l" marL="0" indent="0" lvl="0">
                <a:lnSpc>
                  <a:spcPts val="5464"/>
                </a:lnSpc>
                <a:spcBef>
                  <a:spcPct val="0"/>
                </a:spcBef>
              </a:pPr>
              <a:r>
                <a:rPr lang="en-US" sz="3903">
                  <a:solidFill>
                    <a:srgbClr val="50C4B1"/>
                  </a:solidFill>
                  <a:latin typeface="Radley"/>
                  <a:ea typeface="Radley"/>
                  <a:cs typeface="Radley"/>
                  <a:sym typeface="Radley"/>
                </a:rPr>
                <a:t>Apron Güvenliği</a:t>
              </a:r>
            </a:p>
          </p:txBody>
        </p:sp>
        <p:sp>
          <p:nvSpPr>
            <p:cNvPr name="TextBox 12" id="12"/>
            <p:cNvSpPr txBox="true"/>
            <p:nvPr/>
          </p:nvSpPr>
          <p:spPr>
            <a:xfrm rot="0">
              <a:off x="0" y="1145087"/>
              <a:ext cx="5346700" cy="1188401"/>
            </a:xfrm>
            <a:prstGeom prst="rect">
              <a:avLst/>
            </a:prstGeom>
          </p:spPr>
          <p:txBody>
            <a:bodyPr anchor="t" rtlCol="false" tIns="0" lIns="0" bIns="0" rIns="0">
              <a:spAutoFit/>
            </a:bodyPr>
            <a:lstStyle/>
            <a:p>
              <a:pPr algn="l" marL="0" indent="0" lvl="0">
                <a:lnSpc>
                  <a:spcPts val="3512"/>
                </a:lnSpc>
              </a:pPr>
              <a:r>
                <a:rPr lang="en-US" sz="2509">
                  <a:solidFill>
                    <a:srgbClr val="C5D9E8"/>
                  </a:solidFill>
                  <a:latin typeface="Carlito"/>
                  <a:ea typeface="Carlito"/>
                  <a:cs typeface="Carlito"/>
                  <a:sym typeface="Carlito"/>
                </a:rPr>
                <a:t>Artan güvenlik ile risklerin azalması sağlanır.</a:t>
              </a:r>
            </a:p>
          </p:txBody>
        </p:sp>
      </p:grpSp>
      <p:grpSp>
        <p:nvGrpSpPr>
          <p:cNvPr name="Group 13" id="13"/>
          <p:cNvGrpSpPr/>
          <p:nvPr/>
        </p:nvGrpSpPr>
        <p:grpSpPr>
          <a:xfrm rot="0">
            <a:off x="7138988" y="4004092"/>
            <a:ext cx="4010131" cy="1750117"/>
            <a:chOff x="0" y="0"/>
            <a:chExt cx="5346841" cy="2333489"/>
          </a:xfrm>
        </p:grpSpPr>
        <p:sp>
          <p:nvSpPr>
            <p:cNvPr name="TextBox 14" id="14"/>
            <p:cNvSpPr txBox="true"/>
            <p:nvPr/>
          </p:nvSpPr>
          <p:spPr>
            <a:xfrm rot="0">
              <a:off x="0" y="1145182"/>
              <a:ext cx="5346841" cy="1188307"/>
            </a:xfrm>
            <a:prstGeom prst="rect">
              <a:avLst/>
            </a:prstGeom>
          </p:spPr>
          <p:txBody>
            <a:bodyPr anchor="t" rtlCol="false" tIns="0" lIns="0" bIns="0" rIns="0">
              <a:spAutoFit/>
            </a:bodyPr>
            <a:lstStyle/>
            <a:p>
              <a:pPr algn="l" marL="0" indent="0" lvl="0">
                <a:lnSpc>
                  <a:spcPts val="3513"/>
                </a:lnSpc>
              </a:pPr>
              <a:r>
                <a:rPr lang="en-US" sz="2509">
                  <a:solidFill>
                    <a:srgbClr val="C5D9E8"/>
                  </a:solidFill>
                  <a:latin typeface="Carlito"/>
                  <a:ea typeface="Carlito"/>
                  <a:cs typeface="Carlito"/>
                  <a:sym typeface="Carlito"/>
                </a:rPr>
                <a:t>Gerçek zamanlı verilerle risk analizi yapılır.</a:t>
              </a:r>
            </a:p>
          </p:txBody>
        </p:sp>
        <p:sp>
          <p:nvSpPr>
            <p:cNvPr name="TextBox 15" id="15"/>
            <p:cNvSpPr txBox="true"/>
            <p:nvPr/>
          </p:nvSpPr>
          <p:spPr>
            <a:xfrm rot="0">
              <a:off x="0" y="-76200"/>
              <a:ext cx="5346841" cy="864653"/>
            </a:xfrm>
            <a:prstGeom prst="rect">
              <a:avLst/>
            </a:prstGeom>
          </p:spPr>
          <p:txBody>
            <a:bodyPr anchor="t" rtlCol="false" tIns="0" lIns="0" bIns="0" rIns="0">
              <a:spAutoFit/>
            </a:bodyPr>
            <a:lstStyle/>
            <a:p>
              <a:pPr algn="l" marL="0" indent="0" lvl="0">
                <a:lnSpc>
                  <a:spcPts val="5464"/>
                </a:lnSpc>
                <a:spcBef>
                  <a:spcPct val="0"/>
                </a:spcBef>
              </a:pPr>
              <a:r>
                <a:rPr lang="en-US" sz="3903">
                  <a:solidFill>
                    <a:srgbClr val="50C4B1"/>
                  </a:solidFill>
                  <a:latin typeface="Radley"/>
                  <a:ea typeface="Radley"/>
                  <a:cs typeface="Radley"/>
                  <a:sym typeface="Radley"/>
                </a:rPr>
                <a:t>Sensör Verileri</a:t>
              </a:r>
            </a:p>
          </p:txBody>
        </p:sp>
      </p:grpSp>
      <p:grpSp>
        <p:nvGrpSpPr>
          <p:cNvPr name="Group 16" id="16"/>
          <p:cNvGrpSpPr/>
          <p:nvPr/>
        </p:nvGrpSpPr>
        <p:grpSpPr>
          <a:xfrm rot="0">
            <a:off x="13244618" y="4004092"/>
            <a:ext cx="4014682" cy="1752103"/>
            <a:chOff x="0" y="0"/>
            <a:chExt cx="5352909" cy="2336137"/>
          </a:xfrm>
        </p:grpSpPr>
        <p:sp>
          <p:nvSpPr>
            <p:cNvPr name="TextBox 17" id="17"/>
            <p:cNvSpPr txBox="true"/>
            <p:nvPr/>
          </p:nvSpPr>
          <p:spPr>
            <a:xfrm rot="0">
              <a:off x="0" y="1146600"/>
              <a:ext cx="5352909" cy="1189537"/>
            </a:xfrm>
            <a:prstGeom prst="rect">
              <a:avLst/>
            </a:prstGeom>
          </p:spPr>
          <p:txBody>
            <a:bodyPr anchor="t" rtlCol="false" tIns="0" lIns="0" bIns="0" rIns="0">
              <a:spAutoFit/>
            </a:bodyPr>
            <a:lstStyle/>
            <a:p>
              <a:pPr algn="l" marL="0" indent="0" lvl="0">
                <a:lnSpc>
                  <a:spcPts val="3517"/>
                </a:lnSpc>
              </a:pPr>
              <a:r>
                <a:rPr lang="en-US" sz="2512">
                  <a:solidFill>
                    <a:srgbClr val="C5D9E8"/>
                  </a:solidFill>
                  <a:latin typeface="Carlito"/>
                  <a:ea typeface="Carlito"/>
                  <a:cs typeface="Carlito"/>
                  <a:sym typeface="Carlito"/>
                </a:rPr>
                <a:t>Kullanıcıya kritik durumlar için hızlı uyarılar gönderilir.</a:t>
              </a:r>
            </a:p>
          </p:txBody>
        </p:sp>
        <p:sp>
          <p:nvSpPr>
            <p:cNvPr name="TextBox 18" id="18"/>
            <p:cNvSpPr txBox="true"/>
            <p:nvPr/>
          </p:nvSpPr>
          <p:spPr>
            <a:xfrm rot="0">
              <a:off x="0" y="-76200"/>
              <a:ext cx="5352909" cy="865548"/>
            </a:xfrm>
            <a:prstGeom prst="rect">
              <a:avLst/>
            </a:prstGeom>
          </p:spPr>
          <p:txBody>
            <a:bodyPr anchor="t" rtlCol="false" tIns="0" lIns="0" bIns="0" rIns="0">
              <a:spAutoFit/>
            </a:bodyPr>
            <a:lstStyle/>
            <a:p>
              <a:pPr algn="l" marL="0" indent="0" lvl="0">
                <a:lnSpc>
                  <a:spcPts val="5470"/>
                </a:lnSpc>
                <a:spcBef>
                  <a:spcPct val="0"/>
                </a:spcBef>
              </a:pPr>
              <a:r>
                <a:rPr lang="en-US" sz="3907">
                  <a:solidFill>
                    <a:srgbClr val="50C4B1"/>
                  </a:solidFill>
                  <a:latin typeface="Radley"/>
                  <a:ea typeface="Radley"/>
                  <a:cs typeface="Radley"/>
                  <a:sym typeface="Radley"/>
                </a:rPr>
                <a:t>Anlık Uyarılar</a:t>
              </a:r>
            </a:p>
          </p:txBody>
        </p:sp>
      </p:gr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0B2230"/>
        </a:solidFill>
      </p:bgPr>
    </p:bg>
    <p:spTree>
      <p:nvGrpSpPr>
        <p:cNvPr id="1" name=""/>
        <p:cNvGrpSpPr/>
        <p:nvPr/>
      </p:nvGrpSpPr>
      <p:grpSpPr>
        <a:xfrm>
          <a:off x="0" y="0"/>
          <a:ext cx="0" cy="0"/>
          <a:chOff x="0" y="0"/>
          <a:chExt cx="0" cy="0"/>
        </a:xfrm>
      </p:grpSpPr>
      <p:sp>
        <p:nvSpPr>
          <p:cNvPr name="Freeform 2" id="2"/>
          <p:cNvSpPr/>
          <p:nvPr/>
        </p:nvSpPr>
        <p:spPr>
          <a:xfrm flipH="false" flipV="false" rot="4437773">
            <a:off x="13770320" y="-6241286"/>
            <a:ext cx="12640239" cy="11904807"/>
          </a:xfrm>
          <a:custGeom>
            <a:avLst/>
            <a:gdLst/>
            <a:ahLst/>
            <a:cxnLst/>
            <a:rect r="r" b="b" t="t" l="l"/>
            <a:pathLst>
              <a:path h="11904807" w="12640239">
                <a:moveTo>
                  <a:pt x="0" y="0"/>
                </a:moveTo>
                <a:lnTo>
                  <a:pt x="12640239" y="0"/>
                </a:lnTo>
                <a:lnTo>
                  <a:pt x="12640239" y="11904806"/>
                </a:lnTo>
                <a:lnTo>
                  <a:pt x="0" y="119048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sp>
        <p:nvSpPr>
          <p:cNvPr name="TextBox 3" id="3"/>
          <p:cNvSpPr txBox="true"/>
          <p:nvPr/>
        </p:nvSpPr>
        <p:spPr>
          <a:xfrm rot="0">
            <a:off x="1028700" y="805489"/>
            <a:ext cx="13608695" cy="1806641"/>
          </a:xfrm>
          <a:prstGeom prst="rect">
            <a:avLst/>
          </a:prstGeom>
        </p:spPr>
        <p:txBody>
          <a:bodyPr anchor="t" rtlCol="false" tIns="0" lIns="0" bIns="0" rIns="0">
            <a:spAutoFit/>
          </a:bodyPr>
          <a:lstStyle/>
          <a:p>
            <a:pPr algn="l" marL="0" indent="0" lvl="0">
              <a:lnSpc>
                <a:spcPts val="6999"/>
              </a:lnSpc>
            </a:pPr>
            <a:r>
              <a:rPr lang="en-US" sz="6999">
                <a:solidFill>
                  <a:srgbClr val="5FB6AA"/>
                </a:solidFill>
                <a:latin typeface="Radley"/>
                <a:ea typeface="Radley"/>
                <a:cs typeface="Radley"/>
                <a:sym typeface="Radley"/>
              </a:rPr>
              <a:t>Özgün Yönler ve Y</a:t>
            </a:r>
            <a:r>
              <a:rPr lang="en-US" sz="6999">
                <a:solidFill>
                  <a:srgbClr val="5FB6AA"/>
                </a:solidFill>
                <a:latin typeface="Radley"/>
                <a:ea typeface="Radley"/>
                <a:cs typeface="Radley"/>
                <a:sym typeface="Radley"/>
              </a:rPr>
              <a:t>enilikçi Yaklaşımlar</a:t>
            </a:r>
          </a:p>
        </p:txBody>
      </p:sp>
      <p:grpSp>
        <p:nvGrpSpPr>
          <p:cNvPr name="Group 4" id="4"/>
          <p:cNvGrpSpPr/>
          <p:nvPr/>
        </p:nvGrpSpPr>
        <p:grpSpPr>
          <a:xfrm rot="0">
            <a:off x="1028700" y="5693501"/>
            <a:ext cx="3351908" cy="3926749"/>
            <a:chOff x="0" y="0"/>
            <a:chExt cx="879848" cy="1030739"/>
          </a:xfrm>
        </p:grpSpPr>
        <p:sp>
          <p:nvSpPr>
            <p:cNvPr name="Freeform 5" id="5"/>
            <p:cNvSpPr/>
            <p:nvPr/>
          </p:nvSpPr>
          <p:spPr>
            <a:xfrm flipH="false" flipV="false" rot="0">
              <a:off x="0" y="0"/>
              <a:ext cx="879848" cy="1030739"/>
            </a:xfrm>
            <a:custGeom>
              <a:avLst/>
              <a:gdLst/>
              <a:ahLst/>
              <a:cxnLst/>
              <a:rect r="r" b="b" t="t" l="l"/>
              <a:pathLst>
                <a:path h="1030739" w="879848">
                  <a:moveTo>
                    <a:pt x="0" y="0"/>
                  </a:moveTo>
                  <a:lnTo>
                    <a:pt x="879848" y="0"/>
                  </a:lnTo>
                  <a:lnTo>
                    <a:pt x="879848" y="1030739"/>
                  </a:lnTo>
                  <a:lnTo>
                    <a:pt x="0" y="1030739"/>
                  </a:lnTo>
                  <a:close/>
                </a:path>
              </a:pathLst>
            </a:custGeom>
            <a:blipFill>
              <a:blip r:embed="rId4"/>
              <a:stretch>
                <a:fillRect l="0" t="-65" r="0" b="-65"/>
              </a:stretch>
            </a:blipFill>
          </p:spPr>
        </p:sp>
      </p:grpSp>
      <p:grpSp>
        <p:nvGrpSpPr>
          <p:cNvPr name="Group 6" id="6"/>
          <p:cNvGrpSpPr/>
          <p:nvPr/>
        </p:nvGrpSpPr>
        <p:grpSpPr>
          <a:xfrm rot="0">
            <a:off x="5234433" y="5693501"/>
            <a:ext cx="3351908" cy="3926749"/>
            <a:chOff x="0" y="0"/>
            <a:chExt cx="1391532" cy="1630175"/>
          </a:xfrm>
        </p:grpSpPr>
        <p:sp>
          <p:nvSpPr>
            <p:cNvPr name="Freeform 7" id="7"/>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5"/>
              <a:stretch>
                <a:fillRect l="0" t="-65" r="0" b="-65"/>
              </a:stretch>
            </a:blipFill>
          </p:spPr>
        </p:sp>
      </p:grpSp>
      <p:grpSp>
        <p:nvGrpSpPr>
          <p:cNvPr name="Group 8" id="8"/>
          <p:cNvGrpSpPr/>
          <p:nvPr/>
        </p:nvGrpSpPr>
        <p:grpSpPr>
          <a:xfrm rot="0">
            <a:off x="9638244" y="5693501"/>
            <a:ext cx="3351908" cy="3926749"/>
            <a:chOff x="0" y="0"/>
            <a:chExt cx="1391532" cy="1630175"/>
          </a:xfrm>
        </p:grpSpPr>
        <p:sp>
          <p:nvSpPr>
            <p:cNvPr name="Freeform 9" id="9"/>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6"/>
              <a:stretch>
                <a:fillRect l="0" t="-65" r="0" b="-65"/>
              </a:stretch>
            </a:blipFill>
          </p:spPr>
        </p:sp>
      </p:grpSp>
      <p:grpSp>
        <p:nvGrpSpPr>
          <p:cNvPr name="Group 10" id="10"/>
          <p:cNvGrpSpPr/>
          <p:nvPr/>
        </p:nvGrpSpPr>
        <p:grpSpPr>
          <a:xfrm rot="0">
            <a:off x="13844423" y="5693501"/>
            <a:ext cx="3352800" cy="3927793"/>
            <a:chOff x="0" y="0"/>
            <a:chExt cx="1391532" cy="1630175"/>
          </a:xfrm>
        </p:grpSpPr>
        <p:sp>
          <p:nvSpPr>
            <p:cNvPr name="Freeform 11" id="11"/>
            <p:cNvSpPr/>
            <p:nvPr/>
          </p:nvSpPr>
          <p:spPr>
            <a:xfrm flipH="false" flipV="false" rot="0">
              <a:off x="0" y="0"/>
              <a:ext cx="1391532" cy="1630175"/>
            </a:xfrm>
            <a:custGeom>
              <a:avLst/>
              <a:gdLst/>
              <a:ahLst/>
              <a:cxnLst/>
              <a:rect r="r" b="b" t="t" l="l"/>
              <a:pathLst>
                <a:path h="1630175" w="1391532">
                  <a:moveTo>
                    <a:pt x="0" y="0"/>
                  </a:moveTo>
                  <a:lnTo>
                    <a:pt x="1391532" y="0"/>
                  </a:lnTo>
                  <a:lnTo>
                    <a:pt x="1391532" y="1630175"/>
                  </a:lnTo>
                  <a:lnTo>
                    <a:pt x="0" y="1630175"/>
                  </a:lnTo>
                  <a:close/>
                </a:path>
              </a:pathLst>
            </a:custGeom>
            <a:blipFill>
              <a:blip r:embed="rId7"/>
              <a:stretch>
                <a:fillRect l="0" t="-65" r="0" b="-65"/>
              </a:stretch>
            </a:blipFill>
          </p:spPr>
        </p:sp>
      </p:grpSp>
      <p:grpSp>
        <p:nvGrpSpPr>
          <p:cNvPr name="Group 12" id="12"/>
          <p:cNvGrpSpPr/>
          <p:nvPr/>
        </p:nvGrpSpPr>
        <p:grpSpPr>
          <a:xfrm rot="0">
            <a:off x="1028700" y="4268016"/>
            <a:ext cx="3476954" cy="1096125"/>
            <a:chOff x="0" y="0"/>
            <a:chExt cx="4635939" cy="1461500"/>
          </a:xfrm>
        </p:grpSpPr>
        <p:sp>
          <p:nvSpPr>
            <p:cNvPr name="TextBox 13" id="13"/>
            <p:cNvSpPr txBox="true"/>
            <p:nvPr/>
          </p:nvSpPr>
          <p:spPr>
            <a:xfrm rot="0">
              <a:off x="0" y="-47625"/>
              <a:ext cx="4635939"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50C4B1"/>
                  </a:solidFill>
                  <a:latin typeface="Radley"/>
                  <a:ea typeface="Radley"/>
                  <a:cs typeface="Radley"/>
                  <a:sym typeface="Radley"/>
                </a:rPr>
                <a:t>Çoklu Sensörler</a:t>
              </a:r>
            </a:p>
          </p:txBody>
        </p:sp>
        <p:sp>
          <p:nvSpPr>
            <p:cNvPr name="TextBox 14" id="14"/>
            <p:cNvSpPr txBox="true"/>
            <p:nvPr/>
          </p:nvSpPr>
          <p:spPr>
            <a:xfrm rot="0">
              <a:off x="0" y="528262"/>
              <a:ext cx="4635939" cy="933238"/>
            </a:xfrm>
            <a:prstGeom prst="rect">
              <a:avLst/>
            </a:prstGeom>
          </p:spPr>
          <p:txBody>
            <a:bodyPr anchor="t" rtlCol="false" tIns="0" lIns="0" bIns="0" rIns="0">
              <a:spAutoFit/>
            </a:bodyPr>
            <a:lstStyle/>
            <a:p>
              <a:pPr algn="l" marL="0" indent="0" lvl="0">
                <a:lnSpc>
                  <a:spcPts val="2764"/>
                </a:lnSpc>
              </a:pPr>
              <a:r>
                <a:rPr lang="en-US" sz="1974">
                  <a:solidFill>
                    <a:srgbClr val="C5D9E8"/>
                  </a:solidFill>
                  <a:latin typeface="Carlito"/>
                  <a:ea typeface="Carlito"/>
                  <a:cs typeface="Carlito"/>
                  <a:sym typeface="Carlito"/>
                </a:rPr>
                <a:t>Farklı verilerin eş zamanlı analizi sağlanır.</a:t>
              </a:r>
            </a:p>
          </p:txBody>
        </p:sp>
      </p:grpSp>
      <p:grpSp>
        <p:nvGrpSpPr>
          <p:cNvPr name="Group 15" id="15"/>
          <p:cNvGrpSpPr/>
          <p:nvPr/>
        </p:nvGrpSpPr>
        <p:grpSpPr>
          <a:xfrm rot="0">
            <a:off x="5234433" y="4268016"/>
            <a:ext cx="3407712" cy="1096125"/>
            <a:chOff x="0" y="0"/>
            <a:chExt cx="4543615" cy="1461500"/>
          </a:xfrm>
        </p:grpSpPr>
        <p:sp>
          <p:nvSpPr>
            <p:cNvPr name="TextBox 16" id="16"/>
            <p:cNvSpPr txBox="true"/>
            <p:nvPr/>
          </p:nvSpPr>
          <p:spPr>
            <a:xfrm rot="0">
              <a:off x="0" y="-47625"/>
              <a:ext cx="4543615"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50C4B1"/>
                  </a:solidFill>
                  <a:latin typeface="Radley"/>
                  <a:ea typeface="Radley"/>
                  <a:cs typeface="Radley"/>
                  <a:sym typeface="Radley"/>
                </a:rPr>
                <a:t>Edge-AI</a:t>
              </a:r>
            </a:p>
          </p:txBody>
        </p:sp>
        <p:sp>
          <p:nvSpPr>
            <p:cNvPr name="TextBox 17" id="17"/>
            <p:cNvSpPr txBox="true"/>
            <p:nvPr/>
          </p:nvSpPr>
          <p:spPr>
            <a:xfrm rot="0">
              <a:off x="0" y="528262"/>
              <a:ext cx="4543615" cy="933238"/>
            </a:xfrm>
            <a:prstGeom prst="rect">
              <a:avLst/>
            </a:prstGeom>
          </p:spPr>
          <p:txBody>
            <a:bodyPr anchor="t" rtlCol="false" tIns="0" lIns="0" bIns="0" rIns="0">
              <a:spAutoFit/>
            </a:bodyPr>
            <a:lstStyle/>
            <a:p>
              <a:pPr algn="l" marL="0" indent="0" lvl="0">
                <a:lnSpc>
                  <a:spcPts val="2764"/>
                </a:lnSpc>
                <a:spcBef>
                  <a:spcPct val="0"/>
                </a:spcBef>
              </a:pPr>
              <a:r>
                <a:rPr lang="en-US" sz="1974" strike="noStrike" u="none">
                  <a:solidFill>
                    <a:srgbClr val="C5D9E8"/>
                  </a:solidFill>
                  <a:latin typeface="Carlito"/>
                  <a:ea typeface="Carlito"/>
                  <a:cs typeface="Carlito"/>
                  <a:sym typeface="Carlito"/>
                </a:rPr>
                <a:t>Gerçek zamanlı veri işleme kapasitesi sunar.</a:t>
              </a:r>
            </a:p>
          </p:txBody>
        </p:sp>
      </p:grpSp>
      <p:grpSp>
        <p:nvGrpSpPr>
          <p:cNvPr name="Group 18" id="18"/>
          <p:cNvGrpSpPr/>
          <p:nvPr/>
        </p:nvGrpSpPr>
        <p:grpSpPr>
          <a:xfrm rot="0">
            <a:off x="9638244" y="4239509"/>
            <a:ext cx="3476954" cy="1153139"/>
            <a:chOff x="0" y="0"/>
            <a:chExt cx="4635939" cy="1537518"/>
          </a:xfrm>
        </p:grpSpPr>
        <p:sp>
          <p:nvSpPr>
            <p:cNvPr name="TextBox 19" id="19"/>
            <p:cNvSpPr txBox="true"/>
            <p:nvPr/>
          </p:nvSpPr>
          <p:spPr>
            <a:xfrm rot="0">
              <a:off x="0" y="-47625"/>
              <a:ext cx="4635939"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50C4B1"/>
                  </a:solidFill>
                  <a:latin typeface="Radley"/>
                  <a:ea typeface="Radley"/>
                  <a:cs typeface="Radley"/>
                  <a:sym typeface="Radley"/>
                </a:rPr>
                <a:t>Erken Uyarı</a:t>
              </a:r>
            </a:p>
          </p:txBody>
        </p:sp>
        <p:sp>
          <p:nvSpPr>
            <p:cNvPr name="TextBox 20" id="20"/>
            <p:cNvSpPr txBox="true"/>
            <p:nvPr/>
          </p:nvSpPr>
          <p:spPr>
            <a:xfrm rot="0">
              <a:off x="0" y="604280"/>
              <a:ext cx="4635939" cy="933238"/>
            </a:xfrm>
            <a:prstGeom prst="rect">
              <a:avLst/>
            </a:prstGeom>
          </p:spPr>
          <p:txBody>
            <a:bodyPr anchor="t" rtlCol="false" tIns="0" lIns="0" bIns="0" rIns="0">
              <a:spAutoFit/>
            </a:bodyPr>
            <a:lstStyle/>
            <a:p>
              <a:pPr algn="l" marL="0" indent="0" lvl="0">
                <a:lnSpc>
                  <a:spcPts val="2764"/>
                </a:lnSpc>
                <a:spcBef>
                  <a:spcPct val="0"/>
                </a:spcBef>
              </a:pPr>
              <a:r>
                <a:rPr lang="en-US" sz="1974" strike="noStrike" u="none">
                  <a:solidFill>
                    <a:srgbClr val="C5D9E8"/>
                  </a:solidFill>
                  <a:latin typeface="Carlito"/>
                  <a:ea typeface="Carlito"/>
                  <a:cs typeface="Carlito"/>
                  <a:sym typeface="Carlito"/>
                </a:rPr>
                <a:t>Kritik durumlar için anlık bildirimler sağlar.</a:t>
              </a:r>
            </a:p>
          </p:txBody>
        </p:sp>
      </p:grpSp>
      <p:grpSp>
        <p:nvGrpSpPr>
          <p:cNvPr name="Group 21" id="21"/>
          <p:cNvGrpSpPr/>
          <p:nvPr/>
        </p:nvGrpSpPr>
        <p:grpSpPr>
          <a:xfrm rot="0">
            <a:off x="13844423" y="4239509"/>
            <a:ext cx="3476954" cy="1153139"/>
            <a:chOff x="0" y="0"/>
            <a:chExt cx="4635939" cy="1537518"/>
          </a:xfrm>
        </p:grpSpPr>
        <p:sp>
          <p:nvSpPr>
            <p:cNvPr name="TextBox 22" id="22"/>
            <p:cNvSpPr txBox="true"/>
            <p:nvPr/>
          </p:nvSpPr>
          <p:spPr>
            <a:xfrm rot="0">
              <a:off x="0" y="-47625"/>
              <a:ext cx="4635939" cy="601684"/>
            </a:xfrm>
            <a:prstGeom prst="rect">
              <a:avLst/>
            </a:prstGeom>
          </p:spPr>
          <p:txBody>
            <a:bodyPr anchor="t" rtlCol="false" tIns="0" lIns="0" bIns="0" rIns="0">
              <a:spAutoFit/>
            </a:bodyPr>
            <a:lstStyle/>
            <a:p>
              <a:pPr algn="l" marL="0" indent="0" lvl="0">
                <a:lnSpc>
                  <a:spcPts val="3870"/>
                </a:lnSpc>
                <a:spcBef>
                  <a:spcPct val="0"/>
                </a:spcBef>
              </a:pPr>
              <a:r>
                <a:rPr lang="en-US" sz="2764">
                  <a:solidFill>
                    <a:srgbClr val="50C4B1"/>
                  </a:solidFill>
                  <a:latin typeface="Radley"/>
                  <a:ea typeface="Radley"/>
                  <a:cs typeface="Radley"/>
                  <a:sym typeface="Radley"/>
                </a:rPr>
                <a:t>Proaktif Çözüm</a:t>
              </a:r>
            </a:p>
          </p:txBody>
        </p:sp>
        <p:sp>
          <p:nvSpPr>
            <p:cNvPr name="TextBox 23" id="23"/>
            <p:cNvSpPr txBox="true"/>
            <p:nvPr/>
          </p:nvSpPr>
          <p:spPr>
            <a:xfrm rot="0">
              <a:off x="0" y="604280"/>
              <a:ext cx="4635939" cy="933238"/>
            </a:xfrm>
            <a:prstGeom prst="rect">
              <a:avLst/>
            </a:prstGeom>
          </p:spPr>
          <p:txBody>
            <a:bodyPr anchor="t" rtlCol="false" tIns="0" lIns="0" bIns="0" rIns="0">
              <a:spAutoFit/>
            </a:bodyPr>
            <a:lstStyle/>
            <a:p>
              <a:pPr algn="l" marL="0" indent="0" lvl="0">
                <a:lnSpc>
                  <a:spcPts val="2764"/>
                </a:lnSpc>
                <a:spcBef>
                  <a:spcPct val="0"/>
                </a:spcBef>
              </a:pPr>
              <a:r>
                <a:rPr lang="en-US" sz="1974" strike="noStrike" u="none">
                  <a:solidFill>
                    <a:srgbClr val="C5D9E8"/>
                  </a:solidFill>
                  <a:latin typeface="Carlito"/>
                  <a:ea typeface="Carlito"/>
                  <a:cs typeface="Carlito"/>
                  <a:sym typeface="Carlito"/>
                </a:rPr>
                <a:t>Geleneksel sistemlerden daha etkili bir yaklaşım.</a:t>
              </a:r>
            </a:p>
          </p:txBody>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0B2230"/>
        </a:solidFill>
      </p:bgPr>
    </p:bg>
    <p:spTree>
      <p:nvGrpSpPr>
        <p:cNvPr id="1" name=""/>
        <p:cNvGrpSpPr/>
        <p:nvPr/>
      </p:nvGrpSpPr>
      <p:grpSpPr>
        <a:xfrm>
          <a:off x="0" y="0"/>
          <a:ext cx="0" cy="0"/>
          <a:chOff x="0" y="0"/>
          <a:chExt cx="0" cy="0"/>
        </a:xfrm>
      </p:grpSpPr>
      <p:grpSp>
        <p:nvGrpSpPr>
          <p:cNvPr name="Group 2" id="2"/>
          <p:cNvGrpSpPr/>
          <p:nvPr/>
        </p:nvGrpSpPr>
        <p:grpSpPr>
          <a:xfrm rot="0">
            <a:off x="10929512" y="1028700"/>
            <a:ext cx="6329788" cy="8229600"/>
            <a:chOff x="0" y="0"/>
            <a:chExt cx="1200275" cy="1560523"/>
          </a:xfrm>
        </p:grpSpPr>
        <p:sp>
          <p:nvSpPr>
            <p:cNvPr name="Freeform 3" id="3"/>
            <p:cNvSpPr/>
            <p:nvPr/>
          </p:nvSpPr>
          <p:spPr>
            <a:xfrm flipH="false" flipV="false" rot="0">
              <a:off x="0" y="0"/>
              <a:ext cx="1200275" cy="1560523"/>
            </a:xfrm>
            <a:custGeom>
              <a:avLst/>
              <a:gdLst/>
              <a:ahLst/>
              <a:cxnLst/>
              <a:rect r="r" b="b" t="t" l="l"/>
              <a:pathLst>
                <a:path h="1560523" w="1200275">
                  <a:moveTo>
                    <a:pt x="48924" y="0"/>
                  </a:moveTo>
                  <a:lnTo>
                    <a:pt x="1151351" y="0"/>
                  </a:lnTo>
                  <a:cubicBezTo>
                    <a:pt x="1178371" y="0"/>
                    <a:pt x="1200275" y="21904"/>
                    <a:pt x="1200275" y="48924"/>
                  </a:cubicBezTo>
                  <a:lnTo>
                    <a:pt x="1200275" y="1511599"/>
                  </a:lnTo>
                  <a:cubicBezTo>
                    <a:pt x="1200275" y="1538619"/>
                    <a:pt x="1178371" y="1560523"/>
                    <a:pt x="1151351" y="1560523"/>
                  </a:cubicBezTo>
                  <a:lnTo>
                    <a:pt x="48924" y="1560523"/>
                  </a:lnTo>
                  <a:cubicBezTo>
                    <a:pt x="21904" y="1560523"/>
                    <a:pt x="0" y="1538619"/>
                    <a:pt x="0" y="1511599"/>
                  </a:cubicBezTo>
                  <a:lnTo>
                    <a:pt x="0" y="48924"/>
                  </a:lnTo>
                  <a:cubicBezTo>
                    <a:pt x="0" y="21904"/>
                    <a:pt x="21904" y="0"/>
                    <a:pt x="48924" y="0"/>
                  </a:cubicBezTo>
                  <a:close/>
                </a:path>
              </a:pathLst>
            </a:custGeom>
            <a:blipFill>
              <a:blip r:embed="rId2"/>
              <a:stretch>
                <a:fillRect l="0" t="-189" r="0" b="-189"/>
              </a:stretch>
            </a:blipFill>
            <a:ln w="19050" cap="rnd">
              <a:solidFill>
                <a:srgbClr val="432766"/>
              </a:solidFill>
              <a:prstDash val="solid"/>
              <a:round/>
            </a:ln>
          </p:spPr>
        </p:sp>
      </p:grpSp>
      <p:sp>
        <p:nvSpPr>
          <p:cNvPr name="TextBox 4" id="4"/>
          <p:cNvSpPr txBox="true"/>
          <p:nvPr/>
        </p:nvSpPr>
        <p:spPr>
          <a:xfrm rot="0">
            <a:off x="1028700" y="2829001"/>
            <a:ext cx="8324850" cy="990534"/>
          </a:xfrm>
          <a:prstGeom prst="rect">
            <a:avLst/>
          </a:prstGeom>
        </p:spPr>
        <p:txBody>
          <a:bodyPr anchor="t" rtlCol="false" tIns="0" lIns="0" bIns="0" rIns="0">
            <a:spAutoFit/>
          </a:bodyPr>
          <a:lstStyle/>
          <a:p>
            <a:pPr algn="l" marL="0" indent="0" lvl="0">
              <a:lnSpc>
                <a:spcPts val="3900"/>
              </a:lnSpc>
            </a:pPr>
            <a:r>
              <a:rPr lang="en-US" sz="3000">
                <a:solidFill>
                  <a:srgbClr val="A3CACF"/>
                </a:solidFill>
                <a:latin typeface="HK Grotesk Light"/>
                <a:ea typeface="HK Grotesk Light"/>
                <a:cs typeface="HK Grotesk Light"/>
                <a:sym typeface="HK Grotesk Light"/>
              </a:rPr>
              <a:t>Edge AI, sensör verilerini yerinde işleyerek hızlı ve doğru karar alma yeteneği sunar, güvenliği artırır.</a:t>
            </a:r>
          </a:p>
        </p:txBody>
      </p:sp>
      <p:sp>
        <p:nvSpPr>
          <p:cNvPr name="TextBox 5" id="5"/>
          <p:cNvSpPr txBox="true"/>
          <p:nvPr/>
        </p:nvSpPr>
        <p:spPr>
          <a:xfrm rot="0">
            <a:off x="1028700" y="760813"/>
            <a:ext cx="5005668" cy="1806641"/>
          </a:xfrm>
          <a:prstGeom prst="rect">
            <a:avLst/>
          </a:prstGeom>
        </p:spPr>
        <p:txBody>
          <a:bodyPr anchor="t" rtlCol="false" tIns="0" lIns="0" bIns="0" rIns="0">
            <a:spAutoFit/>
          </a:bodyPr>
          <a:lstStyle/>
          <a:p>
            <a:pPr algn="l" marL="0" indent="0" lvl="0">
              <a:lnSpc>
                <a:spcPts val="6999"/>
              </a:lnSpc>
            </a:pPr>
            <a:r>
              <a:rPr lang="en-US" sz="6999">
                <a:solidFill>
                  <a:srgbClr val="5FB6AA"/>
                </a:solidFill>
                <a:latin typeface="Radley"/>
                <a:ea typeface="Radley"/>
                <a:cs typeface="Radley"/>
                <a:sym typeface="Radley"/>
              </a:rPr>
              <a:t>Yapay Zeka Mantığı</a:t>
            </a:r>
          </a:p>
        </p:txBody>
      </p:sp>
      <p:sp>
        <p:nvSpPr>
          <p:cNvPr name="TextBox 6" id="6"/>
          <p:cNvSpPr txBox="true"/>
          <p:nvPr/>
        </p:nvSpPr>
        <p:spPr>
          <a:xfrm rot="0">
            <a:off x="1028700" y="4712110"/>
            <a:ext cx="8324850" cy="1485801"/>
          </a:xfrm>
          <a:prstGeom prst="rect">
            <a:avLst/>
          </a:prstGeom>
        </p:spPr>
        <p:txBody>
          <a:bodyPr anchor="t" rtlCol="false" tIns="0" lIns="0" bIns="0" rIns="0">
            <a:spAutoFit/>
          </a:bodyPr>
          <a:lstStyle/>
          <a:p>
            <a:pPr algn="l" marL="647700" indent="-323850" lvl="1">
              <a:lnSpc>
                <a:spcPts val="3900"/>
              </a:lnSpc>
              <a:buFont typeface="Arial"/>
              <a:buChar char="•"/>
            </a:pPr>
            <a:r>
              <a:rPr lang="en-US" sz="3000">
                <a:solidFill>
                  <a:srgbClr val="A3CACF"/>
                </a:solidFill>
                <a:latin typeface="HK Grotesk Light"/>
                <a:ea typeface="HK Grotesk Light"/>
                <a:cs typeface="HK Grotesk Light"/>
                <a:sym typeface="HK Grotesk Light"/>
              </a:rPr>
              <a:t>Sensör verileri birleştirilir</a:t>
            </a:r>
          </a:p>
          <a:p>
            <a:pPr algn="l" marL="647700" indent="-323850" lvl="1">
              <a:lnSpc>
                <a:spcPts val="3900"/>
              </a:lnSpc>
              <a:buFont typeface="Arial"/>
              <a:buChar char="•"/>
            </a:pPr>
            <a:r>
              <a:rPr lang="en-US" sz="3000">
                <a:solidFill>
                  <a:srgbClr val="A3CACF"/>
                </a:solidFill>
                <a:latin typeface="HK Grotesk Light"/>
                <a:ea typeface="HK Grotesk Light"/>
                <a:cs typeface="HK Grotesk Light"/>
                <a:sym typeface="HK Grotesk Light"/>
              </a:rPr>
              <a:t>Anlık karar mekanizması çalışır</a:t>
            </a:r>
          </a:p>
          <a:p>
            <a:pPr algn="l" marL="647700" indent="-323850" lvl="1">
              <a:lnSpc>
                <a:spcPts val="3900"/>
              </a:lnSpc>
              <a:buFont typeface="Arial"/>
              <a:buChar char="•"/>
            </a:pPr>
            <a:r>
              <a:rPr lang="en-US" sz="3000">
                <a:solidFill>
                  <a:srgbClr val="A3CACF"/>
                </a:solidFill>
                <a:latin typeface="HK Grotesk Light"/>
                <a:ea typeface="HK Grotesk Light"/>
                <a:cs typeface="HK Grotesk Light"/>
                <a:sym typeface="HK Grotesk Light"/>
              </a:rPr>
              <a:t>Gecikme olmadan analiz yapılır</a:t>
            </a:r>
          </a:p>
        </p:txBody>
      </p:sp>
      <p:sp>
        <p:nvSpPr>
          <p:cNvPr name="Freeform 7" id="7"/>
          <p:cNvSpPr/>
          <p:nvPr/>
        </p:nvSpPr>
        <p:spPr>
          <a:xfrm flipH="false" flipV="true" rot="947661">
            <a:off x="-6239107" y="6639011"/>
            <a:ext cx="12640239" cy="11904807"/>
          </a:xfrm>
          <a:custGeom>
            <a:avLst/>
            <a:gdLst/>
            <a:ahLst/>
            <a:cxnLst/>
            <a:rect r="r" b="b" t="t" l="l"/>
            <a:pathLst>
              <a:path h="11904807" w="12640239">
                <a:moveTo>
                  <a:pt x="0" y="11904807"/>
                </a:moveTo>
                <a:lnTo>
                  <a:pt x="12640238" y="11904807"/>
                </a:lnTo>
                <a:lnTo>
                  <a:pt x="12640238" y="0"/>
                </a:lnTo>
                <a:lnTo>
                  <a:pt x="0" y="0"/>
                </a:lnTo>
                <a:lnTo>
                  <a:pt x="0" y="11904807"/>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0B2230"/>
        </a:solidFill>
      </p:bgPr>
    </p:bg>
    <p:spTree>
      <p:nvGrpSpPr>
        <p:cNvPr id="1" name=""/>
        <p:cNvGrpSpPr/>
        <p:nvPr/>
      </p:nvGrpSpPr>
      <p:grpSpPr>
        <a:xfrm>
          <a:off x="0" y="0"/>
          <a:ext cx="0" cy="0"/>
          <a:chOff x="0" y="0"/>
          <a:chExt cx="0" cy="0"/>
        </a:xfrm>
      </p:grpSpPr>
      <p:sp>
        <p:nvSpPr>
          <p:cNvPr name="Freeform 2" id="2"/>
          <p:cNvSpPr/>
          <p:nvPr/>
        </p:nvSpPr>
        <p:spPr>
          <a:xfrm flipH="false" flipV="false" rot="4437773">
            <a:off x="13770320" y="-6241286"/>
            <a:ext cx="12640239" cy="11904807"/>
          </a:xfrm>
          <a:custGeom>
            <a:avLst/>
            <a:gdLst/>
            <a:ahLst/>
            <a:cxnLst/>
            <a:rect r="r" b="b" t="t" l="l"/>
            <a:pathLst>
              <a:path h="11904807" w="12640239">
                <a:moveTo>
                  <a:pt x="0" y="0"/>
                </a:moveTo>
                <a:lnTo>
                  <a:pt x="12640239" y="0"/>
                </a:lnTo>
                <a:lnTo>
                  <a:pt x="12640239" y="11904806"/>
                </a:lnTo>
                <a:lnTo>
                  <a:pt x="0" y="119048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657225" y="666750"/>
            <a:ext cx="14077950" cy="1787993"/>
            <a:chOff x="0" y="0"/>
            <a:chExt cx="18770600" cy="2383991"/>
          </a:xfrm>
        </p:grpSpPr>
        <p:sp>
          <p:nvSpPr>
            <p:cNvPr name="TextBox 4" id="4"/>
            <p:cNvSpPr txBox="true"/>
            <p:nvPr/>
          </p:nvSpPr>
          <p:spPr>
            <a:xfrm rot="0">
              <a:off x="0" y="142875"/>
              <a:ext cx="18770600" cy="1275336"/>
            </a:xfrm>
            <a:prstGeom prst="rect">
              <a:avLst/>
            </a:prstGeom>
          </p:spPr>
          <p:txBody>
            <a:bodyPr anchor="t" rtlCol="false" tIns="0" lIns="0" bIns="0" rIns="0">
              <a:spAutoFit/>
            </a:bodyPr>
            <a:lstStyle/>
            <a:p>
              <a:pPr algn="l" marL="0" indent="0" lvl="0">
                <a:lnSpc>
                  <a:spcPts val="6999"/>
                </a:lnSpc>
              </a:pPr>
              <a:r>
                <a:rPr lang="en-US" sz="6999">
                  <a:solidFill>
                    <a:srgbClr val="5FB6AA"/>
                  </a:solidFill>
                  <a:latin typeface="Radley"/>
                  <a:ea typeface="Radley"/>
                  <a:cs typeface="Radley"/>
                  <a:sym typeface="Radley"/>
                </a:rPr>
                <a:t>Sistem Mimarisi</a:t>
              </a:r>
            </a:p>
          </p:txBody>
        </p:sp>
        <p:sp>
          <p:nvSpPr>
            <p:cNvPr name="TextBox 5" id="5"/>
            <p:cNvSpPr txBox="true"/>
            <p:nvPr/>
          </p:nvSpPr>
          <p:spPr>
            <a:xfrm rot="0">
              <a:off x="0" y="1707672"/>
              <a:ext cx="18770600" cy="676319"/>
            </a:xfrm>
            <a:prstGeom prst="rect">
              <a:avLst/>
            </a:prstGeom>
          </p:spPr>
          <p:txBody>
            <a:bodyPr anchor="t" rtlCol="false" tIns="0" lIns="0" bIns="0" rIns="0">
              <a:spAutoFit/>
            </a:bodyPr>
            <a:lstStyle/>
            <a:p>
              <a:pPr algn="l" marL="0" indent="0" lvl="0">
                <a:lnSpc>
                  <a:spcPts val="3600"/>
                </a:lnSpc>
                <a:spcBef>
                  <a:spcPct val="0"/>
                </a:spcBef>
              </a:pPr>
              <a:r>
                <a:rPr lang="en-US" sz="3000">
                  <a:solidFill>
                    <a:srgbClr val="5FB6AA"/>
                  </a:solidFill>
                  <a:latin typeface="Carlito"/>
                  <a:ea typeface="Carlito"/>
                  <a:cs typeface="Carlito"/>
                  <a:sym typeface="Carlito"/>
                </a:rPr>
                <a:t> </a:t>
              </a:r>
              <a:r>
                <a:rPr lang="en-US" sz="3000">
                  <a:solidFill>
                    <a:srgbClr val="5FB6AA"/>
                  </a:solidFill>
                  <a:latin typeface="Carlito"/>
                  <a:ea typeface="Carlito"/>
                  <a:cs typeface="Carlito"/>
                  <a:sym typeface="Carlito"/>
                </a:rPr>
                <a:t>Donanım bileşenleri ve yapı</a:t>
              </a:r>
            </a:p>
          </p:txBody>
        </p:sp>
      </p:grpSp>
      <p:grpSp>
        <p:nvGrpSpPr>
          <p:cNvPr name="Group 6" id="6"/>
          <p:cNvGrpSpPr/>
          <p:nvPr/>
        </p:nvGrpSpPr>
        <p:grpSpPr>
          <a:xfrm rot="0">
            <a:off x="666750" y="3346035"/>
            <a:ext cx="4999604" cy="2838351"/>
            <a:chOff x="0" y="0"/>
            <a:chExt cx="6666139" cy="3784468"/>
          </a:xfrm>
        </p:grpSpPr>
        <p:sp>
          <p:nvSpPr>
            <p:cNvPr name="TextBox 7" id="7"/>
            <p:cNvSpPr txBox="true"/>
            <p:nvPr/>
          </p:nvSpPr>
          <p:spPr>
            <a:xfrm rot="0">
              <a:off x="0" y="-9525"/>
              <a:ext cx="6666139" cy="619169"/>
            </a:xfrm>
            <a:prstGeom prst="rect">
              <a:avLst/>
            </a:prstGeom>
          </p:spPr>
          <p:txBody>
            <a:bodyPr anchor="t" rtlCol="false" tIns="0" lIns="0" bIns="0" rIns="0">
              <a:spAutoFit/>
            </a:bodyPr>
            <a:lstStyle/>
            <a:p>
              <a:pPr algn="l" marL="0" indent="0" lvl="0">
                <a:lnSpc>
                  <a:spcPts val="3600"/>
                </a:lnSpc>
                <a:spcBef>
                  <a:spcPct val="0"/>
                </a:spcBef>
              </a:pPr>
              <a:r>
                <a:rPr lang="en-US" b="true" sz="3000">
                  <a:solidFill>
                    <a:srgbClr val="5FB6AA"/>
                  </a:solidFill>
                  <a:latin typeface="HK Grotesk Bold"/>
                  <a:ea typeface="HK Grotesk Bold"/>
                  <a:cs typeface="HK Grotesk Bold"/>
                  <a:sym typeface="HK Grotesk Bold"/>
                </a:rPr>
                <a:t>ESP32 </a:t>
              </a:r>
              <a:r>
                <a:rPr lang="en-US" b="true" sz="3000">
                  <a:solidFill>
                    <a:srgbClr val="5FB6AA"/>
                  </a:solidFill>
                  <a:latin typeface="HK Grotesk Bold"/>
                  <a:ea typeface="HK Grotesk Bold"/>
                  <a:cs typeface="HK Grotesk Bold"/>
                  <a:sym typeface="HK Grotesk Bold"/>
                </a:rPr>
                <a:t>Mikrodenetleyici</a:t>
              </a:r>
            </a:p>
          </p:txBody>
        </p:sp>
        <p:sp>
          <p:nvSpPr>
            <p:cNvPr name="TextBox 8" id="8"/>
            <p:cNvSpPr txBox="true"/>
            <p:nvPr/>
          </p:nvSpPr>
          <p:spPr>
            <a:xfrm rot="0">
              <a:off x="0" y="1155744"/>
              <a:ext cx="6666139" cy="2628724"/>
            </a:xfrm>
            <a:prstGeom prst="rect">
              <a:avLst/>
            </a:prstGeom>
          </p:spPr>
          <p:txBody>
            <a:bodyPr anchor="t" rtlCol="false" tIns="0" lIns="0" bIns="0" rIns="0">
              <a:spAutoFit/>
            </a:bodyPr>
            <a:lstStyle/>
            <a:p>
              <a:pPr algn="l" marL="0" indent="0" lvl="0">
                <a:lnSpc>
                  <a:spcPts val="3900"/>
                </a:lnSpc>
              </a:pPr>
              <a:r>
                <a:rPr lang="en-US" sz="3000" strike="noStrike" u="none">
                  <a:solidFill>
                    <a:srgbClr val="A3CACF"/>
                  </a:solidFill>
                  <a:latin typeface="HK Grotesk Light"/>
                  <a:ea typeface="HK Grotesk Light"/>
                  <a:cs typeface="HK Grotesk Light"/>
                  <a:sym typeface="HK Grotesk Light"/>
                </a:rPr>
                <a:t>W</a:t>
              </a:r>
              <a:r>
                <a:rPr lang="en-US" sz="3000" strike="noStrike" u="none">
                  <a:solidFill>
                    <a:srgbClr val="A3CACF"/>
                  </a:solidFill>
                  <a:latin typeface="HK Grotesk Light"/>
                  <a:ea typeface="HK Grotesk Light"/>
                  <a:cs typeface="HK Grotesk Light"/>
                  <a:sym typeface="HK Grotesk Light"/>
                </a:rPr>
                <a:t>i</a:t>
              </a:r>
              <a:r>
                <a:rPr lang="en-US" sz="3000" strike="noStrike" u="none">
                  <a:solidFill>
                    <a:srgbClr val="A3CACF"/>
                  </a:solidFill>
                  <a:latin typeface="HK Grotesk Light"/>
                  <a:ea typeface="HK Grotesk Light"/>
                  <a:cs typeface="HK Grotesk Light"/>
                  <a:sym typeface="HK Grotesk Light"/>
                </a:rPr>
                <a:t>-F</a:t>
              </a:r>
              <a:r>
                <a:rPr lang="en-US" sz="3000" strike="noStrike" u="none">
                  <a:solidFill>
                    <a:srgbClr val="A3CACF"/>
                  </a:solidFill>
                  <a:latin typeface="HK Grotesk Light"/>
                  <a:ea typeface="HK Grotesk Light"/>
                  <a:cs typeface="HK Grotesk Light"/>
                  <a:sym typeface="HK Grotesk Light"/>
                </a:rPr>
                <a:t>i </a:t>
              </a:r>
              <a:r>
                <a:rPr lang="en-US" sz="3000" strike="noStrike" u="none">
                  <a:solidFill>
                    <a:srgbClr val="A3CACF"/>
                  </a:solidFill>
                  <a:latin typeface="HK Grotesk Light"/>
                  <a:ea typeface="HK Grotesk Light"/>
                  <a:cs typeface="HK Grotesk Light"/>
                  <a:sym typeface="HK Grotesk Light"/>
                </a:rPr>
                <a:t>des</a:t>
              </a:r>
              <a:r>
                <a:rPr lang="en-US" sz="3000" strike="noStrike" u="none">
                  <a:solidFill>
                    <a:srgbClr val="A3CACF"/>
                  </a:solidFill>
                  <a:latin typeface="HK Grotesk Light"/>
                  <a:ea typeface="HK Grotesk Light"/>
                  <a:cs typeface="HK Grotesk Light"/>
                  <a:sym typeface="HK Grotesk Light"/>
                </a:rPr>
                <a:t>te</a:t>
              </a:r>
              <a:r>
                <a:rPr lang="en-US" sz="3000" strike="noStrike" u="none">
                  <a:solidFill>
                    <a:srgbClr val="A3CACF"/>
                  </a:solidFill>
                  <a:latin typeface="HK Grotesk Light"/>
                  <a:ea typeface="HK Grotesk Light"/>
                  <a:cs typeface="HK Grotesk Light"/>
                  <a:sym typeface="HK Grotesk Light"/>
                </a:rPr>
                <a:t>k</a:t>
              </a:r>
              <a:r>
                <a:rPr lang="en-US" sz="3000" strike="noStrike" u="none">
                  <a:solidFill>
                    <a:srgbClr val="A3CACF"/>
                  </a:solidFill>
                  <a:latin typeface="HK Grotesk Light"/>
                  <a:ea typeface="HK Grotesk Light"/>
                  <a:cs typeface="HK Grotesk Light"/>
                  <a:sym typeface="HK Grotesk Light"/>
                </a:rPr>
                <a:t>l</a:t>
              </a:r>
              <a:r>
                <a:rPr lang="en-US" sz="3000" strike="noStrike" u="none">
                  <a:solidFill>
                    <a:srgbClr val="A3CACF"/>
                  </a:solidFill>
                  <a:latin typeface="HK Grotesk Light"/>
                  <a:ea typeface="HK Grotesk Light"/>
                  <a:cs typeface="HK Grotesk Light"/>
                  <a:sym typeface="HK Grotesk Light"/>
                </a:rPr>
                <a:t>i,</a:t>
              </a:r>
              <a:r>
                <a:rPr lang="en-US" sz="3000" strike="noStrike" u="none">
                  <a:solidFill>
                    <a:srgbClr val="A3CACF"/>
                  </a:solidFill>
                  <a:latin typeface="HK Grotesk Light"/>
                  <a:ea typeface="HK Grotesk Light"/>
                  <a:cs typeface="HK Grotesk Light"/>
                  <a:sym typeface="HK Grotesk Light"/>
                </a:rPr>
                <a:t> </a:t>
              </a:r>
              <a:r>
                <a:rPr lang="en-US" sz="3000" strike="noStrike" u="none">
                  <a:solidFill>
                    <a:srgbClr val="A3CACF"/>
                  </a:solidFill>
                  <a:latin typeface="HK Grotesk Light"/>
                  <a:ea typeface="HK Grotesk Light"/>
                  <a:cs typeface="HK Grotesk Light"/>
                  <a:sym typeface="HK Grotesk Light"/>
                </a:rPr>
                <a:t>düşü</a:t>
              </a:r>
              <a:r>
                <a:rPr lang="en-US" sz="3000" strike="noStrike" u="none">
                  <a:solidFill>
                    <a:srgbClr val="A3CACF"/>
                  </a:solidFill>
                  <a:latin typeface="HK Grotesk Light"/>
                  <a:ea typeface="HK Grotesk Light"/>
                  <a:cs typeface="HK Grotesk Light"/>
                  <a:sym typeface="HK Grotesk Light"/>
                </a:rPr>
                <a:t>k </a:t>
              </a:r>
              <a:r>
                <a:rPr lang="en-US" sz="3000" strike="noStrike" u="none">
                  <a:solidFill>
                    <a:srgbClr val="A3CACF"/>
                  </a:solidFill>
                  <a:latin typeface="HK Grotesk Light"/>
                  <a:ea typeface="HK Grotesk Light"/>
                  <a:cs typeface="HK Grotesk Light"/>
                  <a:sym typeface="HK Grotesk Light"/>
                </a:rPr>
                <a:t>g</a:t>
              </a:r>
              <a:r>
                <a:rPr lang="en-US" sz="3000" strike="noStrike" u="none">
                  <a:solidFill>
                    <a:srgbClr val="A3CACF"/>
                  </a:solidFill>
                  <a:latin typeface="HK Grotesk Light"/>
                  <a:ea typeface="HK Grotesk Light"/>
                  <a:cs typeface="HK Grotesk Light"/>
                  <a:sym typeface="HK Grotesk Light"/>
                </a:rPr>
                <a:t>ü</a:t>
              </a:r>
              <a:r>
                <a:rPr lang="en-US" sz="3000" strike="noStrike" u="none">
                  <a:solidFill>
                    <a:srgbClr val="A3CACF"/>
                  </a:solidFill>
                  <a:latin typeface="HK Grotesk Light"/>
                  <a:ea typeface="HK Grotesk Light"/>
                  <a:cs typeface="HK Grotesk Light"/>
                  <a:sym typeface="HK Grotesk Light"/>
                </a:rPr>
                <a:t>ç </a:t>
              </a:r>
              <a:r>
                <a:rPr lang="en-US" sz="3000" strike="noStrike" u="none">
                  <a:solidFill>
                    <a:srgbClr val="A3CACF"/>
                  </a:solidFill>
                  <a:latin typeface="HK Grotesk Light"/>
                  <a:ea typeface="HK Grotesk Light"/>
                  <a:cs typeface="HK Grotesk Light"/>
                  <a:sym typeface="HK Grotesk Light"/>
                </a:rPr>
                <a:t>t</a:t>
              </a:r>
              <a:r>
                <a:rPr lang="en-US" sz="3000" strike="noStrike" u="none">
                  <a:solidFill>
                    <a:srgbClr val="A3CACF"/>
                  </a:solidFill>
                  <a:latin typeface="HK Grotesk Light"/>
                  <a:ea typeface="HK Grotesk Light"/>
                  <a:cs typeface="HK Grotesk Light"/>
                  <a:sym typeface="HK Grotesk Light"/>
                </a:rPr>
                <a:t>ük</a:t>
              </a:r>
              <a:r>
                <a:rPr lang="en-US" sz="3000" strike="noStrike" u="none">
                  <a:solidFill>
                    <a:srgbClr val="A3CACF"/>
                  </a:solidFill>
                  <a:latin typeface="HK Grotesk Light"/>
                  <a:ea typeface="HK Grotesk Light"/>
                  <a:cs typeface="HK Grotesk Light"/>
                  <a:sym typeface="HK Grotesk Light"/>
                </a:rPr>
                <a:t>e</a:t>
              </a:r>
              <a:r>
                <a:rPr lang="en-US" sz="3000" strike="noStrike" u="none">
                  <a:solidFill>
                    <a:srgbClr val="A3CACF"/>
                  </a:solidFill>
                  <a:latin typeface="HK Grotesk Light"/>
                  <a:ea typeface="HK Grotesk Light"/>
                  <a:cs typeface="HK Grotesk Light"/>
                  <a:sym typeface="HK Grotesk Light"/>
                </a:rPr>
                <a:t>t</a:t>
              </a:r>
              <a:r>
                <a:rPr lang="en-US" sz="3000" strike="noStrike" u="none">
                  <a:solidFill>
                    <a:srgbClr val="A3CACF"/>
                  </a:solidFill>
                  <a:latin typeface="HK Grotesk Light"/>
                  <a:ea typeface="HK Grotesk Light"/>
                  <a:cs typeface="HK Grotesk Light"/>
                  <a:sym typeface="HK Grotesk Light"/>
                </a:rPr>
                <a:t>i</a:t>
              </a:r>
              <a:r>
                <a:rPr lang="en-US" sz="3000" strike="noStrike" u="none">
                  <a:solidFill>
                    <a:srgbClr val="A3CACF"/>
                  </a:solidFill>
                  <a:latin typeface="HK Grotesk Light"/>
                  <a:ea typeface="HK Grotesk Light"/>
                  <a:cs typeface="HK Grotesk Light"/>
                  <a:sym typeface="HK Grotesk Light"/>
                </a:rPr>
                <a:t>m</a:t>
              </a:r>
              <a:r>
                <a:rPr lang="en-US" sz="3000" strike="noStrike" u="none">
                  <a:solidFill>
                    <a:srgbClr val="A3CACF"/>
                  </a:solidFill>
                  <a:latin typeface="HK Grotesk Light"/>
                  <a:ea typeface="HK Grotesk Light"/>
                  <a:cs typeface="HK Grotesk Light"/>
                  <a:sym typeface="HK Grotesk Light"/>
                </a:rPr>
                <a:t>l</a:t>
              </a:r>
              <a:r>
                <a:rPr lang="en-US" sz="3000" strike="noStrike" u="none">
                  <a:solidFill>
                    <a:srgbClr val="A3CACF"/>
                  </a:solidFill>
                  <a:latin typeface="HK Grotesk Light"/>
                  <a:ea typeface="HK Grotesk Light"/>
                  <a:cs typeface="HK Grotesk Light"/>
                  <a:sym typeface="HK Grotesk Light"/>
                </a:rPr>
                <a:t>i</a:t>
              </a:r>
              <a:r>
                <a:rPr lang="en-US" sz="3000" strike="noStrike" u="none">
                  <a:solidFill>
                    <a:srgbClr val="A3CACF"/>
                  </a:solidFill>
                  <a:latin typeface="HK Grotesk Light"/>
                  <a:ea typeface="HK Grotesk Light"/>
                  <a:cs typeface="HK Grotesk Light"/>
                  <a:sym typeface="HK Grotesk Light"/>
                </a:rPr>
                <a:t> ve veri</a:t>
              </a:r>
              <a:r>
                <a:rPr lang="en-US" sz="3000" strike="noStrike" u="none">
                  <a:solidFill>
                    <a:srgbClr val="A3CACF"/>
                  </a:solidFill>
                  <a:latin typeface="HK Grotesk Light"/>
                  <a:ea typeface="HK Grotesk Light"/>
                  <a:cs typeface="HK Grotesk Light"/>
                  <a:sym typeface="HK Grotesk Light"/>
                </a:rPr>
                <a:t> </a:t>
              </a:r>
              <a:r>
                <a:rPr lang="en-US" sz="3000" strike="noStrike" u="none">
                  <a:solidFill>
                    <a:srgbClr val="A3CACF"/>
                  </a:solidFill>
                  <a:latin typeface="HK Grotesk Light"/>
                  <a:ea typeface="HK Grotesk Light"/>
                  <a:cs typeface="HK Grotesk Light"/>
                  <a:sym typeface="HK Grotesk Light"/>
                </a:rPr>
                <a:t>i</a:t>
              </a:r>
              <a:r>
                <a:rPr lang="en-US" sz="3000" strike="noStrike" u="none">
                  <a:solidFill>
                    <a:srgbClr val="A3CACF"/>
                  </a:solidFill>
                  <a:latin typeface="HK Grotesk Light"/>
                  <a:ea typeface="HK Grotesk Light"/>
                  <a:cs typeface="HK Grotesk Light"/>
                  <a:sym typeface="HK Grotesk Light"/>
                </a:rPr>
                <a:t>ş</a:t>
              </a:r>
              <a:r>
                <a:rPr lang="en-US" sz="3000" strike="noStrike" u="none">
                  <a:solidFill>
                    <a:srgbClr val="A3CACF"/>
                  </a:solidFill>
                  <a:latin typeface="HK Grotesk Light"/>
                  <a:ea typeface="HK Grotesk Light"/>
                  <a:cs typeface="HK Grotesk Light"/>
                  <a:sym typeface="HK Grotesk Light"/>
                </a:rPr>
                <a:t>l</a:t>
              </a:r>
              <a:r>
                <a:rPr lang="en-US" sz="3000" strike="noStrike" u="none">
                  <a:solidFill>
                    <a:srgbClr val="A3CACF"/>
                  </a:solidFill>
                  <a:latin typeface="HK Grotesk Light"/>
                  <a:ea typeface="HK Grotesk Light"/>
                  <a:cs typeface="HK Grotesk Light"/>
                  <a:sym typeface="HK Grotesk Light"/>
                </a:rPr>
                <a:t>em</a:t>
              </a:r>
              <a:r>
                <a:rPr lang="en-US" sz="3000" strike="noStrike" u="none">
                  <a:solidFill>
                    <a:srgbClr val="A3CACF"/>
                  </a:solidFill>
                  <a:latin typeface="HK Grotesk Light"/>
                  <a:ea typeface="HK Grotesk Light"/>
                  <a:cs typeface="HK Grotesk Light"/>
                  <a:sym typeface="HK Grotesk Light"/>
                </a:rPr>
                <a:t>e </a:t>
              </a:r>
              <a:r>
                <a:rPr lang="en-US" sz="3000" strike="noStrike" u="none">
                  <a:solidFill>
                    <a:srgbClr val="A3CACF"/>
                  </a:solidFill>
                  <a:latin typeface="HK Grotesk Light"/>
                  <a:ea typeface="HK Grotesk Light"/>
                  <a:cs typeface="HK Grotesk Light"/>
                  <a:sym typeface="HK Grotesk Light"/>
                </a:rPr>
                <a:t>k</a:t>
              </a:r>
              <a:r>
                <a:rPr lang="en-US" sz="3000" strike="noStrike" u="none">
                  <a:solidFill>
                    <a:srgbClr val="A3CACF"/>
                  </a:solidFill>
                  <a:latin typeface="HK Grotesk Light"/>
                  <a:ea typeface="HK Grotesk Light"/>
                  <a:cs typeface="HK Grotesk Light"/>
                  <a:sym typeface="HK Grotesk Light"/>
                </a:rPr>
                <a:t>a</a:t>
              </a:r>
              <a:r>
                <a:rPr lang="en-US" sz="3000" strike="noStrike" u="none">
                  <a:solidFill>
                    <a:srgbClr val="A3CACF"/>
                  </a:solidFill>
                  <a:latin typeface="HK Grotesk Light"/>
                  <a:ea typeface="HK Grotesk Light"/>
                  <a:cs typeface="HK Grotesk Light"/>
                  <a:sym typeface="HK Grotesk Light"/>
                </a:rPr>
                <a:t>p</a:t>
              </a:r>
              <a:r>
                <a:rPr lang="en-US" sz="3000" strike="noStrike" u="none">
                  <a:solidFill>
                    <a:srgbClr val="A3CACF"/>
                  </a:solidFill>
                  <a:latin typeface="HK Grotesk Light"/>
                  <a:ea typeface="HK Grotesk Light"/>
                  <a:cs typeface="HK Grotesk Light"/>
                  <a:sym typeface="HK Grotesk Light"/>
                </a:rPr>
                <a:t>a</a:t>
              </a:r>
              <a:r>
                <a:rPr lang="en-US" sz="3000" strike="noStrike" u="none">
                  <a:solidFill>
                    <a:srgbClr val="A3CACF"/>
                  </a:solidFill>
                  <a:latin typeface="HK Grotesk Light"/>
                  <a:ea typeface="HK Grotesk Light"/>
                  <a:cs typeface="HK Grotesk Light"/>
                  <a:sym typeface="HK Grotesk Light"/>
                </a:rPr>
                <a:t>s</a:t>
              </a:r>
              <a:r>
                <a:rPr lang="en-US" sz="3000" strike="noStrike" u="none">
                  <a:solidFill>
                    <a:srgbClr val="A3CACF"/>
                  </a:solidFill>
                  <a:latin typeface="HK Grotesk Light"/>
                  <a:ea typeface="HK Grotesk Light"/>
                  <a:cs typeface="HK Grotesk Light"/>
                  <a:sym typeface="HK Grotesk Light"/>
                </a:rPr>
                <a:t>i</a:t>
              </a:r>
              <a:r>
                <a:rPr lang="en-US" sz="3000" strike="noStrike" u="none">
                  <a:solidFill>
                    <a:srgbClr val="A3CACF"/>
                  </a:solidFill>
                  <a:latin typeface="HK Grotesk Light"/>
                  <a:ea typeface="HK Grotesk Light"/>
                  <a:cs typeface="HK Grotesk Light"/>
                  <a:sym typeface="HK Grotesk Light"/>
                </a:rPr>
                <a:t>t</a:t>
              </a:r>
              <a:r>
                <a:rPr lang="en-US" sz="3000" strike="noStrike" u="none">
                  <a:solidFill>
                    <a:srgbClr val="A3CACF"/>
                  </a:solidFill>
                  <a:latin typeface="HK Grotesk Light"/>
                  <a:ea typeface="HK Grotesk Light"/>
                  <a:cs typeface="HK Grotesk Light"/>
                  <a:sym typeface="HK Grotesk Light"/>
                </a:rPr>
                <a:t>e</a:t>
              </a:r>
              <a:r>
                <a:rPr lang="en-US" sz="3000" strike="noStrike" u="none">
                  <a:solidFill>
                    <a:srgbClr val="A3CACF"/>
                  </a:solidFill>
                  <a:latin typeface="HK Grotesk Light"/>
                  <a:ea typeface="HK Grotesk Light"/>
                  <a:cs typeface="HK Grotesk Light"/>
                  <a:sym typeface="HK Grotesk Light"/>
                </a:rPr>
                <a:t>sin</a:t>
              </a:r>
              <a:r>
                <a:rPr lang="en-US" sz="3000" strike="noStrike" u="none">
                  <a:solidFill>
                    <a:srgbClr val="A3CACF"/>
                  </a:solidFill>
                  <a:latin typeface="HK Grotesk Light"/>
                  <a:ea typeface="HK Grotesk Light"/>
                  <a:cs typeface="HK Grotesk Light"/>
                  <a:sym typeface="HK Grotesk Light"/>
                </a:rPr>
                <a:t>e </a:t>
              </a:r>
              <a:r>
                <a:rPr lang="en-US" sz="3000" strike="noStrike" u="none">
                  <a:solidFill>
                    <a:srgbClr val="A3CACF"/>
                  </a:solidFill>
                  <a:latin typeface="HK Grotesk Light"/>
                  <a:ea typeface="HK Grotesk Light"/>
                  <a:cs typeface="HK Grotesk Light"/>
                  <a:sym typeface="HK Grotesk Light"/>
                </a:rPr>
                <a:t>s</a:t>
              </a:r>
              <a:r>
                <a:rPr lang="en-US" sz="3000" strike="noStrike" u="none">
                  <a:solidFill>
                    <a:srgbClr val="A3CACF"/>
                  </a:solidFill>
                  <a:latin typeface="HK Grotesk Light"/>
                  <a:ea typeface="HK Grotesk Light"/>
                  <a:cs typeface="HK Grotesk Light"/>
                  <a:sym typeface="HK Grotesk Light"/>
                </a:rPr>
                <a:t>a</a:t>
              </a:r>
              <a:r>
                <a:rPr lang="en-US" sz="3000" strike="noStrike" u="none">
                  <a:solidFill>
                    <a:srgbClr val="A3CACF"/>
                  </a:solidFill>
                  <a:latin typeface="HK Grotesk Light"/>
                  <a:ea typeface="HK Grotesk Light"/>
                  <a:cs typeface="HK Grotesk Light"/>
                  <a:sym typeface="HK Grotesk Light"/>
                </a:rPr>
                <a:t>hip </a:t>
              </a:r>
              <a:r>
                <a:rPr lang="en-US" sz="3000" strike="noStrike" u="none">
                  <a:solidFill>
                    <a:srgbClr val="A3CACF"/>
                  </a:solidFill>
                  <a:latin typeface="HK Grotesk Light"/>
                  <a:ea typeface="HK Grotesk Light"/>
                  <a:cs typeface="HK Grotesk Light"/>
                  <a:sym typeface="HK Grotesk Light"/>
                </a:rPr>
                <a:t>an</a:t>
              </a:r>
              <a:r>
                <a:rPr lang="en-US" sz="3000" strike="noStrike" u="none">
                  <a:solidFill>
                    <a:srgbClr val="A3CACF"/>
                  </a:solidFill>
                  <a:latin typeface="HK Grotesk Light"/>
                  <a:ea typeface="HK Grotesk Light"/>
                  <a:cs typeface="HK Grotesk Light"/>
                  <a:sym typeface="HK Grotesk Light"/>
                </a:rPr>
                <a:t>a</a:t>
              </a:r>
              <a:r>
                <a:rPr lang="en-US" sz="3000" strike="noStrike" u="none">
                  <a:solidFill>
                    <a:srgbClr val="A3CACF"/>
                  </a:solidFill>
                  <a:latin typeface="HK Grotesk Light"/>
                  <a:ea typeface="HK Grotesk Light"/>
                  <a:cs typeface="HK Grotesk Light"/>
                  <a:sym typeface="HK Grotesk Light"/>
                </a:rPr>
                <a:t> </a:t>
              </a:r>
              <a:r>
                <a:rPr lang="en-US" sz="3000" strike="noStrike" u="none">
                  <a:solidFill>
                    <a:srgbClr val="A3CACF"/>
                  </a:solidFill>
                  <a:latin typeface="HK Grotesk Light"/>
                  <a:ea typeface="HK Grotesk Light"/>
                  <a:cs typeface="HK Grotesk Light"/>
                  <a:sym typeface="HK Grotesk Light"/>
                </a:rPr>
                <a:t>kont</a:t>
              </a:r>
              <a:r>
                <a:rPr lang="en-US" sz="3000" strike="noStrike" u="none">
                  <a:solidFill>
                    <a:srgbClr val="A3CACF"/>
                  </a:solidFill>
                  <a:latin typeface="HK Grotesk Light"/>
                  <a:ea typeface="HK Grotesk Light"/>
                  <a:cs typeface="HK Grotesk Light"/>
                  <a:sym typeface="HK Grotesk Light"/>
                </a:rPr>
                <a:t>ro</a:t>
              </a:r>
              <a:r>
                <a:rPr lang="en-US" sz="3000" strike="noStrike" u="none">
                  <a:solidFill>
                    <a:srgbClr val="A3CACF"/>
                  </a:solidFill>
                  <a:latin typeface="HK Grotesk Light"/>
                  <a:ea typeface="HK Grotesk Light"/>
                  <a:cs typeface="HK Grotesk Light"/>
                  <a:sym typeface="HK Grotesk Light"/>
                </a:rPr>
                <a:t>l bi</a:t>
              </a:r>
              <a:r>
                <a:rPr lang="en-US" sz="3000" strike="noStrike" u="none">
                  <a:solidFill>
                    <a:srgbClr val="A3CACF"/>
                  </a:solidFill>
                  <a:latin typeface="HK Grotesk Light"/>
                  <a:ea typeface="HK Grotesk Light"/>
                  <a:cs typeface="HK Grotesk Light"/>
                  <a:sym typeface="HK Grotesk Light"/>
                </a:rPr>
                <a:t>r</a:t>
              </a:r>
              <a:r>
                <a:rPr lang="en-US" sz="3000" strike="noStrike" u="none">
                  <a:solidFill>
                    <a:srgbClr val="A3CACF"/>
                  </a:solidFill>
                  <a:latin typeface="HK Grotesk Light"/>
                  <a:ea typeface="HK Grotesk Light"/>
                  <a:cs typeface="HK Grotesk Light"/>
                  <a:sym typeface="HK Grotesk Light"/>
                </a:rPr>
                <a:t>i</a:t>
              </a:r>
              <a:r>
                <a:rPr lang="en-US" sz="3000" strike="noStrike" u="none">
                  <a:solidFill>
                    <a:srgbClr val="A3CACF"/>
                  </a:solidFill>
                  <a:latin typeface="HK Grotesk Light"/>
                  <a:ea typeface="HK Grotesk Light"/>
                  <a:cs typeface="HK Grotesk Light"/>
                  <a:sym typeface="HK Grotesk Light"/>
                </a:rPr>
                <a:t>m</a:t>
              </a:r>
              <a:r>
                <a:rPr lang="en-US" sz="3000" strike="noStrike" u="none">
                  <a:solidFill>
                    <a:srgbClr val="A3CACF"/>
                  </a:solidFill>
                  <a:latin typeface="HK Grotesk Light"/>
                  <a:ea typeface="HK Grotesk Light"/>
                  <a:cs typeface="HK Grotesk Light"/>
                  <a:sym typeface="HK Grotesk Light"/>
                </a:rPr>
                <a:t>idi</a:t>
              </a:r>
              <a:r>
                <a:rPr lang="en-US" sz="3000" strike="noStrike" u="none">
                  <a:solidFill>
                    <a:srgbClr val="A3CACF"/>
                  </a:solidFill>
                  <a:latin typeface="HK Grotesk Light"/>
                  <a:ea typeface="HK Grotesk Light"/>
                  <a:cs typeface="HK Grotesk Light"/>
                  <a:sym typeface="HK Grotesk Light"/>
                </a:rPr>
                <a:t>r.</a:t>
              </a:r>
            </a:p>
          </p:txBody>
        </p:sp>
      </p:grpSp>
      <p:grpSp>
        <p:nvGrpSpPr>
          <p:cNvPr name="Group 9" id="9"/>
          <p:cNvGrpSpPr/>
          <p:nvPr/>
        </p:nvGrpSpPr>
        <p:grpSpPr>
          <a:xfrm rot="0">
            <a:off x="6196523" y="3346035"/>
            <a:ext cx="5216664" cy="2343177"/>
            <a:chOff x="0" y="0"/>
            <a:chExt cx="6955551" cy="3124236"/>
          </a:xfrm>
        </p:grpSpPr>
        <p:sp>
          <p:nvSpPr>
            <p:cNvPr name="TextBox 10" id="10"/>
            <p:cNvSpPr txBox="true"/>
            <p:nvPr/>
          </p:nvSpPr>
          <p:spPr>
            <a:xfrm rot="0">
              <a:off x="0" y="-9525"/>
              <a:ext cx="6955551" cy="619193"/>
            </a:xfrm>
            <a:prstGeom prst="rect">
              <a:avLst/>
            </a:prstGeom>
          </p:spPr>
          <p:txBody>
            <a:bodyPr anchor="t" rtlCol="false" tIns="0" lIns="0" bIns="0" rIns="0">
              <a:spAutoFit/>
            </a:bodyPr>
            <a:lstStyle/>
            <a:p>
              <a:pPr algn="l" marL="0" indent="0" lvl="0">
                <a:lnSpc>
                  <a:spcPts val="3600"/>
                </a:lnSpc>
                <a:spcBef>
                  <a:spcPct val="0"/>
                </a:spcBef>
              </a:pPr>
              <a:r>
                <a:rPr lang="en-US" b="true" sz="3000">
                  <a:solidFill>
                    <a:srgbClr val="5FB6AA"/>
                  </a:solidFill>
                  <a:latin typeface="HK Grotesk Bold"/>
                  <a:ea typeface="HK Grotesk Bold"/>
                  <a:cs typeface="HK Grotesk Bold"/>
                  <a:sym typeface="HK Grotesk Bold"/>
                </a:rPr>
                <a:t>Mesafe </a:t>
              </a:r>
              <a:r>
                <a:rPr lang="en-US" b="true" sz="3000" strike="noStrike" u="none">
                  <a:solidFill>
                    <a:srgbClr val="5FB6AA"/>
                  </a:solidFill>
                  <a:latin typeface="HK Grotesk Bold"/>
                  <a:ea typeface="HK Grotesk Bold"/>
                  <a:cs typeface="HK Grotesk Bold"/>
                  <a:sym typeface="HK Grotesk Bold"/>
                </a:rPr>
                <a:t>Sensör</a:t>
              </a:r>
              <a:r>
                <a:rPr lang="en-US" b="true" sz="3000" strike="noStrike" u="none">
                  <a:solidFill>
                    <a:srgbClr val="5FB6AA"/>
                  </a:solidFill>
                  <a:latin typeface="HK Grotesk Bold"/>
                  <a:ea typeface="HK Grotesk Bold"/>
                  <a:cs typeface="HK Grotesk Bold"/>
                  <a:sym typeface="HK Grotesk Bold"/>
                </a:rPr>
                <a:t>ü (HC-SR04)</a:t>
              </a:r>
            </a:p>
          </p:txBody>
        </p:sp>
        <p:sp>
          <p:nvSpPr>
            <p:cNvPr name="TextBox 11" id="11"/>
            <p:cNvSpPr txBox="true"/>
            <p:nvPr/>
          </p:nvSpPr>
          <p:spPr>
            <a:xfrm rot="0">
              <a:off x="0" y="1155791"/>
              <a:ext cx="6955551" cy="1968444"/>
            </a:xfrm>
            <a:prstGeom prst="rect">
              <a:avLst/>
            </a:prstGeom>
          </p:spPr>
          <p:txBody>
            <a:bodyPr anchor="t" rtlCol="false" tIns="0" lIns="0" bIns="0" rIns="0">
              <a:spAutoFit/>
            </a:bodyPr>
            <a:lstStyle/>
            <a:p>
              <a:pPr algn="l" marL="0" indent="0" lvl="0">
                <a:lnSpc>
                  <a:spcPts val="3900"/>
                </a:lnSpc>
              </a:pPr>
              <a:r>
                <a:rPr lang="en-US" sz="3000" strike="noStrike" u="none">
                  <a:solidFill>
                    <a:srgbClr val="A3CACF"/>
                  </a:solidFill>
                  <a:latin typeface="HK Grotesk Light"/>
                  <a:ea typeface="HK Grotesk Light"/>
                  <a:cs typeface="HK Grotesk Light"/>
                  <a:sym typeface="HK Grotesk Light"/>
                </a:rPr>
                <a:t>Ap</a:t>
              </a:r>
              <a:r>
                <a:rPr lang="en-US" sz="3000" strike="noStrike" u="none">
                  <a:solidFill>
                    <a:srgbClr val="A3CACF"/>
                  </a:solidFill>
                  <a:latin typeface="HK Grotesk Light"/>
                  <a:ea typeface="HK Grotesk Light"/>
                  <a:cs typeface="HK Grotesk Light"/>
                  <a:sym typeface="HK Grotesk Light"/>
                </a:rPr>
                <a:t>r</a:t>
              </a:r>
              <a:r>
                <a:rPr lang="en-US" sz="3000" strike="noStrike" u="none">
                  <a:solidFill>
                    <a:srgbClr val="A3CACF"/>
                  </a:solidFill>
                  <a:latin typeface="HK Grotesk Light"/>
                  <a:ea typeface="HK Grotesk Light"/>
                  <a:cs typeface="HK Grotesk Light"/>
                  <a:sym typeface="HK Grotesk Light"/>
                </a:rPr>
                <a:t>on</a:t>
              </a:r>
              <a:r>
                <a:rPr lang="en-US" sz="3000" strike="noStrike" u="none">
                  <a:solidFill>
                    <a:srgbClr val="A3CACF"/>
                  </a:solidFill>
                  <a:latin typeface="HK Grotesk Light"/>
                  <a:ea typeface="HK Grotesk Light"/>
                  <a:cs typeface="HK Grotesk Light"/>
                  <a:sym typeface="HK Grotesk Light"/>
                </a:rPr>
                <a:t> </a:t>
              </a:r>
              <a:r>
                <a:rPr lang="en-US" sz="3000" strike="noStrike" u="none">
                  <a:solidFill>
                    <a:srgbClr val="A3CACF"/>
                  </a:solidFill>
                  <a:latin typeface="HK Grotesk Light"/>
                  <a:ea typeface="HK Grotesk Light"/>
                  <a:cs typeface="HK Grotesk Light"/>
                  <a:sym typeface="HK Grotesk Light"/>
                </a:rPr>
                <a:t>orta</a:t>
              </a:r>
              <a:r>
                <a:rPr lang="en-US" sz="3000" strike="noStrike" u="none">
                  <a:solidFill>
                    <a:srgbClr val="A3CACF"/>
                  </a:solidFill>
                  <a:latin typeface="HK Grotesk Light"/>
                  <a:ea typeface="HK Grotesk Light"/>
                  <a:cs typeface="HK Grotesk Light"/>
                  <a:sym typeface="HK Grotesk Light"/>
                </a:rPr>
                <a:t>mı</a:t>
              </a:r>
              <a:r>
                <a:rPr lang="en-US" sz="3000" strike="noStrike" u="none">
                  <a:solidFill>
                    <a:srgbClr val="A3CACF"/>
                  </a:solidFill>
                  <a:latin typeface="HK Grotesk Light"/>
                  <a:ea typeface="HK Grotesk Light"/>
                  <a:cs typeface="HK Grotesk Light"/>
                  <a:sym typeface="HK Grotesk Light"/>
                </a:rPr>
                <a:t>nd</a:t>
              </a:r>
              <a:r>
                <a:rPr lang="en-US" sz="3000" strike="noStrike" u="none">
                  <a:solidFill>
                    <a:srgbClr val="A3CACF"/>
                  </a:solidFill>
                  <a:latin typeface="HK Grotesk Light"/>
                  <a:ea typeface="HK Grotesk Light"/>
                  <a:cs typeface="HK Grotesk Light"/>
                  <a:sym typeface="HK Grotesk Light"/>
                </a:rPr>
                <a:t>a nes</a:t>
              </a:r>
              <a:r>
                <a:rPr lang="en-US" sz="3000" strike="noStrike" u="none">
                  <a:solidFill>
                    <a:srgbClr val="A3CACF"/>
                  </a:solidFill>
                  <a:latin typeface="HK Grotesk Light"/>
                  <a:ea typeface="HK Grotesk Light"/>
                  <a:cs typeface="HK Grotesk Light"/>
                  <a:sym typeface="HK Grotesk Light"/>
                </a:rPr>
                <a:t>n</a:t>
              </a:r>
              <a:r>
                <a:rPr lang="en-US" sz="3000" strike="noStrike" u="none">
                  <a:solidFill>
                    <a:srgbClr val="A3CACF"/>
                  </a:solidFill>
                  <a:latin typeface="HK Grotesk Light"/>
                  <a:ea typeface="HK Grotesk Light"/>
                  <a:cs typeface="HK Grotesk Light"/>
                  <a:sym typeface="HK Grotesk Light"/>
                </a:rPr>
                <a:t>eler ara</a:t>
              </a:r>
              <a:r>
                <a:rPr lang="en-US" sz="3000" strike="noStrike" u="none">
                  <a:solidFill>
                    <a:srgbClr val="A3CACF"/>
                  </a:solidFill>
                  <a:latin typeface="HK Grotesk Light"/>
                  <a:ea typeface="HK Grotesk Light"/>
                  <a:cs typeface="HK Grotesk Light"/>
                  <a:sym typeface="HK Grotesk Light"/>
                </a:rPr>
                <a:t>sı</a:t>
              </a:r>
              <a:r>
                <a:rPr lang="en-US" sz="3000" strike="noStrike" u="none">
                  <a:solidFill>
                    <a:srgbClr val="A3CACF"/>
                  </a:solidFill>
                  <a:latin typeface="HK Grotesk Light"/>
                  <a:ea typeface="HK Grotesk Light"/>
                  <a:cs typeface="HK Grotesk Light"/>
                  <a:sym typeface="HK Grotesk Light"/>
                </a:rPr>
                <a:t> </a:t>
              </a:r>
              <a:r>
                <a:rPr lang="en-US" sz="3000" strike="noStrike" u="none">
                  <a:solidFill>
                    <a:srgbClr val="A3CACF"/>
                  </a:solidFill>
                  <a:latin typeface="HK Grotesk Light"/>
                  <a:ea typeface="HK Grotesk Light"/>
                  <a:cs typeface="HK Grotesk Light"/>
                  <a:sym typeface="HK Grotesk Light"/>
                </a:rPr>
                <a:t>m</a:t>
              </a:r>
              <a:r>
                <a:rPr lang="en-US" sz="3000" strike="noStrike" u="none">
                  <a:solidFill>
                    <a:srgbClr val="A3CACF"/>
                  </a:solidFill>
                  <a:latin typeface="HK Grotesk Light"/>
                  <a:ea typeface="HK Grotesk Light"/>
                  <a:cs typeface="HK Grotesk Light"/>
                  <a:sym typeface="HK Grotesk Light"/>
                </a:rPr>
                <a:t>es</a:t>
              </a:r>
              <a:r>
                <a:rPr lang="en-US" sz="3000" strike="noStrike" u="none">
                  <a:solidFill>
                    <a:srgbClr val="A3CACF"/>
                  </a:solidFill>
                  <a:latin typeface="HK Grotesk Light"/>
                  <a:ea typeface="HK Grotesk Light"/>
                  <a:cs typeface="HK Grotesk Light"/>
                  <a:sym typeface="HK Grotesk Light"/>
                </a:rPr>
                <a:t>af</a:t>
              </a:r>
              <a:r>
                <a:rPr lang="en-US" sz="3000" strike="noStrike" u="none">
                  <a:solidFill>
                    <a:srgbClr val="A3CACF"/>
                  </a:solidFill>
                  <a:latin typeface="HK Grotesk Light"/>
                  <a:ea typeface="HK Grotesk Light"/>
                  <a:cs typeface="HK Grotesk Light"/>
                  <a:sym typeface="HK Grotesk Light"/>
                </a:rPr>
                <a:t>e</a:t>
              </a:r>
              <a:r>
                <a:rPr lang="en-US" sz="3000" strike="noStrike" u="none">
                  <a:solidFill>
                    <a:srgbClr val="A3CACF"/>
                  </a:solidFill>
                  <a:latin typeface="HK Grotesk Light"/>
                  <a:ea typeface="HK Grotesk Light"/>
                  <a:cs typeface="HK Grotesk Light"/>
                  <a:sym typeface="HK Grotesk Light"/>
                </a:rPr>
                <a:t>yi</a:t>
              </a:r>
              <a:r>
                <a:rPr lang="en-US" sz="3000" strike="noStrike" u="none">
                  <a:solidFill>
                    <a:srgbClr val="A3CACF"/>
                  </a:solidFill>
                  <a:latin typeface="HK Grotesk Light"/>
                  <a:ea typeface="HK Grotesk Light"/>
                  <a:cs typeface="HK Grotesk Light"/>
                  <a:sym typeface="HK Grotesk Light"/>
                </a:rPr>
                <a:t> </a:t>
              </a:r>
              <a:r>
                <a:rPr lang="en-US" sz="3000" strike="noStrike" u="none">
                  <a:solidFill>
                    <a:srgbClr val="A3CACF"/>
                  </a:solidFill>
                  <a:latin typeface="HK Grotesk Light"/>
                  <a:ea typeface="HK Grotesk Light"/>
                  <a:cs typeface="HK Grotesk Light"/>
                  <a:sym typeface="HK Grotesk Light"/>
                </a:rPr>
                <a:t>ö</a:t>
              </a:r>
              <a:r>
                <a:rPr lang="en-US" sz="3000" strike="noStrike" u="none">
                  <a:solidFill>
                    <a:srgbClr val="A3CACF"/>
                  </a:solidFill>
                  <a:latin typeface="HK Grotesk Light"/>
                  <a:ea typeface="HK Grotesk Light"/>
                  <a:cs typeface="HK Grotesk Light"/>
                  <a:sym typeface="HK Grotesk Light"/>
                </a:rPr>
                <a:t>l</a:t>
              </a:r>
              <a:r>
                <a:rPr lang="en-US" sz="3000" strike="noStrike" u="none">
                  <a:solidFill>
                    <a:srgbClr val="A3CACF"/>
                  </a:solidFill>
                  <a:latin typeface="HK Grotesk Light"/>
                  <a:ea typeface="HK Grotesk Light"/>
                  <a:cs typeface="HK Grotesk Light"/>
                  <a:sym typeface="HK Grotesk Light"/>
                </a:rPr>
                <a:t>çe</a:t>
              </a:r>
              <a:r>
                <a:rPr lang="en-US" sz="3000" strike="noStrike" u="none">
                  <a:solidFill>
                    <a:srgbClr val="A3CACF"/>
                  </a:solidFill>
                  <a:latin typeface="HK Grotesk Light"/>
                  <a:ea typeface="HK Grotesk Light"/>
                  <a:cs typeface="HK Grotesk Light"/>
                  <a:sym typeface="HK Grotesk Light"/>
                </a:rPr>
                <a:t>rek </a:t>
              </a:r>
              <a:r>
                <a:rPr lang="en-US" sz="3000" strike="noStrike" u="none">
                  <a:solidFill>
                    <a:srgbClr val="A3CACF"/>
                  </a:solidFill>
                  <a:latin typeface="HK Grotesk Light"/>
                  <a:ea typeface="HK Grotesk Light"/>
                  <a:cs typeface="HK Grotesk Light"/>
                  <a:sym typeface="HK Grotesk Light"/>
                </a:rPr>
                <a:t>ça</a:t>
              </a:r>
              <a:r>
                <a:rPr lang="en-US" sz="3000" strike="noStrike" u="none">
                  <a:solidFill>
                    <a:srgbClr val="A3CACF"/>
                  </a:solidFill>
                  <a:latin typeface="HK Grotesk Light"/>
                  <a:ea typeface="HK Grotesk Light"/>
                  <a:cs typeface="HK Grotesk Light"/>
                  <a:sym typeface="HK Grotesk Light"/>
                </a:rPr>
                <a:t>r</a:t>
              </a:r>
              <a:r>
                <a:rPr lang="en-US" sz="3000" strike="noStrike" u="none">
                  <a:solidFill>
                    <a:srgbClr val="A3CACF"/>
                  </a:solidFill>
                  <a:latin typeface="HK Grotesk Light"/>
                  <a:ea typeface="HK Grotesk Light"/>
                  <a:cs typeface="HK Grotesk Light"/>
                  <a:sym typeface="HK Grotesk Light"/>
                </a:rPr>
                <a:t>pışma</a:t>
              </a:r>
              <a:r>
                <a:rPr lang="en-US" sz="3000" strike="noStrike" u="none">
                  <a:solidFill>
                    <a:srgbClr val="A3CACF"/>
                  </a:solidFill>
                  <a:latin typeface="HK Grotesk Light"/>
                  <a:ea typeface="HK Grotesk Light"/>
                  <a:cs typeface="HK Grotesk Light"/>
                  <a:sym typeface="HK Grotesk Light"/>
                </a:rPr>
                <a:t> </a:t>
              </a:r>
              <a:r>
                <a:rPr lang="en-US" sz="3000" strike="noStrike" u="none">
                  <a:solidFill>
                    <a:srgbClr val="A3CACF"/>
                  </a:solidFill>
                  <a:latin typeface="HK Grotesk Light"/>
                  <a:ea typeface="HK Grotesk Light"/>
                  <a:cs typeface="HK Grotesk Light"/>
                  <a:sym typeface="HK Grotesk Light"/>
                </a:rPr>
                <a:t>r</a:t>
              </a:r>
              <a:r>
                <a:rPr lang="en-US" sz="3000" strike="noStrike" u="none">
                  <a:solidFill>
                    <a:srgbClr val="A3CACF"/>
                  </a:solidFill>
                  <a:latin typeface="HK Grotesk Light"/>
                  <a:ea typeface="HK Grotesk Light"/>
                  <a:cs typeface="HK Grotesk Light"/>
                  <a:sym typeface="HK Grotesk Light"/>
                </a:rPr>
                <a:t>is</a:t>
              </a:r>
              <a:r>
                <a:rPr lang="en-US" sz="3000" strike="noStrike" u="none">
                  <a:solidFill>
                    <a:srgbClr val="A3CACF"/>
                  </a:solidFill>
                  <a:latin typeface="HK Grotesk Light"/>
                  <a:ea typeface="HK Grotesk Light"/>
                  <a:cs typeface="HK Grotesk Light"/>
                  <a:sym typeface="HK Grotesk Light"/>
                </a:rPr>
                <a:t>k</a:t>
              </a:r>
              <a:r>
                <a:rPr lang="en-US" sz="3000" strike="noStrike" u="none">
                  <a:solidFill>
                    <a:srgbClr val="A3CACF"/>
                  </a:solidFill>
                  <a:latin typeface="HK Grotesk Light"/>
                  <a:ea typeface="HK Grotesk Light"/>
                  <a:cs typeface="HK Grotesk Light"/>
                  <a:sym typeface="HK Grotesk Light"/>
                </a:rPr>
                <a:t>ini belirler.</a:t>
              </a:r>
            </a:p>
          </p:txBody>
        </p:sp>
      </p:grpSp>
      <p:grpSp>
        <p:nvGrpSpPr>
          <p:cNvPr name="Group 12" id="12"/>
          <p:cNvGrpSpPr/>
          <p:nvPr/>
        </p:nvGrpSpPr>
        <p:grpSpPr>
          <a:xfrm rot="0">
            <a:off x="12174991" y="3346035"/>
            <a:ext cx="5448300" cy="2343084"/>
            <a:chOff x="0" y="0"/>
            <a:chExt cx="7264400" cy="3124112"/>
          </a:xfrm>
        </p:grpSpPr>
        <p:sp>
          <p:nvSpPr>
            <p:cNvPr name="TextBox 13" id="13"/>
            <p:cNvSpPr txBox="true"/>
            <p:nvPr/>
          </p:nvSpPr>
          <p:spPr>
            <a:xfrm rot="0">
              <a:off x="0" y="-9525"/>
              <a:ext cx="7264400" cy="619169"/>
            </a:xfrm>
            <a:prstGeom prst="rect">
              <a:avLst/>
            </a:prstGeom>
          </p:spPr>
          <p:txBody>
            <a:bodyPr anchor="t" rtlCol="false" tIns="0" lIns="0" bIns="0" rIns="0">
              <a:spAutoFit/>
            </a:bodyPr>
            <a:lstStyle/>
            <a:p>
              <a:pPr algn="l" marL="0" indent="0" lvl="0">
                <a:lnSpc>
                  <a:spcPts val="3600"/>
                </a:lnSpc>
                <a:spcBef>
                  <a:spcPct val="0"/>
                </a:spcBef>
              </a:pPr>
              <a:r>
                <a:rPr lang="en-US" b="true" sz="3000">
                  <a:solidFill>
                    <a:srgbClr val="5FB6AA"/>
                  </a:solidFill>
                  <a:latin typeface="HK Grotesk Bold"/>
                  <a:ea typeface="HK Grotesk Bold"/>
                  <a:cs typeface="HK Grotesk Bold"/>
                  <a:sym typeface="HK Grotesk Bold"/>
                </a:rPr>
                <a:t>DHT22</a:t>
              </a:r>
              <a:r>
                <a:rPr lang="en-US" b="true" sz="3000" strike="noStrike" u="none">
                  <a:solidFill>
                    <a:srgbClr val="5FB6AA"/>
                  </a:solidFill>
                  <a:latin typeface="HK Grotesk Bold"/>
                  <a:ea typeface="HK Grotesk Bold"/>
                  <a:cs typeface="HK Grotesk Bold"/>
                  <a:sym typeface="HK Grotesk Bold"/>
                </a:rPr>
                <a:t> Se</a:t>
              </a:r>
              <a:r>
                <a:rPr lang="en-US" b="true" sz="3000" strike="noStrike" u="none">
                  <a:solidFill>
                    <a:srgbClr val="5FB6AA"/>
                  </a:solidFill>
                  <a:latin typeface="HK Grotesk Bold"/>
                  <a:ea typeface="HK Grotesk Bold"/>
                  <a:cs typeface="HK Grotesk Bold"/>
                  <a:sym typeface="HK Grotesk Bold"/>
                </a:rPr>
                <a:t>nsörü</a:t>
              </a:r>
            </a:p>
          </p:txBody>
        </p:sp>
        <p:sp>
          <p:nvSpPr>
            <p:cNvPr name="TextBox 14" id="14"/>
            <p:cNvSpPr txBox="true"/>
            <p:nvPr/>
          </p:nvSpPr>
          <p:spPr>
            <a:xfrm rot="0">
              <a:off x="0" y="1155744"/>
              <a:ext cx="7264400" cy="1968368"/>
            </a:xfrm>
            <a:prstGeom prst="rect">
              <a:avLst/>
            </a:prstGeom>
          </p:spPr>
          <p:txBody>
            <a:bodyPr anchor="t" rtlCol="false" tIns="0" lIns="0" bIns="0" rIns="0">
              <a:spAutoFit/>
            </a:bodyPr>
            <a:lstStyle/>
            <a:p>
              <a:pPr algn="l" marL="0" indent="0" lvl="0">
                <a:lnSpc>
                  <a:spcPts val="3900"/>
                </a:lnSpc>
              </a:pPr>
              <a:r>
                <a:rPr lang="en-US" sz="3000" strike="noStrike" u="none">
                  <a:solidFill>
                    <a:srgbClr val="A3CACF"/>
                  </a:solidFill>
                  <a:latin typeface="HK Grotesk Light"/>
                  <a:ea typeface="HK Grotesk Light"/>
                  <a:cs typeface="HK Grotesk Light"/>
                  <a:sym typeface="HK Grotesk Light"/>
                </a:rPr>
                <a:t>O</a:t>
              </a:r>
              <a:r>
                <a:rPr lang="en-US" sz="3000" strike="noStrike" u="none">
                  <a:solidFill>
                    <a:srgbClr val="A3CACF"/>
                  </a:solidFill>
                  <a:latin typeface="HK Grotesk Light"/>
                  <a:ea typeface="HK Grotesk Light"/>
                  <a:cs typeface="HK Grotesk Light"/>
                  <a:sym typeface="HK Grotesk Light"/>
                </a:rPr>
                <a:t>rt</a:t>
              </a:r>
              <a:r>
                <a:rPr lang="en-US" sz="3000" strike="noStrike" u="none">
                  <a:solidFill>
                    <a:srgbClr val="A3CACF"/>
                  </a:solidFill>
                  <a:latin typeface="HK Grotesk Light"/>
                  <a:ea typeface="HK Grotesk Light"/>
                  <a:cs typeface="HK Grotesk Light"/>
                  <a:sym typeface="HK Grotesk Light"/>
                </a:rPr>
                <a:t>a</a:t>
              </a:r>
              <a:r>
                <a:rPr lang="en-US" sz="3000" strike="noStrike" u="none">
                  <a:solidFill>
                    <a:srgbClr val="A3CACF"/>
                  </a:solidFill>
                  <a:latin typeface="HK Grotesk Light"/>
                  <a:ea typeface="HK Grotesk Light"/>
                  <a:cs typeface="HK Grotesk Light"/>
                  <a:sym typeface="HK Grotesk Light"/>
                </a:rPr>
                <a:t>m </a:t>
              </a:r>
              <a:r>
                <a:rPr lang="en-US" sz="3000" strike="noStrike" u="none">
                  <a:solidFill>
                    <a:srgbClr val="A3CACF"/>
                  </a:solidFill>
                  <a:latin typeface="HK Grotesk Light"/>
                  <a:ea typeface="HK Grotesk Light"/>
                  <a:cs typeface="HK Grotesk Light"/>
                  <a:sym typeface="HK Grotesk Light"/>
                </a:rPr>
                <a:t>sıc</a:t>
              </a:r>
              <a:r>
                <a:rPr lang="en-US" sz="3000" strike="noStrike" u="none">
                  <a:solidFill>
                    <a:srgbClr val="A3CACF"/>
                  </a:solidFill>
                  <a:latin typeface="HK Grotesk Light"/>
                  <a:ea typeface="HK Grotesk Light"/>
                  <a:cs typeface="HK Grotesk Light"/>
                  <a:sym typeface="HK Grotesk Light"/>
                </a:rPr>
                <a:t>a</a:t>
              </a:r>
              <a:r>
                <a:rPr lang="en-US" sz="3000" strike="noStrike" u="none">
                  <a:solidFill>
                    <a:srgbClr val="A3CACF"/>
                  </a:solidFill>
                  <a:latin typeface="HK Grotesk Light"/>
                  <a:ea typeface="HK Grotesk Light"/>
                  <a:cs typeface="HK Grotesk Light"/>
                  <a:sym typeface="HK Grotesk Light"/>
                </a:rPr>
                <a:t>k</a:t>
              </a:r>
              <a:r>
                <a:rPr lang="en-US" sz="3000" strike="noStrike" u="none">
                  <a:solidFill>
                    <a:srgbClr val="A3CACF"/>
                  </a:solidFill>
                  <a:latin typeface="HK Grotesk Light"/>
                  <a:ea typeface="HK Grotesk Light"/>
                  <a:cs typeface="HK Grotesk Light"/>
                  <a:sym typeface="HK Grotesk Light"/>
                </a:rPr>
                <a:t>lık </a:t>
              </a:r>
              <a:r>
                <a:rPr lang="en-US" sz="3000" strike="noStrike" u="none">
                  <a:solidFill>
                    <a:srgbClr val="A3CACF"/>
                  </a:solidFill>
                  <a:latin typeface="HK Grotesk Light"/>
                  <a:ea typeface="HK Grotesk Light"/>
                  <a:cs typeface="HK Grotesk Light"/>
                  <a:sym typeface="HK Grotesk Light"/>
                </a:rPr>
                <a:t>v</a:t>
              </a:r>
              <a:r>
                <a:rPr lang="en-US" sz="3000" strike="noStrike" u="none">
                  <a:solidFill>
                    <a:srgbClr val="A3CACF"/>
                  </a:solidFill>
                  <a:latin typeface="HK Grotesk Light"/>
                  <a:ea typeface="HK Grotesk Light"/>
                  <a:cs typeface="HK Grotesk Light"/>
                  <a:sym typeface="HK Grotesk Light"/>
                </a:rPr>
                <a:t>e ne</a:t>
              </a:r>
              <a:r>
                <a:rPr lang="en-US" sz="3000" strike="noStrike" u="none">
                  <a:solidFill>
                    <a:srgbClr val="A3CACF"/>
                  </a:solidFill>
                  <a:latin typeface="HK Grotesk Light"/>
                  <a:ea typeface="HK Grotesk Light"/>
                  <a:cs typeface="HK Grotesk Light"/>
                  <a:sym typeface="HK Grotesk Light"/>
                </a:rPr>
                <a:t>m</a:t>
              </a:r>
              <a:r>
                <a:rPr lang="en-US" sz="3000" strike="noStrike" u="none">
                  <a:solidFill>
                    <a:srgbClr val="A3CACF"/>
                  </a:solidFill>
                  <a:latin typeface="HK Grotesk Light"/>
                  <a:ea typeface="HK Grotesk Light"/>
                  <a:cs typeface="HK Grotesk Light"/>
                  <a:sym typeface="HK Grotesk Light"/>
                </a:rPr>
                <a:t> </a:t>
              </a:r>
              <a:r>
                <a:rPr lang="en-US" sz="3000" strike="noStrike" u="none">
                  <a:solidFill>
                    <a:srgbClr val="A3CACF"/>
                  </a:solidFill>
                  <a:latin typeface="HK Grotesk Light"/>
                  <a:ea typeface="HK Grotesk Light"/>
                  <a:cs typeface="HK Grotesk Light"/>
                  <a:sym typeface="HK Grotesk Light"/>
                </a:rPr>
                <a:t>d</a:t>
              </a:r>
              <a:r>
                <a:rPr lang="en-US" sz="3000" strike="noStrike" u="none">
                  <a:solidFill>
                    <a:srgbClr val="A3CACF"/>
                  </a:solidFill>
                  <a:latin typeface="HK Grotesk Light"/>
                  <a:ea typeface="HK Grotesk Light"/>
                  <a:cs typeface="HK Grotesk Light"/>
                  <a:sym typeface="HK Grotesk Light"/>
                </a:rPr>
                <a:t>e</a:t>
              </a:r>
              <a:r>
                <a:rPr lang="en-US" sz="3000" strike="noStrike" u="none">
                  <a:solidFill>
                    <a:srgbClr val="A3CACF"/>
                  </a:solidFill>
                  <a:latin typeface="HK Grotesk Light"/>
                  <a:ea typeface="HK Grotesk Light"/>
                  <a:cs typeface="HK Grotesk Light"/>
                  <a:sym typeface="HK Grotesk Light"/>
                </a:rPr>
                <a:t>ğ</a:t>
              </a:r>
              <a:r>
                <a:rPr lang="en-US" sz="3000" strike="noStrike" u="none">
                  <a:solidFill>
                    <a:srgbClr val="A3CACF"/>
                  </a:solidFill>
                  <a:latin typeface="HK Grotesk Light"/>
                  <a:ea typeface="HK Grotesk Light"/>
                  <a:cs typeface="HK Grotesk Light"/>
                  <a:sym typeface="HK Grotesk Light"/>
                </a:rPr>
                <a:t>e</a:t>
              </a:r>
              <a:r>
                <a:rPr lang="en-US" sz="3000" strike="noStrike" u="none">
                  <a:solidFill>
                    <a:srgbClr val="A3CACF"/>
                  </a:solidFill>
                  <a:latin typeface="HK Grotesk Light"/>
                  <a:ea typeface="HK Grotesk Light"/>
                  <a:cs typeface="HK Grotesk Light"/>
                  <a:sym typeface="HK Grotesk Light"/>
                </a:rPr>
                <a:t>r</a:t>
              </a:r>
              <a:r>
                <a:rPr lang="en-US" sz="3000" strike="noStrike" u="none">
                  <a:solidFill>
                    <a:srgbClr val="A3CACF"/>
                  </a:solidFill>
                  <a:latin typeface="HK Grotesk Light"/>
                  <a:ea typeface="HK Grotesk Light"/>
                  <a:cs typeface="HK Grotesk Light"/>
                  <a:sym typeface="HK Grotesk Light"/>
                </a:rPr>
                <a:t>lerin</a:t>
              </a:r>
              <a:r>
                <a:rPr lang="en-US" sz="3000" strike="noStrike" u="none">
                  <a:solidFill>
                    <a:srgbClr val="A3CACF"/>
                  </a:solidFill>
                  <a:latin typeface="HK Grotesk Light"/>
                  <a:ea typeface="HK Grotesk Light"/>
                  <a:cs typeface="HK Grotesk Light"/>
                  <a:sym typeface="HK Grotesk Light"/>
                </a:rPr>
                <a:t>i</a:t>
              </a:r>
              <a:r>
                <a:rPr lang="en-US" sz="3000" strike="noStrike" u="none">
                  <a:solidFill>
                    <a:srgbClr val="A3CACF"/>
                  </a:solidFill>
                  <a:latin typeface="HK Grotesk Light"/>
                  <a:ea typeface="HK Grotesk Light"/>
                  <a:cs typeface="HK Grotesk Light"/>
                  <a:sym typeface="HK Grotesk Light"/>
                </a:rPr>
                <a:t> </a:t>
              </a:r>
              <a:r>
                <a:rPr lang="en-US" sz="3000" strike="noStrike" u="none">
                  <a:solidFill>
                    <a:srgbClr val="A3CACF"/>
                  </a:solidFill>
                  <a:latin typeface="HK Grotesk Light"/>
                  <a:ea typeface="HK Grotesk Light"/>
                  <a:cs typeface="HK Grotesk Light"/>
                  <a:sym typeface="HK Grotesk Light"/>
                </a:rPr>
                <a:t>ö</a:t>
              </a:r>
              <a:r>
                <a:rPr lang="en-US" sz="3000" strike="noStrike" u="none">
                  <a:solidFill>
                    <a:srgbClr val="A3CACF"/>
                  </a:solidFill>
                  <a:latin typeface="HK Grotesk Light"/>
                  <a:ea typeface="HK Grotesk Light"/>
                  <a:cs typeface="HK Grotesk Light"/>
                  <a:sym typeface="HK Grotesk Light"/>
                </a:rPr>
                <a:t>l</a:t>
              </a:r>
              <a:r>
                <a:rPr lang="en-US" sz="3000" strike="noStrike" u="none">
                  <a:solidFill>
                    <a:srgbClr val="A3CACF"/>
                  </a:solidFill>
                  <a:latin typeface="HK Grotesk Light"/>
                  <a:ea typeface="HK Grotesk Light"/>
                  <a:cs typeface="HK Grotesk Light"/>
                  <a:sym typeface="HK Grotesk Light"/>
                </a:rPr>
                <a:t>ç</a:t>
              </a:r>
              <a:r>
                <a:rPr lang="en-US" sz="3000" strike="noStrike" u="none">
                  <a:solidFill>
                    <a:srgbClr val="A3CACF"/>
                  </a:solidFill>
                  <a:latin typeface="HK Grotesk Light"/>
                  <a:ea typeface="HK Grotesk Light"/>
                  <a:cs typeface="HK Grotesk Light"/>
                  <a:sym typeface="HK Grotesk Light"/>
                </a:rPr>
                <a:t>erek </a:t>
              </a:r>
              <a:r>
                <a:rPr lang="en-US" sz="3000" strike="noStrike" u="none">
                  <a:solidFill>
                    <a:srgbClr val="A3CACF"/>
                  </a:solidFill>
                  <a:latin typeface="HK Grotesk Light"/>
                  <a:ea typeface="HK Grotesk Light"/>
                  <a:cs typeface="HK Grotesk Light"/>
                  <a:sym typeface="HK Grotesk Light"/>
                </a:rPr>
                <a:t>ç</a:t>
              </a:r>
              <a:r>
                <a:rPr lang="en-US" sz="3000" strike="noStrike" u="none">
                  <a:solidFill>
                    <a:srgbClr val="A3CACF"/>
                  </a:solidFill>
                  <a:latin typeface="HK Grotesk Light"/>
                  <a:ea typeface="HK Grotesk Light"/>
                  <a:cs typeface="HK Grotesk Light"/>
                  <a:sym typeface="HK Grotesk Light"/>
                </a:rPr>
                <a:t>e</a:t>
              </a:r>
              <a:r>
                <a:rPr lang="en-US" sz="3000" strike="noStrike" u="none">
                  <a:solidFill>
                    <a:srgbClr val="A3CACF"/>
                  </a:solidFill>
                  <a:latin typeface="HK Grotesk Light"/>
                  <a:ea typeface="HK Grotesk Light"/>
                  <a:cs typeface="HK Grotesk Light"/>
                  <a:sym typeface="HK Grotesk Light"/>
                </a:rPr>
                <a:t>v</a:t>
              </a:r>
              <a:r>
                <a:rPr lang="en-US" sz="3000" strike="noStrike" u="none">
                  <a:solidFill>
                    <a:srgbClr val="A3CACF"/>
                  </a:solidFill>
                  <a:latin typeface="HK Grotesk Light"/>
                  <a:ea typeface="HK Grotesk Light"/>
                  <a:cs typeface="HK Grotesk Light"/>
                  <a:sym typeface="HK Grotesk Light"/>
                </a:rPr>
                <a:t>r</a:t>
              </a:r>
              <a:r>
                <a:rPr lang="en-US" sz="3000" strike="noStrike" u="none">
                  <a:solidFill>
                    <a:srgbClr val="A3CACF"/>
                  </a:solidFill>
                  <a:latin typeface="HK Grotesk Light"/>
                  <a:ea typeface="HK Grotesk Light"/>
                  <a:cs typeface="HK Grotesk Light"/>
                  <a:sym typeface="HK Grotesk Light"/>
                </a:rPr>
                <a:t>e</a:t>
              </a:r>
              <a:r>
                <a:rPr lang="en-US" sz="3000" strike="noStrike" u="none">
                  <a:solidFill>
                    <a:srgbClr val="A3CACF"/>
                  </a:solidFill>
                  <a:latin typeface="HK Grotesk Light"/>
                  <a:ea typeface="HK Grotesk Light"/>
                  <a:cs typeface="HK Grotesk Light"/>
                  <a:sym typeface="HK Grotesk Light"/>
                </a:rPr>
                <a:t>se</a:t>
              </a:r>
              <a:r>
                <a:rPr lang="en-US" sz="3000" strike="noStrike" u="none">
                  <a:solidFill>
                    <a:srgbClr val="A3CACF"/>
                  </a:solidFill>
                  <a:latin typeface="HK Grotesk Light"/>
                  <a:ea typeface="HK Grotesk Light"/>
                  <a:cs typeface="HK Grotesk Light"/>
                  <a:sym typeface="HK Grotesk Light"/>
                </a:rPr>
                <a:t>l</a:t>
              </a:r>
              <a:r>
                <a:rPr lang="en-US" sz="3000" strike="noStrike" u="none">
                  <a:solidFill>
                    <a:srgbClr val="A3CACF"/>
                  </a:solidFill>
                  <a:latin typeface="HK Grotesk Light"/>
                  <a:ea typeface="HK Grotesk Light"/>
                  <a:cs typeface="HK Grotesk Light"/>
                  <a:sym typeface="HK Grotesk Light"/>
                </a:rPr>
                <a:t> </a:t>
              </a:r>
              <a:r>
                <a:rPr lang="en-US" sz="3000" strike="noStrike" u="none">
                  <a:solidFill>
                    <a:srgbClr val="A3CACF"/>
                  </a:solidFill>
                  <a:latin typeface="HK Grotesk Light"/>
                  <a:ea typeface="HK Grotesk Light"/>
                  <a:cs typeface="HK Grotesk Light"/>
                  <a:sym typeface="HK Grotesk Light"/>
                </a:rPr>
                <a:t>a</a:t>
              </a:r>
              <a:r>
                <a:rPr lang="en-US" sz="3000" strike="noStrike" u="none">
                  <a:solidFill>
                    <a:srgbClr val="A3CACF"/>
                  </a:solidFill>
                  <a:latin typeface="HK Grotesk Light"/>
                  <a:ea typeface="HK Grotesk Light"/>
                  <a:cs typeface="HK Grotesk Light"/>
                  <a:sym typeface="HK Grotesk Light"/>
                </a:rPr>
                <a:t>n</a:t>
              </a:r>
              <a:r>
                <a:rPr lang="en-US" sz="3000" strike="noStrike" u="none">
                  <a:solidFill>
                    <a:srgbClr val="A3CACF"/>
                  </a:solidFill>
                  <a:latin typeface="HK Grotesk Light"/>
                  <a:ea typeface="HK Grotesk Light"/>
                  <a:cs typeface="HK Grotesk Light"/>
                  <a:sym typeface="HK Grotesk Light"/>
                </a:rPr>
                <a:t>al</a:t>
              </a:r>
              <a:r>
                <a:rPr lang="en-US" sz="3000" strike="noStrike" u="none">
                  <a:solidFill>
                    <a:srgbClr val="A3CACF"/>
                  </a:solidFill>
                  <a:latin typeface="HK Grotesk Light"/>
                  <a:ea typeface="HK Grotesk Light"/>
                  <a:cs typeface="HK Grotesk Light"/>
                  <a:sym typeface="HK Grotesk Light"/>
                </a:rPr>
                <a:t>iz </a:t>
              </a:r>
              <a:r>
                <a:rPr lang="en-US" sz="3000" strike="noStrike" u="none">
                  <a:solidFill>
                    <a:srgbClr val="A3CACF"/>
                  </a:solidFill>
                  <a:latin typeface="HK Grotesk Light"/>
                  <a:ea typeface="HK Grotesk Light"/>
                  <a:cs typeface="HK Grotesk Light"/>
                  <a:sym typeface="HK Grotesk Light"/>
                </a:rPr>
                <a:t>sağla</a:t>
              </a:r>
              <a:r>
                <a:rPr lang="en-US" sz="3000" strike="noStrike" u="none">
                  <a:solidFill>
                    <a:srgbClr val="A3CACF"/>
                  </a:solidFill>
                  <a:latin typeface="HK Grotesk Light"/>
                  <a:ea typeface="HK Grotesk Light"/>
                  <a:cs typeface="HK Grotesk Light"/>
                  <a:sym typeface="HK Grotesk Light"/>
                </a:rPr>
                <a:t>r.</a:t>
              </a:r>
            </a:p>
          </p:txBody>
        </p:sp>
      </p:grpSp>
      <p:grpSp>
        <p:nvGrpSpPr>
          <p:cNvPr name="Group 15" id="15"/>
          <p:cNvGrpSpPr/>
          <p:nvPr/>
        </p:nvGrpSpPr>
        <p:grpSpPr>
          <a:xfrm rot="0">
            <a:off x="666750" y="6803511"/>
            <a:ext cx="4999604" cy="2343084"/>
            <a:chOff x="0" y="0"/>
            <a:chExt cx="6666139" cy="3124112"/>
          </a:xfrm>
        </p:grpSpPr>
        <p:sp>
          <p:nvSpPr>
            <p:cNvPr name="TextBox 16" id="16"/>
            <p:cNvSpPr txBox="true"/>
            <p:nvPr/>
          </p:nvSpPr>
          <p:spPr>
            <a:xfrm rot="0">
              <a:off x="0" y="-9525"/>
              <a:ext cx="6666139" cy="619169"/>
            </a:xfrm>
            <a:prstGeom prst="rect">
              <a:avLst/>
            </a:prstGeom>
          </p:spPr>
          <p:txBody>
            <a:bodyPr anchor="t" rtlCol="false" tIns="0" lIns="0" bIns="0" rIns="0">
              <a:spAutoFit/>
            </a:bodyPr>
            <a:lstStyle/>
            <a:p>
              <a:pPr algn="l" marL="0" indent="0" lvl="0">
                <a:lnSpc>
                  <a:spcPts val="3600"/>
                </a:lnSpc>
                <a:spcBef>
                  <a:spcPct val="0"/>
                </a:spcBef>
              </a:pPr>
              <a:r>
                <a:rPr lang="en-US" b="true" sz="3000">
                  <a:solidFill>
                    <a:srgbClr val="5FB6AA"/>
                  </a:solidFill>
                  <a:latin typeface="HK Grotesk Bold"/>
                  <a:ea typeface="HK Grotesk Bold"/>
                  <a:cs typeface="HK Grotesk Bold"/>
                  <a:sym typeface="HK Grotesk Bold"/>
                </a:rPr>
                <a:t>Mikrofon S</a:t>
              </a:r>
              <a:r>
                <a:rPr lang="en-US" b="true" sz="3000">
                  <a:solidFill>
                    <a:srgbClr val="5FB6AA"/>
                  </a:solidFill>
                  <a:latin typeface="HK Grotesk Bold"/>
                  <a:ea typeface="HK Grotesk Bold"/>
                  <a:cs typeface="HK Grotesk Bold"/>
                  <a:sym typeface="HK Grotesk Bold"/>
                </a:rPr>
                <a:t>ensörü</a:t>
              </a:r>
            </a:p>
          </p:txBody>
        </p:sp>
        <p:sp>
          <p:nvSpPr>
            <p:cNvPr name="TextBox 17" id="17"/>
            <p:cNvSpPr txBox="true"/>
            <p:nvPr/>
          </p:nvSpPr>
          <p:spPr>
            <a:xfrm rot="0">
              <a:off x="0" y="1155744"/>
              <a:ext cx="6666139" cy="1968368"/>
            </a:xfrm>
            <a:prstGeom prst="rect">
              <a:avLst/>
            </a:prstGeom>
          </p:spPr>
          <p:txBody>
            <a:bodyPr anchor="t" rtlCol="false" tIns="0" lIns="0" bIns="0" rIns="0">
              <a:spAutoFit/>
            </a:bodyPr>
            <a:lstStyle/>
            <a:p>
              <a:pPr algn="l" marL="0" indent="0" lvl="0">
                <a:lnSpc>
                  <a:spcPts val="3900"/>
                </a:lnSpc>
              </a:pPr>
              <a:r>
                <a:rPr lang="en-US" sz="3000">
                  <a:solidFill>
                    <a:srgbClr val="A3CACF"/>
                  </a:solidFill>
                  <a:latin typeface="HK Grotesk Light"/>
                  <a:ea typeface="HK Grotesk Light"/>
                  <a:cs typeface="HK Grotesk Light"/>
                  <a:sym typeface="HK Grotesk Light"/>
                </a:rPr>
                <a:t>An</a:t>
              </a:r>
              <a:r>
                <a:rPr lang="en-US" sz="3000" strike="noStrike" u="none">
                  <a:solidFill>
                    <a:srgbClr val="A3CACF"/>
                  </a:solidFill>
                  <a:latin typeface="HK Grotesk Light"/>
                  <a:ea typeface="HK Grotesk Light"/>
                  <a:cs typeface="HK Grotesk Light"/>
                  <a:sym typeface="HK Grotesk Light"/>
                </a:rPr>
                <a:t>i ses d</a:t>
              </a:r>
              <a:r>
                <a:rPr lang="en-US" sz="3000" strike="noStrike" u="none">
                  <a:solidFill>
                    <a:srgbClr val="A3CACF"/>
                  </a:solidFill>
                  <a:latin typeface="HK Grotesk Light"/>
                  <a:ea typeface="HK Grotesk Light"/>
                  <a:cs typeface="HK Grotesk Light"/>
                  <a:sym typeface="HK Grotesk Light"/>
                </a:rPr>
                <a:t>eği</a:t>
              </a:r>
              <a:r>
                <a:rPr lang="en-US" sz="3000" strike="noStrike" u="none">
                  <a:solidFill>
                    <a:srgbClr val="A3CACF"/>
                  </a:solidFill>
                  <a:latin typeface="HK Grotesk Light"/>
                  <a:ea typeface="HK Grotesk Light"/>
                  <a:cs typeface="HK Grotesk Light"/>
                  <a:sym typeface="HK Grotesk Light"/>
                </a:rPr>
                <a:t>şimlerini algılayarak olağandışı duruml</a:t>
              </a:r>
              <a:r>
                <a:rPr lang="en-US" sz="3000" strike="noStrike" u="none">
                  <a:solidFill>
                    <a:srgbClr val="A3CACF"/>
                  </a:solidFill>
                  <a:latin typeface="HK Grotesk Light"/>
                  <a:ea typeface="HK Grotesk Light"/>
                  <a:cs typeface="HK Grotesk Light"/>
                  <a:sym typeface="HK Grotesk Light"/>
                </a:rPr>
                <a:t>a</a:t>
              </a:r>
              <a:r>
                <a:rPr lang="en-US" sz="3000" strike="noStrike" u="none">
                  <a:solidFill>
                    <a:srgbClr val="A3CACF"/>
                  </a:solidFill>
                  <a:latin typeface="HK Grotesk Light"/>
                  <a:ea typeface="HK Grotesk Light"/>
                  <a:cs typeface="HK Grotesk Light"/>
                  <a:sym typeface="HK Grotesk Light"/>
                </a:rPr>
                <a:t>rı tespi</a:t>
              </a:r>
              <a:r>
                <a:rPr lang="en-US" sz="3000" strike="noStrike" u="none">
                  <a:solidFill>
                    <a:srgbClr val="A3CACF"/>
                  </a:solidFill>
                  <a:latin typeface="HK Grotesk Light"/>
                  <a:ea typeface="HK Grotesk Light"/>
                  <a:cs typeface="HK Grotesk Light"/>
                  <a:sym typeface="HK Grotesk Light"/>
                </a:rPr>
                <a:t>t e</a:t>
              </a:r>
              <a:r>
                <a:rPr lang="en-US" sz="3000" strike="noStrike" u="none">
                  <a:solidFill>
                    <a:srgbClr val="A3CACF"/>
                  </a:solidFill>
                  <a:latin typeface="HK Grotesk Light"/>
                  <a:ea typeface="HK Grotesk Light"/>
                  <a:cs typeface="HK Grotesk Light"/>
                  <a:sym typeface="HK Grotesk Light"/>
                </a:rPr>
                <a:t>d</a:t>
              </a:r>
              <a:r>
                <a:rPr lang="en-US" sz="3000" strike="noStrike" u="none">
                  <a:solidFill>
                    <a:srgbClr val="A3CACF"/>
                  </a:solidFill>
                  <a:latin typeface="HK Grotesk Light"/>
                  <a:ea typeface="HK Grotesk Light"/>
                  <a:cs typeface="HK Grotesk Light"/>
                  <a:sym typeface="HK Grotesk Light"/>
                </a:rPr>
                <a:t>e</a:t>
              </a:r>
              <a:r>
                <a:rPr lang="en-US" sz="3000" strike="noStrike" u="none">
                  <a:solidFill>
                    <a:srgbClr val="A3CACF"/>
                  </a:solidFill>
                  <a:latin typeface="HK Grotesk Light"/>
                  <a:ea typeface="HK Grotesk Light"/>
                  <a:cs typeface="HK Grotesk Light"/>
                  <a:sym typeface="HK Grotesk Light"/>
                </a:rPr>
                <a:t>r.</a:t>
              </a:r>
            </a:p>
          </p:txBody>
        </p:sp>
      </p:grpSp>
      <p:grpSp>
        <p:nvGrpSpPr>
          <p:cNvPr name="Group 18" id="18"/>
          <p:cNvGrpSpPr/>
          <p:nvPr/>
        </p:nvGrpSpPr>
        <p:grpSpPr>
          <a:xfrm rot="0">
            <a:off x="6196523" y="6803511"/>
            <a:ext cx="5448300" cy="1847817"/>
            <a:chOff x="0" y="0"/>
            <a:chExt cx="7264400" cy="2463756"/>
          </a:xfrm>
        </p:grpSpPr>
        <p:sp>
          <p:nvSpPr>
            <p:cNvPr name="TextBox 19" id="19"/>
            <p:cNvSpPr txBox="true"/>
            <p:nvPr/>
          </p:nvSpPr>
          <p:spPr>
            <a:xfrm rot="0">
              <a:off x="0" y="-9525"/>
              <a:ext cx="7264400" cy="619169"/>
            </a:xfrm>
            <a:prstGeom prst="rect">
              <a:avLst/>
            </a:prstGeom>
          </p:spPr>
          <p:txBody>
            <a:bodyPr anchor="t" rtlCol="false" tIns="0" lIns="0" bIns="0" rIns="0">
              <a:spAutoFit/>
            </a:bodyPr>
            <a:lstStyle/>
            <a:p>
              <a:pPr algn="l" marL="0" indent="0" lvl="0">
                <a:lnSpc>
                  <a:spcPts val="3600"/>
                </a:lnSpc>
                <a:spcBef>
                  <a:spcPct val="0"/>
                </a:spcBef>
              </a:pPr>
              <a:r>
                <a:rPr lang="en-US" b="true" sz="3000">
                  <a:solidFill>
                    <a:srgbClr val="5FB6AA"/>
                  </a:solidFill>
                  <a:latin typeface="HK Grotesk Bold"/>
                  <a:ea typeface="HK Grotesk Bold"/>
                  <a:cs typeface="HK Grotesk Bold"/>
                  <a:sym typeface="HK Grotesk Bold"/>
                </a:rPr>
                <a:t>LED &amp; Buzz</a:t>
              </a:r>
              <a:r>
                <a:rPr lang="en-US" b="true" sz="3000">
                  <a:solidFill>
                    <a:srgbClr val="5FB6AA"/>
                  </a:solidFill>
                  <a:latin typeface="HK Grotesk Bold"/>
                  <a:ea typeface="HK Grotesk Bold"/>
                  <a:cs typeface="HK Grotesk Bold"/>
                  <a:sym typeface="HK Grotesk Bold"/>
                </a:rPr>
                <a:t>er</a:t>
              </a:r>
            </a:p>
          </p:txBody>
        </p:sp>
        <p:sp>
          <p:nvSpPr>
            <p:cNvPr name="TextBox 20" id="20"/>
            <p:cNvSpPr txBox="true"/>
            <p:nvPr/>
          </p:nvSpPr>
          <p:spPr>
            <a:xfrm rot="0">
              <a:off x="0" y="1155744"/>
              <a:ext cx="7264400" cy="1308012"/>
            </a:xfrm>
            <a:prstGeom prst="rect">
              <a:avLst/>
            </a:prstGeom>
          </p:spPr>
          <p:txBody>
            <a:bodyPr anchor="t" rtlCol="false" tIns="0" lIns="0" bIns="0" rIns="0">
              <a:spAutoFit/>
            </a:bodyPr>
            <a:lstStyle/>
            <a:p>
              <a:pPr algn="l" marL="0" indent="0" lvl="0">
                <a:lnSpc>
                  <a:spcPts val="3900"/>
                </a:lnSpc>
              </a:pPr>
              <a:r>
                <a:rPr lang="en-US" sz="3000" strike="noStrike" u="none">
                  <a:solidFill>
                    <a:srgbClr val="A3CACF"/>
                  </a:solidFill>
                  <a:latin typeface="HK Grotesk Light"/>
                  <a:ea typeface="HK Grotesk Light"/>
                  <a:cs typeface="HK Grotesk Light"/>
                  <a:sym typeface="HK Grotesk Light"/>
                </a:rPr>
                <a:t>Risk durumlarında görsel ve işitsel uyarı üret</a:t>
              </a:r>
              <a:r>
                <a:rPr lang="en-US" sz="3000" strike="noStrike" u="none">
                  <a:solidFill>
                    <a:srgbClr val="A3CACF"/>
                  </a:solidFill>
                  <a:latin typeface="HK Grotesk Light"/>
                  <a:ea typeface="HK Grotesk Light"/>
                  <a:cs typeface="HK Grotesk Light"/>
                  <a:sym typeface="HK Grotesk Light"/>
                </a:rPr>
                <a:t>i</a:t>
              </a:r>
              <a:r>
                <a:rPr lang="en-US" sz="3000" strike="noStrike" u="none">
                  <a:solidFill>
                    <a:srgbClr val="A3CACF"/>
                  </a:solidFill>
                  <a:latin typeface="HK Grotesk Light"/>
                  <a:ea typeface="HK Grotesk Light"/>
                  <a:cs typeface="HK Grotesk Light"/>
                  <a:sym typeface="HK Grotesk Light"/>
                </a:rPr>
                <a:t>r.</a:t>
              </a:r>
            </a:p>
          </p:txBody>
        </p:sp>
      </p:gr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0B1E25"/>
        </a:solidFill>
      </p:bgPr>
    </p:bg>
    <p:spTree>
      <p:nvGrpSpPr>
        <p:cNvPr id="1" name=""/>
        <p:cNvGrpSpPr/>
        <p:nvPr/>
      </p:nvGrpSpPr>
      <p:grpSpPr>
        <a:xfrm>
          <a:off x="0" y="0"/>
          <a:ext cx="0" cy="0"/>
          <a:chOff x="0" y="0"/>
          <a:chExt cx="0" cy="0"/>
        </a:xfrm>
      </p:grpSpPr>
      <p:sp>
        <p:nvSpPr>
          <p:cNvPr name="Freeform 2" id="2"/>
          <p:cNvSpPr/>
          <p:nvPr/>
        </p:nvSpPr>
        <p:spPr>
          <a:xfrm flipH="false" flipV="false" rot="4437773">
            <a:off x="13770320" y="-6241286"/>
            <a:ext cx="12640239" cy="11904807"/>
          </a:xfrm>
          <a:custGeom>
            <a:avLst/>
            <a:gdLst/>
            <a:ahLst/>
            <a:cxnLst/>
            <a:rect r="r" b="b" t="t" l="l"/>
            <a:pathLst>
              <a:path h="11904807" w="12640239">
                <a:moveTo>
                  <a:pt x="0" y="0"/>
                </a:moveTo>
                <a:lnTo>
                  <a:pt x="12640239" y="0"/>
                </a:lnTo>
                <a:lnTo>
                  <a:pt x="12640239" y="11904806"/>
                </a:lnTo>
                <a:lnTo>
                  <a:pt x="0" y="1190480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a:ln cap="sq">
            <a:noFill/>
            <a:prstDash val="solid"/>
            <a:miter/>
          </a:ln>
        </p:spPr>
      </p:sp>
      <p:grpSp>
        <p:nvGrpSpPr>
          <p:cNvPr name="Group 3" id="3"/>
          <p:cNvGrpSpPr/>
          <p:nvPr/>
        </p:nvGrpSpPr>
        <p:grpSpPr>
          <a:xfrm rot="0">
            <a:off x="666750" y="666750"/>
            <a:ext cx="7024688" cy="1787993"/>
            <a:chOff x="0" y="0"/>
            <a:chExt cx="9366251" cy="2383991"/>
          </a:xfrm>
        </p:grpSpPr>
        <p:sp>
          <p:nvSpPr>
            <p:cNvPr name="TextBox 4" id="4"/>
            <p:cNvSpPr txBox="true"/>
            <p:nvPr/>
          </p:nvSpPr>
          <p:spPr>
            <a:xfrm rot="0">
              <a:off x="0" y="142875"/>
              <a:ext cx="9366251" cy="1275336"/>
            </a:xfrm>
            <a:prstGeom prst="rect">
              <a:avLst/>
            </a:prstGeom>
          </p:spPr>
          <p:txBody>
            <a:bodyPr anchor="t" rtlCol="false" tIns="0" lIns="0" bIns="0" rIns="0">
              <a:spAutoFit/>
            </a:bodyPr>
            <a:lstStyle/>
            <a:p>
              <a:pPr algn="l" marL="0" indent="0" lvl="0">
                <a:lnSpc>
                  <a:spcPts val="6999"/>
                </a:lnSpc>
              </a:pPr>
              <a:r>
                <a:rPr lang="en-US" sz="6999">
                  <a:solidFill>
                    <a:srgbClr val="5FB6AA"/>
                  </a:solidFill>
                  <a:latin typeface="Radley"/>
                  <a:ea typeface="Radley"/>
                  <a:cs typeface="Radley"/>
                  <a:sym typeface="Radley"/>
                </a:rPr>
                <a:t>Çalışma Prensibi</a:t>
              </a:r>
            </a:p>
          </p:txBody>
        </p:sp>
        <p:sp>
          <p:nvSpPr>
            <p:cNvPr name="TextBox 5" id="5"/>
            <p:cNvSpPr txBox="true"/>
            <p:nvPr/>
          </p:nvSpPr>
          <p:spPr>
            <a:xfrm rot="0">
              <a:off x="0" y="1707672"/>
              <a:ext cx="9366251" cy="676319"/>
            </a:xfrm>
            <a:prstGeom prst="rect">
              <a:avLst/>
            </a:prstGeom>
          </p:spPr>
          <p:txBody>
            <a:bodyPr anchor="t" rtlCol="false" tIns="0" lIns="0" bIns="0" rIns="0">
              <a:spAutoFit/>
            </a:bodyPr>
            <a:lstStyle/>
            <a:p>
              <a:pPr algn="l" marL="0" indent="0" lvl="0">
                <a:lnSpc>
                  <a:spcPts val="3600"/>
                </a:lnSpc>
                <a:spcBef>
                  <a:spcPct val="0"/>
                </a:spcBef>
              </a:pPr>
              <a:r>
                <a:rPr lang="en-US" sz="3000">
                  <a:solidFill>
                    <a:srgbClr val="5FB6AA"/>
                  </a:solidFill>
                  <a:latin typeface="Carlito"/>
                  <a:ea typeface="Carlito"/>
                  <a:cs typeface="Carlito"/>
                  <a:sym typeface="Carlito"/>
                </a:rPr>
                <a:t> </a:t>
              </a:r>
              <a:r>
                <a:rPr lang="en-US" sz="3000">
                  <a:solidFill>
                    <a:srgbClr val="5FB6AA"/>
                  </a:solidFill>
                  <a:latin typeface="Carlito"/>
                  <a:ea typeface="Carlito"/>
                  <a:cs typeface="Carlito"/>
                  <a:sym typeface="Carlito"/>
                </a:rPr>
                <a:t>Süreç akışının temel bileşenleri</a:t>
              </a:r>
            </a:p>
          </p:txBody>
        </p:sp>
      </p:grpSp>
      <p:grpSp>
        <p:nvGrpSpPr>
          <p:cNvPr name="Group 6" id="6"/>
          <p:cNvGrpSpPr/>
          <p:nvPr/>
        </p:nvGrpSpPr>
        <p:grpSpPr>
          <a:xfrm rot="0">
            <a:off x="666750" y="6842059"/>
            <a:ext cx="5570329" cy="2006633"/>
            <a:chOff x="0" y="0"/>
            <a:chExt cx="7427105" cy="2675511"/>
          </a:xfrm>
        </p:grpSpPr>
        <p:sp>
          <p:nvSpPr>
            <p:cNvPr name="TextBox 7" id="7"/>
            <p:cNvSpPr txBox="true"/>
            <p:nvPr/>
          </p:nvSpPr>
          <p:spPr>
            <a:xfrm rot="0">
              <a:off x="0" y="0"/>
              <a:ext cx="7427105" cy="495212"/>
            </a:xfrm>
            <a:prstGeom prst="rect">
              <a:avLst/>
            </a:prstGeom>
          </p:spPr>
          <p:txBody>
            <a:bodyPr anchor="t" rtlCol="false" tIns="0" lIns="0" bIns="0" rIns="0">
              <a:spAutoFit/>
            </a:bodyPr>
            <a:lstStyle/>
            <a:p>
              <a:pPr algn="l" marL="0" indent="0" lvl="0">
                <a:lnSpc>
                  <a:spcPts val="2999"/>
                </a:lnSpc>
                <a:spcBef>
                  <a:spcPct val="0"/>
                </a:spcBef>
              </a:pPr>
              <a:r>
                <a:rPr lang="en-US" b="true" sz="2499">
                  <a:solidFill>
                    <a:srgbClr val="5FB6AA"/>
                  </a:solidFill>
                  <a:latin typeface="HK Grotesk Bold"/>
                  <a:ea typeface="HK Grotesk Bold"/>
                  <a:cs typeface="HK Grotesk Bold"/>
                  <a:sym typeface="HK Grotesk Bold"/>
                </a:rPr>
                <a:t>Veri Toplama</a:t>
              </a:r>
            </a:p>
          </p:txBody>
        </p:sp>
        <p:sp>
          <p:nvSpPr>
            <p:cNvPr name="TextBox 8" id="8"/>
            <p:cNvSpPr txBox="true"/>
            <p:nvPr/>
          </p:nvSpPr>
          <p:spPr>
            <a:xfrm rot="0">
              <a:off x="0" y="1050837"/>
              <a:ext cx="7427105" cy="1624674"/>
            </a:xfrm>
            <a:prstGeom prst="rect">
              <a:avLst/>
            </a:prstGeom>
          </p:spPr>
          <p:txBody>
            <a:bodyPr anchor="t" rtlCol="false" tIns="0" lIns="0" bIns="0" rIns="0">
              <a:spAutoFit/>
            </a:bodyPr>
            <a:lstStyle/>
            <a:p>
              <a:pPr algn="l" marL="0" indent="0" lvl="0">
                <a:lnSpc>
                  <a:spcPts val="3249"/>
                </a:lnSpc>
              </a:pPr>
              <a:r>
                <a:rPr lang="en-US" sz="2499" strike="noStrike" u="none">
                  <a:solidFill>
                    <a:srgbClr val="A3CACF"/>
                  </a:solidFill>
                  <a:latin typeface="HK Grotesk Light"/>
                  <a:ea typeface="HK Grotesk Light"/>
                  <a:cs typeface="HK Grotesk Light"/>
                  <a:sym typeface="HK Grotesk Light"/>
                </a:rPr>
                <a:t>Sensörler, çevre koşullarını sürekli izleyerek kritik verileri toplar ve sistemin güvenlik durumunu değerlendirir.</a:t>
              </a:r>
            </a:p>
          </p:txBody>
        </p:sp>
      </p:grpSp>
      <p:grpSp>
        <p:nvGrpSpPr>
          <p:cNvPr name="Group 9" id="9"/>
          <p:cNvGrpSpPr/>
          <p:nvPr/>
        </p:nvGrpSpPr>
        <p:grpSpPr>
          <a:xfrm rot="0">
            <a:off x="6419850" y="6842059"/>
            <a:ext cx="5448300" cy="2006633"/>
            <a:chOff x="0" y="0"/>
            <a:chExt cx="7264400" cy="2675511"/>
          </a:xfrm>
        </p:grpSpPr>
        <p:sp>
          <p:nvSpPr>
            <p:cNvPr name="TextBox 10" id="10"/>
            <p:cNvSpPr txBox="true"/>
            <p:nvPr/>
          </p:nvSpPr>
          <p:spPr>
            <a:xfrm rot="0">
              <a:off x="0" y="0"/>
              <a:ext cx="7264400" cy="495212"/>
            </a:xfrm>
            <a:prstGeom prst="rect">
              <a:avLst/>
            </a:prstGeom>
          </p:spPr>
          <p:txBody>
            <a:bodyPr anchor="t" rtlCol="false" tIns="0" lIns="0" bIns="0" rIns="0">
              <a:spAutoFit/>
            </a:bodyPr>
            <a:lstStyle/>
            <a:p>
              <a:pPr algn="l" marL="0" indent="0" lvl="0">
                <a:lnSpc>
                  <a:spcPts val="2999"/>
                </a:lnSpc>
                <a:spcBef>
                  <a:spcPct val="0"/>
                </a:spcBef>
              </a:pPr>
              <a:r>
                <a:rPr lang="en-US" b="true" sz="2499" strike="noStrike" u="none">
                  <a:solidFill>
                    <a:srgbClr val="5FB6AA"/>
                  </a:solidFill>
                  <a:latin typeface="HK Grotesk Bold"/>
                  <a:ea typeface="HK Grotesk Bold"/>
                  <a:cs typeface="HK Grotesk Bold"/>
                  <a:sym typeface="HK Grotesk Bold"/>
                </a:rPr>
                <a:t>Analiz Süreci</a:t>
              </a:r>
            </a:p>
          </p:txBody>
        </p:sp>
        <p:sp>
          <p:nvSpPr>
            <p:cNvPr name="TextBox 11" id="11"/>
            <p:cNvSpPr txBox="true"/>
            <p:nvPr/>
          </p:nvSpPr>
          <p:spPr>
            <a:xfrm rot="0">
              <a:off x="0" y="1050837"/>
              <a:ext cx="7264400" cy="1624674"/>
            </a:xfrm>
            <a:prstGeom prst="rect">
              <a:avLst/>
            </a:prstGeom>
          </p:spPr>
          <p:txBody>
            <a:bodyPr anchor="t" rtlCol="false" tIns="0" lIns="0" bIns="0" rIns="0">
              <a:spAutoFit/>
            </a:bodyPr>
            <a:lstStyle/>
            <a:p>
              <a:pPr algn="l" marL="0" indent="0" lvl="0">
                <a:lnSpc>
                  <a:spcPts val="3249"/>
                </a:lnSpc>
              </a:pPr>
              <a:r>
                <a:rPr lang="en-US" sz="2499" strike="noStrike" u="none">
                  <a:solidFill>
                    <a:srgbClr val="A3CACF"/>
                  </a:solidFill>
                  <a:latin typeface="HK Grotesk Light"/>
                  <a:ea typeface="HK Grotesk Light"/>
                  <a:cs typeface="HK Grotesk Light"/>
                  <a:sym typeface="HK Grotesk Light"/>
                </a:rPr>
                <a:t>Toplanan veriler, risk skoru oluşturmak için analiz edilir, bu sayede potansiyel tehlikeler önceden tespit edilir.</a:t>
              </a:r>
            </a:p>
          </p:txBody>
        </p:sp>
      </p:grpSp>
      <p:grpSp>
        <p:nvGrpSpPr>
          <p:cNvPr name="Group 12" id="12"/>
          <p:cNvGrpSpPr/>
          <p:nvPr/>
        </p:nvGrpSpPr>
        <p:grpSpPr>
          <a:xfrm rot="0">
            <a:off x="12172950" y="6842059"/>
            <a:ext cx="5448300" cy="2006633"/>
            <a:chOff x="0" y="0"/>
            <a:chExt cx="7264400" cy="2675511"/>
          </a:xfrm>
        </p:grpSpPr>
        <p:sp>
          <p:nvSpPr>
            <p:cNvPr name="TextBox 13" id="13"/>
            <p:cNvSpPr txBox="true"/>
            <p:nvPr/>
          </p:nvSpPr>
          <p:spPr>
            <a:xfrm rot="0">
              <a:off x="0" y="0"/>
              <a:ext cx="7264400" cy="495212"/>
            </a:xfrm>
            <a:prstGeom prst="rect">
              <a:avLst/>
            </a:prstGeom>
          </p:spPr>
          <p:txBody>
            <a:bodyPr anchor="t" rtlCol="false" tIns="0" lIns="0" bIns="0" rIns="0">
              <a:spAutoFit/>
            </a:bodyPr>
            <a:lstStyle/>
            <a:p>
              <a:pPr algn="l" marL="0" indent="0" lvl="0">
                <a:lnSpc>
                  <a:spcPts val="2999"/>
                </a:lnSpc>
                <a:spcBef>
                  <a:spcPct val="0"/>
                </a:spcBef>
              </a:pPr>
              <a:r>
                <a:rPr lang="en-US" b="true" sz="2499" strike="noStrike" u="none">
                  <a:solidFill>
                    <a:srgbClr val="5FB6AA"/>
                  </a:solidFill>
                  <a:latin typeface="HK Grotesk Bold"/>
                  <a:ea typeface="HK Grotesk Bold"/>
                  <a:cs typeface="HK Grotesk Bold"/>
                  <a:sym typeface="HK Grotesk Bold"/>
                </a:rPr>
                <a:t>Tehdit Sınıflandırması</a:t>
              </a:r>
            </a:p>
          </p:txBody>
        </p:sp>
        <p:sp>
          <p:nvSpPr>
            <p:cNvPr name="TextBox 14" id="14"/>
            <p:cNvSpPr txBox="true"/>
            <p:nvPr/>
          </p:nvSpPr>
          <p:spPr>
            <a:xfrm rot="0">
              <a:off x="0" y="1050837"/>
              <a:ext cx="7264400" cy="1624674"/>
            </a:xfrm>
            <a:prstGeom prst="rect">
              <a:avLst/>
            </a:prstGeom>
          </p:spPr>
          <p:txBody>
            <a:bodyPr anchor="t" rtlCol="false" tIns="0" lIns="0" bIns="0" rIns="0">
              <a:spAutoFit/>
            </a:bodyPr>
            <a:lstStyle/>
            <a:p>
              <a:pPr algn="l" marL="0" indent="0" lvl="0">
                <a:lnSpc>
                  <a:spcPts val="3249"/>
                </a:lnSpc>
              </a:pPr>
              <a:r>
                <a:rPr lang="en-US" sz="2499" strike="noStrike" u="none">
                  <a:solidFill>
                    <a:srgbClr val="A3CACF"/>
                  </a:solidFill>
                  <a:latin typeface="HK Grotesk Light"/>
                  <a:ea typeface="HK Grotesk Light"/>
                  <a:cs typeface="HK Grotesk Light"/>
                  <a:sym typeface="HK Grotesk Light"/>
                </a:rPr>
                <a:t>Elde edilen sonuçlar, güvenli, riskli veya tehlikeli olarak sınıflandırılarak gerekli önlemler alınır.</a:t>
              </a:r>
            </a:p>
          </p:txBody>
        </p:sp>
      </p:grpSp>
      <p:grpSp>
        <p:nvGrpSpPr>
          <p:cNvPr name="Group 15" id="15"/>
          <p:cNvGrpSpPr/>
          <p:nvPr/>
        </p:nvGrpSpPr>
        <p:grpSpPr>
          <a:xfrm rot="0">
            <a:off x="9815303" y="793187"/>
            <a:ext cx="7443997" cy="4808545"/>
            <a:chOff x="0" y="0"/>
            <a:chExt cx="3111331" cy="2009804"/>
          </a:xfrm>
        </p:grpSpPr>
        <p:sp>
          <p:nvSpPr>
            <p:cNvPr name="Freeform 16" id="16"/>
            <p:cNvSpPr/>
            <p:nvPr/>
          </p:nvSpPr>
          <p:spPr>
            <a:xfrm flipH="false" flipV="false" rot="0">
              <a:off x="0" y="0"/>
              <a:ext cx="3111331" cy="2009804"/>
            </a:xfrm>
            <a:custGeom>
              <a:avLst/>
              <a:gdLst/>
              <a:ahLst/>
              <a:cxnLst/>
              <a:rect r="r" b="b" t="t" l="l"/>
              <a:pathLst>
                <a:path h="2009804" w="3111331">
                  <a:moveTo>
                    <a:pt x="104002" y="0"/>
                  </a:moveTo>
                  <a:lnTo>
                    <a:pt x="3007329" y="0"/>
                  </a:lnTo>
                  <a:cubicBezTo>
                    <a:pt x="3034912" y="0"/>
                    <a:pt x="3061365" y="10957"/>
                    <a:pt x="3080869" y="30462"/>
                  </a:cubicBezTo>
                  <a:cubicBezTo>
                    <a:pt x="3100374" y="49966"/>
                    <a:pt x="3111331" y="76419"/>
                    <a:pt x="3111331" y="104002"/>
                  </a:cubicBezTo>
                  <a:lnTo>
                    <a:pt x="3111331" y="1905802"/>
                  </a:lnTo>
                  <a:cubicBezTo>
                    <a:pt x="3111331" y="1963240"/>
                    <a:pt x="3064767" y="2009804"/>
                    <a:pt x="3007329" y="2009804"/>
                  </a:cubicBezTo>
                  <a:lnTo>
                    <a:pt x="104002" y="2009804"/>
                  </a:lnTo>
                  <a:cubicBezTo>
                    <a:pt x="76419" y="2009804"/>
                    <a:pt x="49966" y="1998846"/>
                    <a:pt x="30462" y="1979342"/>
                  </a:cubicBezTo>
                  <a:cubicBezTo>
                    <a:pt x="10957" y="1959838"/>
                    <a:pt x="0" y="1933385"/>
                    <a:pt x="0" y="1905802"/>
                  </a:cubicBezTo>
                  <a:lnTo>
                    <a:pt x="0" y="104002"/>
                  </a:lnTo>
                  <a:cubicBezTo>
                    <a:pt x="0" y="76419"/>
                    <a:pt x="10957" y="49966"/>
                    <a:pt x="30462" y="30462"/>
                  </a:cubicBezTo>
                  <a:cubicBezTo>
                    <a:pt x="49966" y="10957"/>
                    <a:pt x="76419" y="0"/>
                    <a:pt x="104002" y="0"/>
                  </a:cubicBezTo>
                  <a:close/>
                </a:path>
              </a:pathLst>
            </a:custGeom>
            <a:blipFill>
              <a:blip r:embed="rId4"/>
              <a:stretch>
                <a:fillRect l="-74" t="0" r="-74" b="0"/>
              </a:stretch>
            </a:blipFill>
            <a:ln w="47625" cap="rnd">
              <a:solidFill>
                <a:srgbClr val="2C6F82"/>
              </a:solidFill>
              <a:prstDash val="solid"/>
              <a:round/>
            </a:ln>
          </p:spPr>
        </p:sp>
      </p:gr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0B1E25"/>
        </a:solidFill>
      </p:bgPr>
    </p:bg>
    <p:spTree>
      <p:nvGrpSpPr>
        <p:cNvPr id="1" name=""/>
        <p:cNvGrpSpPr/>
        <p:nvPr/>
      </p:nvGrpSpPr>
      <p:grpSpPr>
        <a:xfrm>
          <a:off x="0" y="0"/>
          <a:ext cx="0" cy="0"/>
          <a:chOff x="0" y="0"/>
          <a:chExt cx="0" cy="0"/>
        </a:xfrm>
      </p:grpSpPr>
      <p:grpSp>
        <p:nvGrpSpPr>
          <p:cNvPr name="Group 2" id="2"/>
          <p:cNvGrpSpPr/>
          <p:nvPr/>
        </p:nvGrpSpPr>
        <p:grpSpPr>
          <a:xfrm rot="0">
            <a:off x="10929512" y="1028700"/>
            <a:ext cx="6329788" cy="8229600"/>
            <a:chOff x="0" y="0"/>
            <a:chExt cx="1200275" cy="1560523"/>
          </a:xfrm>
        </p:grpSpPr>
        <p:sp>
          <p:nvSpPr>
            <p:cNvPr name="Freeform 3" id="3"/>
            <p:cNvSpPr/>
            <p:nvPr/>
          </p:nvSpPr>
          <p:spPr>
            <a:xfrm flipH="false" flipV="false" rot="0">
              <a:off x="0" y="0"/>
              <a:ext cx="1200275" cy="1560523"/>
            </a:xfrm>
            <a:custGeom>
              <a:avLst/>
              <a:gdLst/>
              <a:ahLst/>
              <a:cxnLst/>
              <a:rect r="r" b="b" t="t" l="l"/>
              <a:pathLst>
                <a:path h="1560523" w="1200275">
                  <a:moveTo>
                    <a:pt x="122309" y="0"/>
                  </a:moveTo>
                  <a:lnTo>
                    <a:pt x="1077965" y="0"/>
                  </a:lnTo>
                  <a:cubicBezTo>
                    <a:pt x="1145515" y="0"/>
                    <a:pt x="1200275" y="54760"/>
                    <a:pt x="1200275" y="122309"/>
                  </a:cubicBezTo>
                  <a:lnTo>
                    <a:pt x="1200275" y="1438214"/>
                  </a:lnTo>
                  <a:cubicBezTo>
                    <a:pt x="1200275" y="1470652"/>
                    <a:pt x="1187388" y="1501762"/>
                    <a:pt x="1164451" y="1524699"/>
                  </a:cubicBezTo>
                  <a:cubicBezTo>
                    <a:pt x="1141513" y="1547637"/>
                    <a:pt x="1110404" y="1560523"/>
                    <a:pt x="1077965" y="1560523"/>
                  </a:cubicBezTo>
                  <a:lnTo>
                    <a:pt x="122309" y="1560523"/>
                  </a:lnTo>
                  <a:cubicBezTo>
                    <a:pt x="54760" y="1560523"/>
                    <a:pt x="0" y="1505763"/>
                    <a:pt x="0" y="1438214"/>
                  </a:cubicBezTo>
                  <a:lnTo>
                    <a:pt x="0" y="122309"/>
                  </a:lnTo>
                  <a:cubicBezTo>
                    <a:pt x="0" y="54760"/>
                    <a:pt x="54760" y="0"/>
                    <a:pt x="122309" y="0"/>
                  </a:cubicBezTo>
                  <a:close/>
                </a:path>
              </a:pathLst>
            </a:custGeom>
            <a:blipFill>
              <a:blip r:embed="rId2"/>
              <a:stretch>
                <a:fillRect l="0" t="-189" r="0" b="-189"/>
              </a:stretch>
            </a:blipFill>
            <a:ln w="19050" cap="rnd">
              <a:solidFill>
                <a:srgbClr val="432766"/>
              </a:solidFill>
              <a:prstDash val="solid"/>
              <a:round/>
            </a:ln>
          </p:spPr>
        </p:sp>
      </p:grpSp>
      <p:sp>
        <p:nvSpPr>
          <p:cNvPr name="TextBox 4" id="4"/>
          <p:cNvSpPr txBox="true"/>
          <p:nvPr/>
        </p:nvSpPr>
        <p:spPr>
          <a:xfrm rot="0">
            <a:off x="666750" y="1925988"/>
            <a:ext cx="8324850" cy="990534"/>
          </a:xfrm>
          <a:prstGeom prst="rect">
            <a:avLst/>
          </a:prstGeom>
        </p:spPr>
        <p:txBody>
          <a:bodyPr anchor="t" rtlCol="false" tIns="0" lIns="0" bIns="0" rIns="0">
            <a:spAutoFit/>
          </a:bodyPr>
          <a:lstStyle/>
          <a:p>
            <a:pPr algn="l" marL="0" indent="0" lvl="0">
              <a:lnSpc>
                <a:spcPts val="3900"/>
              </a:lnSpc>
            </a:pPr>
            <a:r>
              <a:rPr lang="en-US" sz="3000">
                <a:solidFill>
                  <a:srgbClr val="A3CACF"/>
                </a:solidFill>
                <a:latin typeface="HK Grotesk Light"/>
                <a:ea typeface="HK Grotesk Light"/>
                <a:cs typeface="HK Grotesk Light"/>
                <a:sym typeface="HK Grotesk Light"/>
              </a:rPr>
              <a:t>Gerçek zamanlı veri analizi ve izleme için kullanıcı dostu bir arayüz sunulmakta, verimler artmaktadır.</a:t>
            </a:r>
          </a:p>
        </p:txBody>
      </p:sp>
      <p:sp>
        <p:nvSpPr>
          <p:cNvPr name="TextBox 5" id="5"/>
          <p:cNvSpPr txBox="true"/>
          <p:nvPr/>
        </p:nvSpPr>
        <p:spPr>
          <a:xfrm rot="0">
            <a:off x="666750" y="809625"/>
            <a:ext cx="8324850" cy="920783"/>
          </a:xfrm>
          <a:prstGeom prst="rect">
            <a:avLst/>
          </a:prstGeom>
        </p:spPr>
        <p:txBody>
          <a:bodyPr anchor="t" rtlCol="false" tIns="0" lIns="0" bIns="0" rIns="0">
            <a:spAutoFit/>
          </a:bodyPr>
          <a:lstStyle/>
          <a:p>
            <a:pPr algn="l" marL="0" indent="0" lvl="0">
              <a:lnSpc>
                <a:spcPts val="6999"/>
              </a:lnSpc>
            </a:pPr>
            <a:r>
              <a:rPr lang="en-US" sz="6999">
                <a:solidFill>
                  <a:srgbClr val="5FB6AA"/>
                </a:solidFill>
                <a:latin typeface="Radley"/>
                <a:ea typeface="Radley"/>
                <a:cs typeface="Radley"/>
                <a:sym typeface="Radley"/>
              </a:rPr>
              <a:t>Kontrol Paneli</a:t>
            </a:r>
          </a:p>
        </p:txBody>
      </p:sp>
      <p:sp>
        <p:nvSpPr>
          <p:cNvPr name="TextBox 6" id="6"/>
          <p:cNvSpPr txBox="true"/>
          <p:nvPr/>
        </p:nvSpPr>
        <p:spPr>
          <a:xfrm rot="0">
            <a:off x="666750" y="3791905"/>
            <a:ext cx="8324850" cy="1943365"/>
          </a:xfrm>
          <a:prstGeom prst="rect">
            <a:avLst/>
          </a:prstGeom>
        </p:spPr>
        <p:txBody>
          <a:bodyPr anchor="t" rtlCol="false" tIns="0" lIns="0" bIns="0" rIns="0">
            <a:spAutoFit/>
          </a:bodyPr>
          <a:lstStyle/>
          <a:p>
            <a:pPr algn="l" marL="647697" indent="-323848" lvl="1">
              <a:lnSpc>
                <a:spcPts val="3899"/>
              </a:lnSpc>
              <a:buFont typeface="Arial"/>
              <a:buChar char="•"/>
            </a:pPr>
            <a:r>
              <a:rPr lang="en-US" sz="2999">
                <a:solidFill>
                  <a:srgbClr val="A3CACF"/>
                </a:solidFill>
                <a:latin typeface="HK Grotesk Light"/>
                <a:ea typeface="HK Grotesk Light"/>
                <a:cs typeface="HK Grotesk Light"/>
                <a:sym typeface="HK Grotesk Light"/>
              </a:rPr>
              <a:t>Firebase veri aktarımı</a:t>
            </a:r>
          </a:p>
          <a:p>
            <a:pPr algn="l" marL="647697" indent="-323848" lvl="1">
              <a:lnSpc>
                <a:spcPts val="3899"/>
              </a:lnSpc>
              <a:buFont typeface="Arial"/>
              <a:buChar char="•"/>
            </a:pPr>
            <a:r>
              <a:rPr lang="en-US" sz="2999">
                <a:solidFill>
                  <a:srgbClr val="A3CACF"/>
                </a:solidFill>
                <a:latin typeface="HK Grotesk Light"/>
                <a:ea typeface="HK Grotesk Light"/>
                <a:cs typeface="HK Grotesk Light"/>
                <a:sym typeface="HK Grotesk Light"/>
              </a:rPr>
              <a:t>Gerçek zamanlı takip</a:t>
            </a:r>
          </a:p>
          <a:p>
            <a:pPr algn="l" marL="647697" indent="-323848" lvl="1">
              <a:lnSpc>
                <a:spcPts val="3899"/>
              </a:lnSpc>
              <a:buFont typeface="Arial"/>
              <a:buChar char="•"/>
            </a:pPr>
            <a:r>
              <a:rPr lang="en-US" sz="2999">
                <a:solidFill>
                  <a:srgbClr val="A3CACF"/>
                </a:solidFill>
                <a:latin typeface="HK Grotesk Light"/>
                <a:ea typeface="HK Grotesk Light"/>
                <a:cs typeface="HK Grotesk Light"/>
                <a:sym typeface="HK Grotesk Light"/>
              </a:rPr>
              <a:t>Geçmiş log kayıtları</a:t>
            </a:r>
          </a:p>
          <a:p>
            <a:pPr algn="l" marL="647697" indent="-323848" lvl="1">
              <a:lnSpc>
                <a:spcPts val="3899"/>
              </a:lnSpc>
              <a:buFont typeface="Arial"/>
              <a:buChar char="•"/>
            </a:pPr>
            <a:r>
              <a:rPr lang="en-US" sz="2999">
                <a:solidFill>
                  <a:srgbClr val="A3CACF"/>
                </a:solidFill>
                <a:latin typeface="HK Grotesk Light"/>
                <a:ea typeface="HK Grotesk Light"/>
                <a:cs typeface="HK Grotesk Light"/>
                <a:sym typeface="HK Grotesk Light"/>
              </a:rPr>
              <a:t>Web arayüzü üzerinden izleme</a:t>
            </a:r>
          </a:p>
        </p:txBody>
      </p:sp>
      <p:sp>
        <p:nvSpPr>
          <p:cNvPr name="Freeform 7" id="7"/>
          <p:cNvSpPr/>
          <p:nvPr/>
        </p:nvSpPr>
        <p:spPr>
          <a:xfrm flipH="true" flipV="true" rot="3698430">
            <a:off x="-6840796" y="5601468"/>
            <a:ext cx="12640239" cy="11904807"/>
          </a:xfrm>
          <a:custGeom>
            <a:avLst/>
            <a:gdLst/>
            <a:ahLst/>
            <a:cxnLst/>
            <a:rect r="r" b="b" t="t" l="l"/>
            <a:pathLst>
              <a:path h="11904807" w="12640239">
                <a:moveTo>
                  <a:pt x="12640238" y="11904807"/>
                </a:moveTo>
                <a:lnTo>
                  <a:pt x="0" y="11904807"/>
                </a:lnTo>
                <a:lnTo>
                  <a:pt x="0" y="0"/>
                </a:lnTo>
                <a:lnTo>
                  <a:pt x="12640238" y="0"/>
                </a:lnTo>
                <a:lnTo>
                  <a:pt x="12640238" y="11904807"/>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0B2230"/>
        </a:solidFill>
      </p:bgPr>
    </p:bg>
    <p:spTree>
      <p:nvGrpSpPr>
        <p:cNvPr id="1" name=""/>
        <p:cNvGrpSpPr/>
        <p:nvPr/>
      </p:nvGrpSpPr>
      <p:grpSpPr>
        <a:xfrm>
          <a:off x="0" y="0"/>
          <a:ext cx="0" cy="0"/>
          <a:chOff x="0" y="0"/>
          <a:chExt cx="0" cy="0"/>
        </a:xfrm>
      </p:grpSpPr>
      <p:grpSp>
        <p:nvGrpSpPr>
          <p:cNvPr name="Group 2" id="2"/>
          <p:cNvGrpSpPr/>
          <p:nvPr/>
        </p:nvGrpSpPr>
        <p:grpSpPr>
          <a:xfrm rot="0">
            <a:off x="10929512" y="1028700"/>
            <a:ext cx="6329788" cy="8229600"/>
            <a:chOff x="0" y="0"/>
            <a:chExt cx="1200275" cy="1560523"/>
          </a:xfrm>
        </p:grpSpPr>
        <p:sp>
          <p:nvSpPr>
            <p:cNvPr name="Freeform 3" id="3"/>
            <p:cNvSpPr/>
            <p:nvPr/>
          </p:nvSpPr>
          <p:spPr>
            <a:xfrm flipH="false" flipV="false" rot="0">
              <a:off x="0" y="0"/>
              <a:ext cx="1200275" cy="1560523"/>
            </a:xfrm>
            <a:custGeom>
              <a:avLst/>
              <a:gdLst/>
              <a:ahLst/>
              <a:cxnLst/>
              <a:rect r="r" b="b" t="t" l="l"/>
              <a:pathLst>
                <a:path h="1560523" w="1200275">
                  <a:moveTo>
                    <a:pt x="122309" y="0"/>
                  </a:moveTo>
                  <a:lnTo>
                    <a:pt x="1077965" y="0"/>
                  </a:lnTo>
                  <a:cubicBezTo>
                    <a:pt x="1145515" y="0"/>
                    <a:pt x="1200275" y="54760"/>
                    <a:pt x="1200275" y="122309"/>
                  </a:cubicBezTo>
                  <a:lnTo>
                    <a:pt x="1200275" y="1438214"/>
                  </a:lnTo>
                  <a:cubicBezTo>
                    <a:pt x="1200275" y="1470652"/>
                    <a:pt x="1187388" y="1501762"/>
                    <a:pt x="1164451" y="1524699"/>
                  </a:cubicBezTo>
                  <a:cubicBezTo>
                    <a:pt x="1141513" y="1547637"/>
                    <a:pt x="1110404" y="1560523"/>
                    <a:pt x="1077965" y="1560523"/>
                  </a:cubicBezTo>
                  <a:lnTo>
                    <a:pt x="122309" y="1560523"/>
                  </a:lnTo>
                  <a:cubicBezTo>
                    <a:pt x="54760" y="1560523"/>
                    <a:pt x="0" y="1505763"/>
                    <a:pt x="0" y="1438214"/>
                  </a:cubicBezTo>
                  <a:lnTo>
                    <a:pt x="0" y="122309"/>
                  </a:lnTo>
                  <a:cubicBezTo>
                    <a:pt x="0" y="54760"/>
                    <a:pt x="54760" y="0"/>
                    <a:pt x="122309" y="0"/>
                  </a:cubicBezTo>
                  <a:close/>
                </a:path>
              </a:pathLst>
            </a:custGeom>
            <a:blipFill>
              <a:blip r:embed="rId2"/>
              <a:stretch>
                <a:fillRect l="0" t="-189" r="0" b="-189"/>
              </a:stretch>
            </a:blipFill>
            <a:ln w="19050" cap="rnd">
              <a:solidFill>
                <a:srgbClr val="432766"/>
              </a:solidFill>
              <a:prstDash val="solid"/>
              <a:round/>
            </a:ln>
          </p:spPr>
        </p:sp>
      </p:grpSp>
      <p:sp>
        <p:nvSpPr>
          <p:cNvPr name="TextBox 4" id="4"/>
          <p:cNvSpPr txBox="true"/>
          <p:nvPr/>
        </p:nvSpPr>
        <p:spPr>
          <a:xfrm rot="0">
            <a:off x="666750" y="1878363"/>
            <a:ext cx="8324850" cy="1019308"/>
          </a:xfrm>
          <a:prstGeom prst="rect">
            <a:avLst/>
          </a:prstGeom>
        </p:spPr>
        <p:txBody>
          <a:bodyPr anchor="t" rtlCol="false" tIns="0" lIns="0" bIns="0" rIns="0">
            <a:spAutoFit/>
          </a:bodyPr>
          <a:lstStyle/>
          <a:p>
            <a:pPr algn="l" marL="0" indent="0" lvl="0">
              <a:lnSpc>
                <a:spcPts val="3899"/>
              </a:lnSpc>
            </a:pPr>
            <a:r>
              <a:rPr lang="en-US" sz="2999">
                <a:solidFill>
                  <a:srgbClr val="A3CACF"/>
                </a:solidFill>
                <a:latin typeface="Carlito"/>
                <a:ea typeface="Carlito"/>
                <a:cs typeface="Carlito"/>
                <a:sym typeface="Carlito"/>
              </a:rPr>
              <a:t>Kapalı alan testleri, sistemin güvenilirliğini ve gerçek zamanlı tepki yeteneğini başarılı bir şekilde gösterdi.</a:t>
            </a:r>
          </a:p>
        </p:txBody>
      </p:sp>
      <p:sp>
        <p:nvSpPr>
          <p:cNvPr name="TextBox 5" id="5"/>
          <p:cNvSpPr txBox="true"/>
          <p:nvPr/>
        </p:nvSpPr>
        <p:spPr>
          <a:xfrm rot="0">
            <a:off x="666750" y="809625"/>
            <a:ext cx="8324850" cy="920783"/>
          </a:xfrm>
          <a:prstGeom prst="rect">
            <a:avLst/>
          </a:prstGeom>
        </p:spPr>
        <p:txBody>
          <a:bodyPr anchor="t" rtlCol="false" tIns="0" lIns="0" bIns="0" rIns="0">
            <a:spAutoFit/>
          </a:bodyPr>
          <a:lstStyle/>
          <a:p>
            <a:pPr algn="l" marL="0" indent="0" lvl="0">
              <a:lnSpc>
                <a:spcPts val="6999"/>
              </a:lnSpc>
            </a:pPr>
            <a:r>
              <a:rPr lang="en-US" sz="6999">
                <a:solidFill>
                  <a:srgbClr val="5FB6AA"/>
                </a:solidFill>
                <a:latin typeface="Radley"/>
                <a:ea typeface="Radley"/>
                <a:cs typeface="Radley"/>
                <a:sym typeface="Radley"/>
              </a:rPr>
              <a:t>Test ve Sonuçlar</a:t>
            </a:r>
          </a:p>
        </p:txBody>
      </p:sp>
      <p:sp>
        <p:nvSpPr>
          <p:cNvPr name="TextBox 6" id="6"/>
          <p:cNvSpPr txBox="true"/>
          <p:nvPr/>
        </p:nvSpPr>
        <p:spPr>
          <a:xfrm rot="0">
            <a:off x="666750" y="3703318"/>
            <a:ext cx="8324850" cy="1943365"/>
          </a:xfrm>
          <a:prstGeom prst="rect">
            <a:avLst/>
          </a:prstGeom>
        </p:spPr>
        <p:txBody>
          <a:bodyPr anchor="t" rtlCol="false" tIns="0" lIns="0" bIns="0" rIns="0">
            <a:spAutoFit/>
          </a:bodyPr>
          <a:lstStyle/>
          <a:p>
            <a:pPr algn="l" marL="647697" indent="-323848" lvl="1">
              <a:lnSpc>
                <a:spcPts val="3899"/>
              </a:lnSpc>
              <a:buFont typeface="Arial"/>
              <a:buChar char="•"/>
            </a:pPr>
            <a:r>
              <a:rPr lang="en-US" sz="2999">
                <a:solidFill>
                  <a:srgbClr val="A3CACF"/>
                </a:solidFill>
                <a:latin typeface="HK Grotesk"/>
                <a:ea typeface="HK Grotesk"/>
                <a:cs typeface="HK Grotesk"/>
                <a:sym typeface="HK Grotesk"/>
              </a:rPr>
              <a:t>Sistem kontrollü ortamda test edilmiştir</a:t>
            </a:r>
          </a:p>
          <a:p>
            <a:pPr algn="l" marL="647697" indent="-323848" lvl="1">
              <a:lnSpc>
                <a:spcPts val="3899"/>
              </a:lnSpc>
              <a:buFont typeface="Arial"/>
              <a:buChar char="•"/>
            </a:pPr>
            <a:r>
              <a:rPr lang="en-US" sz="2999">
                <a:solidFill>
                  <a:srgbClr val="A3CACF"/>
                </a:solidFill>
                <a:latin typeface="HK Grotesk"/>
                <a:ea typeface="HK Grotesk"/>
                <a:cs typeface="HK Grotesk"/>
                <a:sym typeface="HK Grotesk"/>
              </a:rPr>
              <a:t>Sensör verileri doğru çalışmıştır</a:t>
            </a:r>
          </a:p>
          <a:p>
            <a:pPr algn="l" marL="647697" indent="-323848" lvl="1">
              <a:lnSpc>
                <a:spcPts val="3899"/>
              </a:lnSpc>
              <a:buFont typeface="Arial"/>
              <a:buChar char="•"/>
            </a:pPr>
            <a:r>
              <a:rPr lang="en-US" sz="2999">
                <a:solidFill>
                  <a:srgbClr val="A3CACF"/>
                </a:solidFill>
                <a:latin typeface="HK Grotesk"/>
                <a:ea typeface="HK Grotesk"/>
                <a:cs typeface="HK Grotesk"/>
                <a:sym typeface="HK Grotesk"/>
              </a:rPr>
              <a:t>Risk analizi başarılıdır</a:t>
            </a:r>
          </a:p>
          <a:p>
            <a:pPr algn="l" marL="647697" indent="-323848" lvl="1">
              <a:lnSpc>
                <a:spcPts val="3899"/>
              </a:lnSpc>
              <a:buFont typeface="Arial"/>
              <a:buChar char="•"/>
            </a:pPr>
            <a:r>
              <a:rPr lang="en-US" sz="2999">
                <a:solidFill>
                  <a:srgbClr val="A3CACF"/>
                </a:solidFill>
                <a:latin typeface="HK Grotesk"/>
                <a:ea typeface="HK Grotesk"/>
                <a:cs typeface="HK Grotesk"/>
                <a:sym typeface="HK Grotesk"/>
              </a:rPr>
              <a:t>Sistem stabil çalışmıştır</a:t>
            </a:r>
          </a:p>
        </p:txBody>
      </p:sp>
      <p:sp>
        <p:nvSpPr>
          <p:cNvPr name="Freeform 7" id="7"/>
          <p:cNvSpPr/>
          <p:nvPr/>
        </p:nvSpPr>
        <p:spPr>
          <a:xfrm flipH="true" flipV="true" rot="3698430">
            <a:off x="-6840796" y="5616349"/>
            <a:ext cx="12640239" cy="11904807"/>
          </a:xfrm>
          <a:custGeom>
            <a:avLst/>
            <a:gdLst/>
            <a:ahLst/>
            <a:cxnLst/>
            <a:rect r="r" b="b" t="t" l="l"/>
            <a:pathLst>
              <a:path h="11904807" w="12640239">
                <a:moveTo>
                  <a:pt x="12640238" y="11904806"/>
                </a:moveTo>
                <a:lnTo>
                  <a:pt x="0" y="11904806"/>
                </a:lnTo>
                <a:lnTo>
                  <a:pt x="0" y="0"/>
                </a:lnTo>
                <a:lnTo>
                  <a:pt x="12640238" y="0"/>
                </a:lnTo>
                <a:lnTo>
                  <a:pt x="12640238" y="11904806"/>
                </a:lnTo>
                <a:close/>
              </a:path>
            </a:pathLst>
          </a:custGeom>
          <a:blipFill>
            <a:blip r:embed="rId3">
              <a:extLst>
                <a:ext uri="{96DAC541-7B7A-43D3-8B79-37D633B846F1}">
                  <asvg:svgBlip xmlns:asvg="http://schemas.microsoft.com/office/drawing/2016/SVG/main" r:embed="rId4"/>
                </a:ext>
              </a:extLst>
            </a:blip>
            <a:stretch>
              <a:fillRect l="0" t="0" r="0" b="0"/>
            </a:stretch>
          </a:blipFill>
          <a:ln cap="sq">
            <a:noFill/>
            <a:prstDash val="solid"/>
            <a:miter/>
          </a:ln>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description>Sunum - Yapay Zeka Destekli Apron Güvenlik</dc:description>
  <dc:identifier>DAHFKXRc1_I</dc:identifier>
  <dcterms:modified xsi:type="dcterms:W3CDTF">2011-08-01T06:04:30Z</dcterms:modified>
  <cp:revision>1</cp:revision>
  <dc:title>Sunum - Yapay Zeka Destekli Apron Güvenlik</dc:title>
</cp:coreProperties>
</file>