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4B80A-BB11-5FA2-5BBB-1FBCF845A740}" v="1183" dt="2025-12-15T18:34:39.347"/>
    <p1510:client id="{6A0005AC-1218-CF3E-0AAD-6AE2A704CAF6}" v="3710" dt="2025-12-15T19:54:46.662"/>
    <p1510:client id="{C3294F93-B565-8FD7-A815-19B07C76D518}" v="4" dt="2025-12-15T20:54:08.836"/>
    <p1510:client id="{C89D53BB-1003-F620-DC23-88B44CBEB9A1}" v="624" dt="2025-12-15T18:46:08.235"/>
    <p1510:client id="{F3B78B54-D72D-9A47-CED2-2FB66ABFFE87}" v="62" dt="2025-12-15T20:55:21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2BA69-BA30-4ABE-8501-DF940E587A3C}" type="datetimeFigureOut"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54436-191A-4A59-99A8-2EEB41FB87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54436-191A-4A59-99A8-2EEB41FB87EC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1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91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6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8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46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94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6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92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5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3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2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4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7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7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9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5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30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EAA2E-4BEB-F7F9-CE66-8D977C8DB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5" y="1150076"/>
            <a:ext cx="4490661" cy="4557849"/>
          </a:xfrm>
        </p:spPr>
        <p:txBody>
          <a:bodyPr>
            <a:normAutofit/>
          </a:bodyPr>
          <a:lstStyle/>
          <a:p>
            <a:r>
              <a:rPr lang="tr-TR"/>
              <a:t>M.I.M.M-1 </a:t>
            </a:r>
            <a:r>
              <a:rPr lang="tr-TR" err="1"/>
              <a:t>Iot</a:t>
            </a:r>
            <a:r>
              <a:rPr lang="tr-TR"/>
              <a:t> tabanlı hibrit algılamalı dört ayaklı robot</a:t>
            </a:r>
            <a:endParaRPr lang="tr-TR">
              <a:ea typeface="Calibri Light"/>
              <a:cs typeface="Calibri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C0B8E0B-4CFF-E88E-C5E8-1A198B036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US" err="1">
                <a:ea typeface="Calibri"/>
                <a:cs typeface="Calibri"/>
              </a:rPr>
              <a:t>Hazırlayanlar</a:t>
            </a:r>
            <a:r>
              <a:rPr lang="en-US">
                <a:ea typeface="Calibri"/>
                <a:cs typeface="Calibri"/>
              </a:rPr>
              <a:t> : </a:t>
            </a:r>
            <a:r>
              <a:rPr lang="en-US" err="1">
                <a:ea typeface="Calibri"/>
                <a:cs typeface="Calibri"/>
              </a:rPr>
              <a:t>Zülfükar</a:t>
            </a:r>
            <a:r>
              <a:rPr lang="en-US">
                <a:ea typeface="Calibri"/>
                <a:cs typeface="Calibri"/>
              </a:rPr>
              <a:t> Can </a:t>
            </a:r>
            <a:r>
              <a:rPr lang="en-US" err="1">
                <a:ea typeface="Calibri"/>
                <a:cs typeface="Calibri"/>
              </a:rPr>
              <a:t>Aktop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569231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D3FE-2856-616D-713F-69D318FC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Calibri Light"/>
                <a:cs typeface="Calibri Light"/>
              </a:rPr>
              <a:t>Gelcek</a:t>
            </a:r>
            <a:r>
              <a:rPr lang="en-US" dirty="0">
                <a:ea typeface="Calibri Light"/>
                <a:cs typeface="Calibri Light"/>
              </a:rPr>
              <a:t> </a:t>
            </a:r>
            <a:r>
              <a:rPr lang="en-US" dirty="0" err="1">
                <a:ea typeface="Calibri Light"/>
                <a:cs typeface="Calibri Light"/>
              </a:rPr>
              <a:t>planlarım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6495-141B-AC6D-730C-67A8BCDC1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 sz="2000" dirty="0">
                <a:ea typeface="Calibri"/>
                <a:cs typeface="Calibri"/>
              </a:rPr>
              <a:t>Robot </a:t>
            </a:r>
            <a:r>
              <a:rPr lang="en-US" sz="2000" dirty="0" err="1">
                <a:ea typeface="Calibri"/>
                <a:cs typeface="Calibri"/>
              </a:rPr>
              <a:t>prototip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olmaktan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çıkıp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ürün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haline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geldiği</a:t>
            </a:r>
            <a:r>
              <a:rPr lang="en-US" sz="2000" dirty="0">
                <a:ea typeface="Calibri"/>
                <a:cs typeface="Calibri"/>
              </a:rPr>
              <a:t> zaman son </a:t>
            </a:r>
            <a:r>
              <a:rPr lang="en-US" sz="2000" dirty="0" err="1">
                <a:ea typeface="Calibri"/>
                <a:cs typeface="Calibri"/>
              </a:rPr>
              <a:t>bir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ekleme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daha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ekleyip</a:t>
            </a:r>
            <a:r>
              <a:rPr lang="en-US" sz="2000" dirty="0">
                <a:ea typeface="Calibri"/>
                <a:cs typeface="Calibri"/>
              </a:rPr>
              <a:t> tam </a:t>
            </a:r>
            <a:r>
              <a:rPr lang="en-US" sz="2000" dirty="0" err="1">
                <a:ea typeface="Calibri"/>
                <a:cs typeface="Calibri"/>
              </a:rPr>
              <a:t>otonom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bir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moda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getirmeyi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planlıyorum</a:t>
            </a:r>
            <a:r>
              <a:rPr lang="en-US" sz="2000" dirty="0">
                <a:ea typeface="Calibri"/>
                <a:cs typeface="Calibri"/>
              </a:rPr>
              <a:t>. </a:t>
            </a:r>
          </a:p>
          <a:p>
            <a:pPr>
              <a:buClr>
                <a:srgbClr val="FFFFFF"/>
              </a:buClr>
            </a:pPr>
            <a:r>
              <a:rPr lang="en-US" sz="2000" dirty="0" err="1">
                <a:ea typeface="Calibri"/>
                <a:cs typeface="Calibri"/>
              </a:rPr>
              <a:t>Ekleyeceğim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özellik</a:t>
            </a:r>
            <a:r>
              <a:rPr lang="en-US" sz="2000" dirty="0">
                <a:ea typeface="Calibri"/>
                <a:cs typeface="Calibri"/>
              </a:rPr>
              <a:t>, </a:t>
            </a:r>
            <a:r>
              <a:rPr lang="en-US" sz="2000" dirty="0" err="1">
                <a:ea typeface="Calibri"/>
                <a:cs typeface="Calibri"/>
              </a:rPr>
              <a:t>robotun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kendi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kafasında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olduğu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xyz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konumunu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haritalandırıp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olduğu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konuma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bir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sanal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bir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nokta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koyup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onu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zihninde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tutarak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karanlık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bölgelerde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veya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kaybolduğu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yerlerde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geldiği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yolu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tekrar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geri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dönmesini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sağlayacağım</a:t>
            </a:r>
            <a:r>
              <a:rPr lang="en-US" sz="2000" dirty="0"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43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0C4E-26F4-17D1-3012-1D947678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Calibri Light"/>
                <a:cs typeface="Calibri Light"/>
              </a:rPr>
              <a:t>Kaynakça</a:t>
            </a:r>
            <a:r>
              <a:rPr lang="en-US" dirty="0">
                <a:ea typeface="Calibri Light"/>
                <a:cs typeface="Calibri Light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D80FA-34A6-2E75-BCB2-2B7DE85B1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Wikipedia</a:t>
            </a:r>
          </a:p>
          <a:p>
            <a:pPr>
              <a:buClr>
                <a:srgbClr val="FFFFFF"/>
              </a:buClr>
            </a:pPr>
            <a:r>
              <a:rPr lang="en-US" dirty="0">
                <a:ea typeface="Calibri"/>
                <a:cs typeface="Calibri"/>
              </a:rPr>
              <a:t>Boston dynamics</a:t>
            </a:r>
          </a:p>
          <a:p>
            <a:pPr>
              <a:buClr>
                <a:srgbClr val="FFFFFF"/>
              </a:buClr>
            </a:pPr>
            <a:r>
              <a:rPr lang="en-US" dirty="0" err="1">
                <a:ea typeface="Calibri"/>
                <a:cs typeface="Calibri"/>
              </a:rPr>
              <a:t>Espressif</a:t>
            </a:r>
            <a:r>
              <a:rPr lang="en-US" dirty="0">
                <a:ea typeface="Calibri"/>
                <a:cs typeface="Calibri"/>
              </a:rPr>
              <a:t> systems(2024)</a:t>
            </a:r>
          </a:p>
          <a:p>
            <a:pPr>
              <a:buClr>
                <a:srgbClr val="FFFFFF"/>
              </a:buClr>
            </a:pPr>
            <a:r>
              <a:rPr lang="en-US" dirty="0" err="1">
                <a:ea typeface="Calibri"/>
                <a:cs typeface="Calibri"/>
              </a:rPr>
              <a:t>Okatan</a:t>
            </a:r>
            <a:r>
              <a:rPr lang="en-US" dirty="0">
                <a:ea typeface="Calibri"/>
                <a:cs typeface="Calibri"/>
              </a:rPr>
              <a:t>, A. (2020) ''</a:t>
            </a:r>
            <a:r>
              <a:rPr lang="en-US" dirty="0" err="1">
                <a:ea typeface="Calibri"/>
                <a:cs typeface="Calibri"/>
              </a:rPr>
              <a:t>Doğadan</a:t>
            </a:r>
            <a:r>
              <a:rPr lang="en-US" dirty="0">
                <a:ea typeface="Calibri"/>
                <a:cs typeface="Calibri"/>
              </a:rPr>
              <a:t> İlham Alan </a:t>
            </a:r>
            <a:r>
              <a:rPr lang="en-US" dirty="0" err="1">
                <a:ea typeface="Calibri"/>
                <a:cs typeface="Calibri"/>
              </a:rPr>
              <a:t>Robotlar</a:t>
            </a:r>
            <a:r>
              <a:rPr lang="en-US" dirty="0">
                <a:ea typeface="Calibri"/>
                <a:cs typeface="Calibri"/>
              </a:rPr>
              <a:t>''. TÜBİTAK </a:t>
            </a:r>
            <a:r>
              <a:rPr lang="en-US" dirty="0" err="1">
                <a:ea typeface="Calibri"/>
                <a:cs typeface="Calibri"/>
              </a:rPr>
              <a:t>Bilim</a:t>
            </a:r>
            <a:r>
              <a:rPr lang="en-US" dirty="0">
                <a:ea typeface="Calibri"/>
                <a:cs typeface="Calibri"/>
              </a:rPr>
              <a:t> Genç</a:t>
            </a:r>
          </a:p>
          <a:p>
            <a:pPr>
              <a:buClr>
                <a:srgbClr val="FFFFFF"/>
              </a:buClr>
            </a:pPr>
            <a:r>
              <a:rPr lang="en-US" dirty="0">
                <a:ea typeface="Calibri"/>
                <a:cs typeface="Calibri"/>
              </a:rPr>
              <a:t>Tower Pro. SG90 Servo Datasheet</a:t>
            </a:r>
          </a:p>
          <a:p>
            <a:pPr>
              <a:buClr>
                <a:srgbClr val="FFFFFF"/>
              </a:buClr>
            </a:pPr>
            <a:r>
              <a:rPr lang="en-US" dirty="0">
                <a:ea typeface="Calibri"/>
                <a:cs typeface="Calibri"/>
              </a:rPr>
              <a:t>Blynk </a:t>
            </a:r>
            <a:r>
              <a:rPr lang="en-US" dirty="0" err="1">
                <a:ea typeface="Calibri"/>
                <a:cs typeface="Calibri"/>
              </a:rPr>
              <a:t>ınc</a:t>
            </a:r>
            <a:r>
              <a:rPr lang="en-US" dirty="0">
                <a:ea typeface="Calibri"/>
                <a:cs typeface="Calibri"/>
              </a:rPr>
              <a:t>. 2025)</a:t>
            </a:r>
          </a:p>
        </p:txBody>
      </p:sp>
    </p:spTree>
    <p:extLst>
      <p:ext uri="{BB962C8B-B14F-4D97-AF65-F5344CB8AC3E}">
        <p14:creationId xmlns:p14="http://schemas.microsoft.com/office/powerpoint/2010/main" val="287169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1E5586-8BB5-40F6-96C3-2E87DD7CE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18A96-8FB5-C5FC-6E1C-A375A2DA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805" y="1354668"/>
            <a:ext cx="8204391" cy="23464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BENİ DİNLEDİĞİNİZ İÇİN TEŞEKKÜR EDERİM.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832D40-B9E2-4CE7-9E0A-B35591EA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7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AFDD430-1523-FD61-8CBF-02678D62534C}"/>
              </a:ext>
            </a:extLst>
          </p:cNvPr>
          <p:cNvSpPr/>
          <p:nvPr/>
        </p:nvSpPr>
        <p:spPr>
          <a:xfrm>
            <a:off x="387927" y="1717963"/>
            <a:ext cx="10875818" cy="5056909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4E1BE22-17C6-7149-9932-0BD9EC96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ea typeface="Calibri Light"/>
                <a:cs typeface="Calibri Light"/>
              </a:rPr>
              <a:t>Projenin amacı ve kapsamı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AA19CC-6424-0FC8-AB6C-AF27CE1C9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897653"/>
            <a:ext cx="5067220" cy="5058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>
                <a:ea typeface="Calibri"/>
                <a:cs typeface="Calibri"/>
              </a:rPr>
              <a:t>İLHAM VE HEDEF :</a:t>
            </a:r>
            <a:endParaRPr lang="tr-TR">
              <a:ea typeface="Calibri"/>
              <a:cs typeface="Calibri"/>
            </a:endParaRPr>
          </a:p>
          <a:p>
            <a:pPr marL="0" indent="0">
              <a:buNone/>
            </a:pPr>
            <a:endParaRPr lang="tr-TR" b="1">
              <a:ea typeface="Calibri"/>
              <a:cs typeface="Calibri"/>
            </a:endParaRPr>
          </a:p>
          <a:p>
            <a:pPr marL="0" indent="0">
              <a:buNone/>
            </a:pPr>
            <a:endParaRPr lang="tr-TR" b="1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tr-TR">
                <a:ea typeface="Calibri"/>
                <a:cs typeface="Calibri"/>
              </a:rPr>
              <a:t>Boston Dynamics Spot</a:t>
            </a:r>
          </a:p>
          <a:p>
            <a:pPr marL="0" indent="0">
              <a:buNone/>
            </a:pPr>
            <a:r>
              <a:rPr lang="tr-TR">
                <a:ea typeface="Calibri"/>
                <a:cs typeface="Calibri"/>
              </a:rPr>
              <a:t>Endüstriyel Standart : 75000 dolar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tr-TR">
                <a:ea typeface="Calibri"/>
                <a:cs typeface="Calibri"/>
              </a:rPr>
              <a:t>Bizim Hedefimiz : Çoğu kişinin ulaşabileceği bir </a:t>
            </a:r>
            <a:r>
              <a:rPr lang="tr-TR" err="1">
                <a:ea typeface="Calibri"/>
                <a:cs typeface="Calibri"/>
              </a:rPr>
              <a:t>bütce</a:t>
            </a:r>
            <a:r>
              <a:rPr lang="tr-TR">
                <a:ea typeface="Calibri"/>
                <a:cs typeface="Calibri"/>
              </a:rPr>
              <a:t> sınırı arasında</a:t>
            </a:r>
          </a:p>
          <a:p>
            <a:pPr marL="0" indent="0">
              <a:buClr>
                <a:srgbClr val="FFFFFF"/>
              </a:buClr>
              <a:buNone/>
            </a:pPr>
            <a:endParaRPr lang="tr-TR">
              <a:ea typeface="Calibri"/>
              <a:cs typeface="Calibri"/>
            </a:endParaRP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BEC047A-0567-933F-D3DC-84D2652E81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>
                <a:ea typeface="Calibri"/>
                <a:cs typeface="Calibri"/>
              </a:rPr>
              <a:t>KAPSAM - TEKNOLOJİLER</a:t>
            </a:r>
            <a:endParaRPr lang="tr-TR"/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  <a:p>
            <a:pPr>
              <a:buClr>
                <a:srgbClr val="FFFFFF"/>
              </a:buClr>
            </a:pPr>
            <a:endParaRPr lang="tr-TR">
              <a:ea typeface="Calibri"/>
              <a:cs typeface="Calibri"/>
            </a:endParaRPr>
          </a:p>
        </p:txBody>
      </p:sp>
      <p:pic>
        <p:nvPicPr>
          <p:cNvPr id="5" name="Resim 4" descr="Boston Dynamics' Spot: The Design Behind the Robot Dog | IoT World Today">
            <a:extLst>
              <a:ext uri="{FF2B5EF4-FFF2-40B4-BE49-F238E27FC236}">
                <a16:creationId xmlns:a16="http://schemas.microsoft.com/office/drawing/2014/main" id="{AFDC0074-F406-8B54-D943-9104492A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30" y="2449617"/>
            <a:ext cx="4363529" cy="2304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Resim 8" descr="Wireless Wifi Gray Logo Icon Transparent Background | Citypng">
            <a:extLst>
              <a:ext uri="{FF2B5EF4-FFF2-40B4-BE49-F238E27FC236}">
                <a16:creationId xmlns:a16="http://schemas.microsoft.com/office/drawing/2014/main" id="{640332C4-9BC4-2EDA-6D54-5600AA0C2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193" y="2747513"/>
            <a:ext cx="1693653" cy="1679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 descr="Brain - Free electronics icons">
            <a:extLst>
              <a:ext uri="{FF2B5EF4-FFF2-40B4-BE49-F238E27FC236}">
                <a16:creationId xmlns:a16="http://schemas.microsoft.com/office/drawing/2014/main" id="{E8B578DB-ED69-2F09-41A7-038C161FA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708" y="2837282"/>
            <a:ext cx="1732473" cy="1499739"/>
          </a:xfrm>
          <a:prstGeom prst="rect">
            <a:avLst/>
          </a:prstGeom>
        </p:spPr>
      </p:pic>
      <p:pic>
        <p:nvPicPr>
          <p:cNvPr id="11" name="Resim 10" descr="Robot leg Detailed color Lineal icon | Freepik">
            <a:extLst>
              <a:ext uri="{FF2B5EF4-FFF2-40B4-BE49-F238E27FC236}">
                <a16:creationId xmlns:a16="http://schemas.microsoft.com/office/drawing/2014/main" id="{09968850-05BF-D3C8-771D-F35BBCEF0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468" y="4613694"/>
            <a:ext cx="1512499" cy="145499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FCDBB033-266E-B061-9742-4EE018028265}"/>
              </a:ext>
            </a:extLst>
          </p:cNvPr>
          <p:cNvSpPr txBox="1"/>
          <p:nvPr/>
        </p:nvSpPr>
        <p:spPr>
          <a:xfrm>
            <a:off x="8184115" y="5338705"/>
            <a:ext cx="34774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b="1">
                <a:ea typeface="Calibri"/>
                <a:cs typeface="Calibri"/>
              </a:rPr>
              <a:t>Nesnelerin İnterneti İle Mekanik Zekanın Birleşimi</a:t>
            </a:r>
          </a:p>
        </p:txBody>
      </p:sp>
    </p:spTree>
    <p:extLst>
      <p:ext uri="{BB962C8B-B14F-4D97-AF65-F5344CB8AC3E}">
        <p14:creationId xmlns:p14="http://schemas.microsoft.com/office/powerpoint/2010/main" val="1997503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C60C8E-CBEB-4FFC-AADB-4123E3122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275FEF86-FDF0-513D-8753-8996EE9C1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Konsept tasarımı </a:t>
            </a:r>
          </a:p>
        </p:txBody>
      </p:sp>
      <p:pic>
        <p:nvPicPr>
          <p:cNvPr id="5" name="Resim Yer Tutucusu 4" descr="metin, çizim, taslak, diyagra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3128896-6AA4-2BF7-2181-0D5B350A12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5556" r="5556"/>
          <a:stretch>
            <a:fillRect/>
          </a:stretch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C6F728F-DDB3-2A6F-319F-9DB41380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0" y="1212496"/>
            <a:ext cx="5147730" cy="44414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err="1"/>
              <a:t>Projeye</a:t>
            </a:r>
            <a:r>
              <a:rPr lang="en-US" b="1"/>
              <a:t> </a:t>
            </a:r>
            <a:r>
              <a:rPr lang="en-US" b="1" err="1"/>
              <a:t>başlamadan</a:t>
            </a:r>
            <a:r>
              <a:rPr lang="en-US" b="1"/>
              <a:t> </a:t>
            </a:r>
            <a:r>
              <a:rPr lang="en-US" b="1" err="1"/>
              <a:t>önce</a:t>
            </a:r>
            <a:r>
              <a:rPr lang="en-US" b="1"/>
              <a:t> </a:t>
            </a:r>
            <a:r>
              <a:rPr lang="en-US" b="1" err="1"/>
              <a:t>prototiplerin</a:t>
            </a:r>
            <a:r>
              <a:rPr lang="en-US" b="1"/>
              <a:t> </a:t>
            </a:r>
            <a:r>
              <a:rPr lang="en-US" b="1" err="1"/>
              <a:t>sonunda</a:t>
            </a:r>
            <a:r>
              <a:rPr lang="en-US" b="1"/>
              <a:t> </a:t>
            </a:r>
            <a:r>
              <a:rPr lang="en-US" b="1" err="1"/>
              <a:t>nasıl</a:t>
            </a:r>
            <a:r>
              <a:rPr lang="en-US" b="1"/>
              <a:t> </a:t>
            </a:r>
            <a:r>
              <a:rPr lang="en-US" b="1" err="1"/>
              <a:t>görüneceğine</a:t>
            </a:r>
            <a:r>
              <a:rPr lang="en-US" b="1"/>
              <a:t> </a:t>
            </a:r>
            <a:r>
              <a:rPr lang="en-US" b="1" err="1"/>
              <a:t>dahil</a:t>
            </a:r>
            <a:r>
              <a:rPr lang="en-US" b="1"/>
              <a:t> </a:t>
            </a:r>
            <a:r>
              <a:rPr lang="en-US" b="1" err="1"/>
              <a:t>bir</a:t>
            </a:r>
            <a:r>
              <a:rPr lang="en-US" b="1"/>
              <a:t> </a:t>
            </a:r>
            <a:r>
              <a:rPr lang="en-US" b="1" err="1"/>
              <a:t>fikir</a:t>
            </a:r>
            <a:r>
              <a:rPr lang="en-US" b="1"/>
              <a:t> </a:t>
            </a:r>
            <a:r>
              <a:rPr lang="en-US" b="1" err="1"/>
              <a:t>ortaya</a:t>
            </a:r>
            <a:r>
              <a:rPr lang="en-US" b="1"/>
              <a:t> </a:t>
            </a:r>
            <a:r>
              <a:rPr lang="en-US" b="1" err="1"/>
              <a:t>atmak</a:t>
            </a:r>
            <a:r>
              <a:rPr lang="en-US" b="1"/>
              <a:t> </a:t>
            </a:r>
            <a:r>
              <a:rPr lang="en-US" b="1" err="1"/>
              <a:t>için</a:t>
            </a:r>
            <a:r>
              <a:rPr lang="en-US" b="1"/>
              <a:t> </a:t>
            </a:r>
            <a:r>
              <a:rPr lang="en-US" b="1" err="1"/>
              <a:t>bu</a:t>
            </a:r>
            <a:r>
              <a:rPr lang="en-US" b="1"/>
              <a:t> </a:t>
            </a:r>
            <a:r>
              <a:rPr lang="en-US" b="1" err="1"/>
              <a:t>taslak</a:t>
            </a:r>
            <a:r>
              <a:rPr lang="en-US" b="1"/>
              <a:t> </a:t>
            </a:r>
            <a:r>
              <a:rPr lang="en-US" b="1" err="1"/>
              <a:t>resmi</a:t>
            </a:r>
            <a:r>
              <a:rPr lang="en-US" b="1"/>
              <a:t> </a:t>
            </a:r>
            <a:r>
              <a:rPr lang="en-US" b="1" err="1"/>
              <a:t>oluşturdum</a:t>
            </a:r>
            <a:r>
              <a:rPr lang="en-US" b="1"/>
              <a:t>. </a:t>
            </a:r>
            <a:endParaRPr lang="en-US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27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02128B-2DA3-B6CF-2B50-AC277751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97" y="643464"/>
            <a:ext cx="3785181" cy="5571072"/>
          </a:xfrm>
        </p:spPr>
        <p:txBody>
          <a:bodyPr>
            <a:normAutofit/>
          </a:bodyPr>
          <a:lstStyle/>
          <a:p>
            <a:r>
              <a:rPr lang="tr-TR">
                <a:ea typeface="Calibri Light"/>
                <a:cs typeface="Calibri Light"/>
              </a:rPr>
              <a:t>Prototip süreci</a:t>
            </a:r>
            <a:endParaRPr lang="tr-TR"/>
          </a:p>
        </p:txBody>
      </p:sp>
      <p:pic>
        <p:nvPicPr>
          <p:cNvPr id="9" name="İçerik Yer Tutucusu 8" descr="Elektrik kabloları, kablo, elektronik mühendisliği, elektronik donan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EC1C93B-65B0-F886-6B5B-701BEC2A7C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88" t="259" r="-794" b="34870"/>
          <a:stretch>
            <a:fillRect/>
          </a:stretch>
        </p:blipFill>
        <p:spPr>
          <a:xfrm>
            <a:off x="3674903" y="57036"/>
            <a:ext cx="2423401" cy="2241136"/>
          </a:xfrm>
          <a:prstGeom prst="roundRect">
            <a:avLst>
              <a:gd name="adj" fmla="val 1045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İçerik Yer Tutucusu 13" descr="elektronik donanım, kablo, Elektrik kabloları, elektronik mühendisliğ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243A549-9C01-C5E4-10E5-E7BDB66DE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72244" y="78274"/>
            <a:ext cx="2281633" cy="2126075"/>
          </a:xfrm>
          <a:prstGeom prst="roundRect">
            <a:avLst>
              <a:gd name="adj" fmla="val 1045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Resim 14" descr="elektronik donanım, kablo, Elektrik kabloları, elektronik mühendisliğ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2FB0183-E4F4-212E-01EC-C29FA5E10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46167" y="15144"/>
            <a:ext cx="2308296" cy="2280044"/>
          </a:xfrm>
          <a:prstGeom prst="roundRect">
            <a:avLst>
              <a:gd name="adj" fmla="val 1045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2163441F-81FD-74CD-E97C-2CB83DD24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558" y="2842501"/>
            <a:ext cx="2419285" cy="3898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Bu </a:t>
            </a:r>
            <a:r>
              <a:rPr lang="en-US" sz="2000" err="1">
                <a:ea typeface="Calibri"/>
                <a:cs typeface="Calibri"/>
              </a:rPr>
              <a:t>projemin</a:t>
            </a:r>
            <a:r>
              <a:rPr lang="en-US" sz="2000">
                <a:ea typeface="Calibri"/>
                <a:cs typeface="Calibri"/>
              </a:rPr>
              <a:t> ilk </a:t>
            </a:r>
            <a:r>
              <a:rPr lang="en-US" sz="2000" err="1">
                <a:ea typeface="Calibri"/>
                <a:cs typeface="Calibri"/>
              </a:rPr>
              <a:t>prototipi</a:t>
            </a:r>
            <a:r>
              <a:rPr lang="en-US" sz="2000">
                <a:ea typeface="Calibri"/>
                <a:cs typeface="Calibri"/>
              </a:rPr>
              <a:t>. </a:t>
            </a:r>
            <a:r>
              <a:rPr lang="en-US" sz="2000" err="1">
                <a:ea typeface="Calibri"/>
                <a:cs typeface="Calibri"/>
              </a:rPr>
              <a:t>Amacım</a:t>
            </a:r>
            <a:r>
              <a:rPr lang="en-US" sz="200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sadece</a:t>
            </a:r>
            <a:r>
              <a:rPr lang="en-US" sz="200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devrenin</a:t>
            </a:r>
            <a:r>
              <a:rPr lang="en-US" sz="2000">
                <a:ea typeface="Calibri"/>
                <a:cs typeface="Calibri"/>
              </a:rPr>
              <a:t> ana </a:t>
            </a:r>
            <a:r>
              <a:rPr lang="en-US" sz="2000" err="1">
                <a:ea typeface="Calibri"/>
                <a:cs typeface="Calibri"/>
              </a:rPr>
              <a:t>mantığı</a:t>
            </a:r>
            <a:r>
              <a:rPr lang="en-US" sz="200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çalışıp</a:t>
            </a:r>
            <a:r>
              <a:rPr lang="en-US" sz="200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çalışmadığını</a:t>
            </a:r>
            <a:r>
              <a:rPr lang="en-US" sz="2000">
                <a:ea typeface="Calibri"/>
                <a:cs typeface="Calibri"/>
              </a:rPr>
              <a:t> test </a:t>
            </a:r>
            <a:r>
              <a:rPr lang="en-US" sz="2000" err="1">
                <a:ea typeface="Calibri"/>
                <a:cs typeface="Calibri"/>
              </a:rPr>
              <a:t>etmekti</a:t>
            </a:r>
            <a:r>
              <a:rPr lang="en-US" sz="2000"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92DB54B-8E6F-6F2D-28B6-DC11C566EF6C}"/>
              </a:ext>
            </a:extLst>
          </p:cNvPr>
          <p:cNvSpPr txBox="1"/>
          <p:nvPr/>
        </p:nvSpPr>
        <p:spPr>
          <a:xfrm>
            <a:off x="6553200" y="2840181"/>
            <a:ext cx="2050472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000"/>
              <a:t>Bu projemin 2. prototipi. Buradaki amacım önceki prototipteki gereksiz parçaları çıkartıp daha kompakt bir hale getirip artık tam haline oturtmaktı.</a:t>
            </a:r>
            <a:endParaRPr lang="tr-TR" sz="200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31947-D8C5-579C-C030-087F82FF1A7F}"/>
              </a:ext>
            </a:extLst>
          </p:cNvPr>
          <p:cNvSpPr txBox="1"/>
          <p:nvPr/>
        </p:nvSpPr>
        <p:spPr>
          <a:xfrm>
            <a:off x="9319926" y="2837567"/>
            <a:ext cx="1967345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Calibri"/>
                <a:cs typeface="Calibri"/>
              </a:rPr>
              <a:t>Bu </a:t>
            </a:r>
            <a:r>
              <a:rPr lang="en-US" sz="2000" err="1">
                <a:ea typeface="Calibri"/>
                <a:cs typeface="Calibri"/>
              </a:rPr>
              <a:t>projemin</a:t>
            </a:r>
            <a:r>
              <a:rPr lang="en-US" sz="2000" dirty="0">
                <a:ea typeface="Calibri"/>
                <a:cs typeface="Calibri"/>
              </a:rPr>
              <a:t> 3. </a:t>
            </a:r>
            <a:r>
              <a:rPr lang="en-US" sz="2000" err="1">
                <a:ea typeface="Calibri"/>
                <a:cs typeface="Calibri"/>
              </a:rPr>
              <a:t>prototipi</a:t>
            </a:r>
            <a:r>
              <a:rPr lang="en-US" sz="2000" dirty="0">
                <a:ea typeface="Calibri"/>
                <a:cs typeface="Calibri"/>
              </a:rPr>
              <a:t>. </a:t>
            </a:r>
            <a:r>
              <a:rPr lang="en-US" sz="2000" err="1">
                <a:ea typeface="Calibri"/>
                <a:cs typeface="Calibri"/>
              </a:rPr>
              <a:t>Robotuma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ekstradan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ekran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ve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ses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çıkıl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cihazı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ekleyip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konsept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tasarımındaki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halini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vereceğim</a:t>
            </a:r>
            <a:r>
              <a:rPr lang="en-US" sz="2000" dirty="0">
                <a:ea typeface="Calibri"/>
                <a:cs typeface="Calibri"/>
              </a:rPr>
              <a:t>. Ama </a:t>
            </a:r>
            <a:r>
              <a:rPr lang="en-US" sz="2000" err="1">
                <a:ea typeface="Calibri"/>
                <a:cs typeface="Calibri"/>
              </a:rPr>
              <a:t>hala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yapım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aşamasında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bu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yüzden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elimde</a:t>
            </a:r>
            <a:r>
              <a:rPr lang="en-US" sz="2000" dirty="0">
                <a:ea typeface="Calibri"/>
                <a:cs typeface="Calibri"/>
              </a:rPr>
              <a:t> tam </a:t>
            </a:r>
            <a:r>
              <a:rPr lang="en-US" sz="2000" err="1">
                <a:ea typeface="Calibri"/>
                <a:cs typeface="Calibri"/>
              </a:rPr>
              <a:t>fotoğrafı</a:t>
            </a:r>
            <a:r>
              <a:rPr lang="en-US" sz="2000" dirty="0">
                <a:ea typeface="Calibri"/>
                <a:cs typeface="Calibri"/>
              </a:rPr>
              <a:t> yok.</a:t>
            </a:r>
          </a:p>
        </p:txBody>
      </p:sp>
    </p:spTree>
    <p:extLst>
      <p:ext uri="{BB962C8B-B14F-4D97-AF65-F5344CB8AC3E}">
        <p14:creationId xmlns:p14="http://schemas.microsoft.com/office/powerpoint/2010/main" val="4017694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09D5-96D4-D82A-58B0-84C0E380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Devre şeması ve malzemeler</a:t>
            </a:r>
            <a:endParaRPr lang="en-US"/>
          </a:p>
        </p:txBody>
      </p:sp>
      <p:pic>
        <p:nvPicPr>
          <p:cNvPr id="4" name="Content Placeholder 3" descr="A computer screen shot of a circuit board&#10;&#10;AI-generated content may be incorrect.">
            <a:extLst>
              <a:ext uri="{FF2B5EF4-FFF2-40B4-BE49-F238E27FC236}">
                <a16:creationId xmlns:a16="http://schemas.microsoft.com/office/drawing/2014/main" id="{AA7273F4-4C4C-427D-8BEE-08EE95303F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54" r="4872"/>
          <a:stretch>
            <a:fillRect/>
          </a:stretch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8F0F89-FE41-38D8-9481-3D45B065B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err="1">
                <a:ea typeface="Calibri"/>
                <a:cs typeface="Calibri"/>
              </a:rPr>
              <a:t>Gördüğünüz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üzere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burada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devreyi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kurabilmek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için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gereken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devre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şeması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gözükmektedir</a:t>
            </a:r>
            <a:r>
              <a:rPr lang="en-US" sz="2000" b="1" dirty="0">
                <a:ea typeface="Calibri"/>
                <a:cs typeface="Calibri"/>
              </a:rPr>
              <a:t>. Bu </a:t>
            </a:r>
            <a:r>
              <a:rPr lang="en-US" sz="2000" b="1" err="1">
                <a:ea typeface="Calibri"/>
                <a:cs typeface="Calibri"/>
              </a:rPr>
              <a:t>şema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sayesinde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hiçbirşey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bilmeyen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birisi</a:t>
            </a:r>
            <a:r>
              <a:rPr lang="en-US" sz="2000" b="1" dirty="0">
                <a:ea typeface="Calibri"/>
                <a:cs typeface="Calibri"/>
              </a:rPr>
              <a:t> bile </a:t>
            </a:r>
            <a:r>
              <a:rPr lang="en-US" sz="2000" b="1" err="1">
                <a:ea typeface="Calibri"/>
                <a:cs typeface="Calibri"/>
              </a:rPr>
              <a:t>devreyi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rahatlıkla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b="1" err="1">
                <a:ea typeface="Calibri"/>
                <a:cs typeface="Calibri"/>
              </a:rPr>
              <a:t>kurabilir</a:t>
            </a:r>
            <a:endParaRPr lang="en-US" sz="20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349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1E5586-8BB5-40F6-96C3-2E87DD7CE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2949F-734D-7A43-7987-2F530E0F44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25078" y="315576"/>
            <a:ext cx="6541846" cy="14043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/>
              <a:t>Devre şeması ve malzemeler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832D40-B9E2-4CE7-9E0A-B35591EA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SP32 WROOM 32E — SunFounder Universal Maker Sensor Kit ...">
            <a:extLst>
              <a:ext uri="{FF2B5EF4-FFF2-40B4-BE49-F238E27FC236}">
                <a16:creationId xmlns:a16="http://schemas.microsoft.com/office/drawing/2014/main" id="{F483FD8C-9BC6-CB03-2717-2A6EEC8BF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51" y="2103962"/>
            <a:ext cx="2022763" cy="1429567"/>
          </a:xfrm>
          <a:prstGeom prst="rect">
            <a:avLst/>
          </a:prstGeom>
        </p:spPr>
      </p:pic>
      <p:pic>
        <p:nvPicPr>
          <p:cNvPr id="8" name="Picture 7" descr="SG90 Micro Servo Motor">
            <a:extLst>
              <a:ext uri="{FF2B5EF4-FFF2-40B4-BE49-F238E27FC236}">
                <a16:creationId xmlns:a16="http://schemas.microsoft.com/office/drawing/2014/main" id="{2C468133-D90E-C95A-3813-BF529AB73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745" y="1710726"/>
            <a:ext cx="3285227" cy="2387002"/>
          </a:xfrm>
          <a:prstGeom prst="rect">
            <a:avLst/>
          </a:prstGeom>
        </p:spPr>
      </p:pic>
      <p:pic>
        <p:nvPicPr>
          <p:cNvPr id="10" name="Picture 9" descr="Single blue lithium ion battery cell isolated on transparent background  66337653 PNG">
            <a:extLst>
              <a:ext uri="{FF2B5EF4-FFF2-40B4-BE49-F238E27FC236}">
                <a16:creationId xmlns:a16="http://schemas.microsoft.com/office/drawing/2014/main" id="{A4457635-DAF6-7E11-94FD-FFE613D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415" y="2153010"/>
            <a:ext cx="1969699" cy="1516813"/>
          </a:xfrm>
          <a:prstGeom prst="rect">
            <a:avLst/>
          </a:prstGeom>
        </p:spPr>
      </p:pic>
      <p:pic>
        <p:nvPicPr>
          <p:cNvPr id="12" name="Picture 11" descr="Build a Circuit with the HC-SR04 Ultrasonic Sensor">
            <a:extLst>
              <a:ext uri="{FF2B5EF4-FFF2-40B4-BE49-F238E27FC236}">
                <a16:creationId xmlns:a16="http://schemas.microsoft.com/office/drawing/2014/main" id="{6E86937B-F6B2-CE4F-AA0F-C976E0F29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1382" y="1576118"/>
            <a:ext cx="2785614" cy="2670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A05438-9FBC-D8E2-493F-3D21C4727515}"/>
              </a:ext>
            </a:extLst>
          </p:cNvPr>
          <p:cNvSpPr txBox="1"/>
          <p:nvPr/>
        </p:nvSpPr>
        <p:spPr>
          <a:xfrm>
            <a:off x="96981" y="3809999"/>
            <a:ext cx="2687781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ea typeface="Calibri"/>
                <a:cs typeface="Calibri"/>
              </a:rPr>
              <a:t>1x Esp32</a:t>
            </a:r>
            <a:endParaRPr lang="en-US"/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sz="2000" dirty="0" err="1">
                <a:ea typeface="Calibri"/>
                <a:cs typeface="Calibri"/>
              </a:rPr>
              <a:t>Klasik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bir</a:t>
            </a:r>
            <a:r>
              <a:rPr lang="en-US" sz="2000" dirty="0">
                <a:ea typeface="Calibri"/>
                <a:cs typeface="Calibri"/>
              </a:rPr>
              <a:t> esp32 </a:t>
            </a:r>
            <a:r>
              <a:rPr lang="en-US" sz="2000" dirty="0" err="1">
                <a:ea typeface="Calibri"/>
                <a:cs typeface="Calibri"/>
              </a:rPr>
              <a:t>kullandım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çünkü</a:t>
            </a:r>
            <a:r>
              <a:rPr lang="en-US" sz="2000" dirty="0">
                <a:ea typeface="Calibri"/>
                <a:cs typeface="Calibri"/>
              </a:rPr>
              <a:t> hem </a:t>
            </a:r>
            <a:r>
              <a:rPr lang="en-US" sz="2000" dirty="0" err="1">
                <a:ea typeface="Calibri"/>
                <a:cs typeface="Calibri"/>
              </a:rPr>
              <a:t>maaliyet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olarak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hemde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bulunabilirlik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olarak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en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iyisi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olduğunu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düşündüm</a:t>
            </a:r>
            <a:r>
              <a:rPr lang="en-US" sz="2000" dirty="0">
                <a:ea typeface="Calibri"/>
                <a:cs typeface="Calibri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62DCBC-B3F9-A106-A27A-542FA8229FFB}"/>
              </a:ext>
            </a:extLst>
          </p:cNvPr>
          <p:cNvSpPr txBox="1"/>
          <p:nvPr/>
        </p:nvSpPr>
        <p:spPr>
          <a:xfrm>
            <a:off x="3463636" y="3810000"/>
            <a:ext cx="20089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ea typeface="Calibri"/>
                <a:cs typeface="Calibri"/>
              </a:rPr>
              <a:t>4x Servo motor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D0BD1C-9996-D0E8-4C37-F76D5E841292}"/>
              </a:ext>
            </a:extLst>
          </p:cNvPr>
          <p:cNvSpPr txBox="1"/>
          <p:nvPr/>
        </p:nvSpPr>
        <p:spPr>
          <a:xfrm>
            <a:off x="3463636" y="4433454"/>
            <a:ext cx="216130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ea typeface="Calibri"/>
                <a:cs typeface="Calibri"/>
              </a:rPr>
              <a:t>Robotun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yürümesi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için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gerekli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olan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eklemler</a:t>
            </a:r>
            <a:r>
              <a:rPr lang="en-US" sz="2000" dirty="0">
                <a:ea typeface="Calibri"/>
                <a:cs typeface="Calibri"/>
              </a:rPr>
              <a:t>.</a:t>
            </a:r>
            <a:endParaRPr lang="en-US" sz="2000"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A5E8E7-E93B-1EC7-740D-E505F5834EE7}"/>
              </a:ext>
            </a:extLst>
          </p:cNvPr>
          <p:cNvSpPr txBox="1"/>
          <p:nvPr/>
        </p:nvSpPr>
        <p:spPr>
          <a:xfrm>
            <a:off x="6442363" y="3809999"/>
            <a:ext cx="18703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ea typeface="Calibri"/>
                <a:cs typeface="Calibri"/>
              </a:rPr>
              <a:t>2x li-ion </a:t>
            </a:r>
            <a:r>
              <a:rPr lang="en-US" b="1" dirty="0" err="1">
                <a:ea typeface="Calibri"/>
                <a:cs typeface="Calibri"/>
              </a:rPr>
              <a:t>pil</a:t>
            </a:r>
            <a:r>
              <a:rPr lang="en-US" b="1" dirty="0">
                <a:ea typeface="Calibri"/>
                <a:cs typeface="Calibri"/>
              </a:rPr>
              <a:t>(18650)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B7B178-B9BE-BD9B-CFB6-6F67F6F23D48}"/>
              </a:ext>
            </a:extLst>
          </p:cNvPr>
          <p:cNvSpPr txBox="1"/>
          <p:nvPr/>
        </p:nvSpPr>
        <p:spPr>
          <a:xfrm>
            <a:off x="6650181" y="4502727"/>
            <a:ext cx="162098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ea typeface="Calibri"/>
                <a:cs typeface="Calibri"/>
              </a:rPr>
              <a:t>Robotun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çalışabilmesi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için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gereken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enerjiyi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sağlaması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için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kullandım</a:t>
            </a:r>
            <a:endParaRPr lang="en-US" sz="2000"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4916D-C611-EC76-C3A3-BF2EADED163D}"/>
              </a:ext>
            </a:extLst>
          </p:cNvPr>
          <p:cNvSpPr txBox="1"/>
          <p:nvPr/>
        </p:nvSpPr>
        <p:spPr>
          <a:xfrm>
            <a:off x="9157854" y="3782290"/>
            <a:ext cx="228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ea typeface="Calibri" panose="020F0502020204030204"/>
                <a:cs typeface="Calibri" panose="020F0502020204030204"/>
              </a:rPr>
              <a:t>1x Ultrasonic sensor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C2E908-B219-5585-ABAB-295FB5273B7F}"/>
              </a:ext>
            </a:extLst>
          </p:cNvPr>
          <p:cNvSpPr txBox="1"/>
          <p:nvPr/>
        </p:nvSpPr>
        <p:spPr>
          <a:xfrm>
            <a:off x="9240981" y="4710545"/>
            <a:ext cx="206432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ea typeface="Calibri"/>
                <a:cs typeface="Calibri"/>
              </a:rPr>
              <a:t>Robotun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gözü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ve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etrafındaki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nesneleri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algılayabilmesi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için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kullandım</a:t>
            </a:r>
            <a:r>
              <a:rPr lang="en-US" sz="2000" dirty="0"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715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ABDAD3-5854-84A8-5810-D83EFA2D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C84E-0101-71ED-CFC8-6B8B0FEB70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25078" y="315576"/>
            <a:ext cx="6541846" cy="14043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/>
              <a:t>Devre şeması ve malzemeler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CCCCC7-5D6E-2878-5A7D-DE5249585D85}"/>
              </a:ext>
            </a:extLst>
          </p:cNvPr>
          <p:cNvSpPr txBox="1"/>
          <p:nvPr/>
        </p:nvSpPr>
        <p:spPr>
          <a:xfrm>
            <a:off x="263236" y="1717963"/>
            <a:ext cx="120534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ea typeface="Calibri"/>
                <a:cs typeface="Calibri"/>
              </a:rPr>
              <a:t>Kullandığım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malzemeler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şuanki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bütcem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ile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oluşturduğum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prototipi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çalıştırmaya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yetiyor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fakat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gerçek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bir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durumda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yetersiz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kalıcaklar</a:t>
            </a:r>
            <a:r>
              <a:rPr lang="en-US" sz="2000" dirty="0">
                <a:ea typeface="Calibri"/>
                <a:cs typeface="Calibri"/>
              </a:rPr>
              <a:t>. Bu </a:t>
            </a:r>
            <a:r>
              <a:rPr lang="en-US" sz="2000" dirty="0" err="1">
                <a:ea typeface="Calibri"/>
                <a:cs typeface="Calibri"/>
              </a:rPr>
              <a:t>yüzden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gelecekteki</a:t>
            </a:r>
            <a:r>
              <a:rPr lang="en-US" sz="2000" dirty="0">
                <a:ea typeface="Calibri"/>
                <a:cs typeface="Calibri"/>
              </a:rPr>
              <a:t> 3. </a:t>
            </a:r>
            <a:r>
              <a:rPr lang="en-US" sz="2000" dirty="0" err="1">
                <a:ea typeface="Calibri"/>
                <a:cs typeface="Calibri"/>
              </a:rPr>
              <a:t>prototipi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bu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malzemeleri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dahil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ederek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yapacağım</a:t>
            </a:r>
            <a:r>
              <a:rPr lang="en-US" sz="2000" dirty="0">
                <a:ea typeface="Calibri"/>
                <a:cs typeface="Calibri"/>
              </a:rPr>
              <a:t>.</a:t>
            </a:r>
          </a:p>
        </p:txBody>
      </p:sp>
      <p:pic>
        <p:nvPicPr>
          <p:cNvPr id="25" name="Picture 24" descr="Lipo Battery PNG Transparent Images Free Download | Vector Files | Pngtree">
            <a:extLst>
              <a:ext uri="{FF2B5EF4-FFF2-40B4-BE49-F238E27FC236}">
                <a16:creationId xmlns:a16="http://schemas.microsoft.com/office/drawing/2014/main" id="{D9D1599A-E106-363A-5EAE-4A7FFE4F7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6" y="2680855"/>
            <a:ext cx="1596411" cy="1063925"/>
          </a:xfrm>
          <a:prstGeom prst="rect">
            <a:avLst/>
          </a:prstGeom>
        </p:spPr>
      </p:pic>
      <p:pic>
        <p:nvPicPr>
          <p:cNvPr id="26" name="Picture 25" descr="MG90S Micro Plastic Gear Servo Motor – 180° - techiesms">
            <a:extLst>
              <a:ext uri="{FF2B5EF4-FFF2-40B4-BE49-F238E27FC236}">
                <a16:creationId xmlns:a16="http://schemas.microsoft.com/office/drawing/2014/main" id="{29481FBC-E078-92FD-60FA-86D87459F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894" y="2629292"/>
            <a:ext cx="1597325" cy="1442835"/>
          </a:xfrm>
          <a:prstGeom prst="rect">
            <a:avLst/>
          </a:prstGeom>
        </p:spPr>
      </p:pic>
      <p:pic>
        <p:nvPicPr>
          <p:cNvPr id="28" name="Picture 27" descr="Schematic Symbol for PCA9685 16 Channel I2C-PWM Model: Model for...">
            <a:extLst>
              <a:ext uri="{FF2B5EF4-FFF2-40B4-BE49-F238E27FC236}">
                <a16:creationId xmlns:a16="http://schemas.microsoft.com/office/drawing/2014/main" id="{E345CC8E-6010-FFAB-85E8-16C7EB760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319" y="2631056"/>
            <a:ext cx="1603207" cy="1437476"/>
          </a:xfrm>
          <a:prstGeom prst="rect">
            <a:avLst/>
          </a:prstGeom>
        </p:spPr>
      </p:pic>
      <p:pic>
        <p:nvPicPr>
          <p:cNvPr id="29" name="Picture 28" descr="Time of Flight Micro-LIDAR Distance Sensor (VL53L0X) — SunFounder Universal  Maker Sensor Kit documentation">
            <a:extLst>
              <a:ext uri="{FF2B5EF4-FFF2-40B4-BE49-F238E27FC236}">
                <a16:creationId xmlns:a16="http://schemas.microsoft.com/office/drawing/2014/main" id="{F9C6D6F2-7CCA-D9FF-83D7-A7274426A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729" y="2686769"/>
            <a:ext cx="2220585" cy="1444468"/>
          </a:xfrm>
          <a:prstGeom prst="rect">
            <a:avLst/>
          </a:prstGeom>
        </p:spPr>
      </p:pic>
      <p:pic>
        <p:nvPicPr>
          <p:cNvPr id="30" name="Picture 29" descr="Accelerometer and Gyroscope Sensor Module MPU6050">
            <a:extLst>
              <a:ext uri="{FF2B5EF4-FFF2-40B4-BE49-F238E27FC236}">
                <a16:creationId xmlns:a16="http://schemas.microsoft.com/office/drawing/2014/main" id="{D136909E-5CBA-B7A0-26A2-47C295C54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1447" y="2493262"/>
            <a:ext cx="2743199" cy="224789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D7FF19-EAE6-CE5D-99C2-2A294B098D29}"/>
              </a:ext>
            </a:extLst>
          </p:cNvPr>
          <p:cNvSpPr txBox="1"/>
          <p:nvPr/>
        </p:nvSpPr>
        <p:spPr>
          <a:xfrm>
            <a:off x="69272" y="4613562"/>
            <a:ext cx="1981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ea typeface="Calibri"/>
                <a:cs typeface="Calibri"/>
              </a:rPr>
              <a:t>1x li-po </a:t>
            </a:r>
            <a:r>
              <a:rPr lang="en-US" b="1" dirty="0" err="1">
                <a:ea typeface="Calibri"/>
                <a:cs typeface="Calibri"/>
              </a:rPr>
              <a:t>pil</a:t>
            </a:r>
            <a:endParaRPr lang="en-US" b="1" dirty="0">
              <a:ea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4F4C1B-C492-859D-D4A3-7CA7261BAE46}"/>
              </a:ext>
            </a:extLst>
          </p:cNvPr>
          <p:cNvSpPr txBox="1"/>
          <p:nvPr/>
        </p:nvSpPr>
        <p:spPr>
          <a:xfrm>
            <a:off x="2050473" y="4475018"/>
            <a:ext cx="1995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ea typeface="Calibri"/>
                <a:cs typeface="Calibri"/>
              </a:rPr>
              <a:t>14x mg90s servo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A6549E-E249-4368-2268-6CF8A975D991}"/>
              </a:ext>
            </a:extLst>
          </p:cNvPr>
          <p:cNvSpPr txBox="1"/>
          <p:nvPr/>
        </p:nvSpPr>
        <p:spPr>
          <a:xfrm>
            <a:off x="4156363" y="4544290"/>
            <a:ext cx="15932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ea typeface="Calibri" panose="020F0502020204030204"/>
                <a:cs typeface="Calibri" panose="020F0502020204030204"/>
              </a:rPr>
              <a:t>1x PCA9685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CCC62A-75D7-8727-C4E0-21D9A91F3BC4}"/>
              </a:ext>
            </a:extLst>
          </p:cNvPr>
          <p:cNvSpPr txBox="1"/>
          <p:nvPr/>
        </p:nvSpPr>
        <p:spPr>
          <a:xfrm>
            <a:off x="6525490" y="4544291"/>
            <a:ext cx="17318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ea typeface="Calibri"/>
                <a:cs typeface="Calibri"/>
              </a:rPr>
              <a:t>2x VL53L0X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344124-4022-5205-406C-9AA4E26848CC}"/>
              </a:ext>
            </a:extLst>
          </p:cNvPr>
          <p:cNvSpPr txBox="1"/>
          <p:nvPr/>
        </p:nvSpPr>
        <p:spPr>
          <a:xfrm>
            <a:off x="9171708" y="4544291"/>
            <a:ext cx="23275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ea typeface="Calibri"/>
                <a:cs typeface="Calibri"/>
              </a:rPr>
              <a:t>1x MPU6050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76C94F-5725-2BB4-3573-66C762DE983F}"/>
              </a:ext>
            </a:extLst>
          </p:cNvPr>
          <p:cNvSpPr txBox="1"/>
          <p:nvPr/>
        </p:nvSpPr>
        <p:spPr>
          <a:xfrm>
            <a:off x="166255" y="5126181"/>
            <a:ext cx="17872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Daha </a:t>
            </a:r>
            <a:r>
              <a:rPr lang="en-US" dirty="0" err="1">
                <a:ea typeface="Calibri"/>
                <a:cs typeface="Calibri"/>
              </a:rPr>
              <a:t>verimli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enerji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çıkışı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alabilmek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için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değiştirdim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C83A9B-80DC-A592-0EAF-226C1B9EA8D0}"/>
              </a:ext>
            </a:extLst>
          </p:cNvPr>
          <p:cNvSpPr txBox="1"/>
          <p:nvPr/>
        </p:nvSpPr>
        <p:spPr>
          <a:xfrm>
            <a:off x="2147454" y="5126182"/>
            <a:ext cx="169025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Tam </a:t>
            </a:r>
            <a:r>
              <a:rPr lang="en-US" err="1">
                <a:ea typeface="Calibri"/>
                <a:cs typeface="Calibri"/>
              </a:rPr>
              <a:t>eksende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hareket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edebilmesi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için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fazladan</a:t>
            </a:r>
            <a:r>
              <a:rPr lang="en-US" dirty="0">
                <a:ea typeface="Calibri"/>
                <a:cs typeface="Calibri"/>
              </a:rPr>
              <a:t> 2 </a:t>
            </a:r>
            <a:r>
              <a:rPr lang="en-US" err="1">
                <a:ea typeface="Calibri"/>
                <a:cs typeface="Calibri"/>
              </a:rPr>
              <a:t>eklem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ekledim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71A6CF-ED33-99BE-01ED-46E58A812BD1}"/>
              </a:ext>
            </a:extLst>
          </p:cNvPr>
          <p:cNvSpPr txBox="1"/>
          <p:nvPr/>
        </p:nvSpPr>
        <p:spPr>
          <a:xfrm>
            <a:off x="4419600" y="5126181"/>
            <a:ext cx="153785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14 </a:t>
            </a:r>
            <a:r>
              <a:rPr lang="en-US" dirty="0" err="1">
                <a:ea typeface="Calibri"/>
                <a:cs typeface="Calibri"/>
              </a:rPr>
              <a:t>motoru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tek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kartta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kontrol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edebilmek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için</a:t>
            </a:r>
            <a:r>
              <a:rPr lang="en-US">
                <a:ea typeface="Calibri"/>
                <a:cs typeface="Calibri"/>
              </a:rPr>
              <a:t> ekledim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ED1E37-52CE-B880-B084-9348F13EBE95}"/>
              </a:ext>
            </a:extLst>
          </p:cNvPr>
          <p:cNvSpPr txBox="1"/>
          <p:nvPr/>
        </p:nvSpPr>
        <p:spPr>
          <a:xfrm>
            <a:off x="6664036" y="5126181"/>
            <a:ext cx="238298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Calibri"/>
                <a:cs typeface="Calibri"/>
              </a:rPr>
              <a:t>Ultrasonikten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daha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kararlı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olduğundan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ve</a:t>
            </a:r>
            <a:r>
              <a:rPr lang="en-US" dirty="0">
                <a:ea typeface="Calibri"/>
                <a:cs typeface="Calibri"/>
              </a:rPr>
              <a:t> lidar </a:t>
            </a:r>
            <a:r>
              <a:rPr lang="en-US" dirty="0" err="1">
                <a:ea typeface="Calibri"/>
                <a:cs typeface="Calibri"/>
              </a:rPr>
              <a:t>ile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etrafını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rahatca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algılayabilmesi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için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ekledime</a:t>
            </a:r>
            <a:endParaRPr lang="en-US" dirty="0" err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8E642B-2F04-76C0-C4C6-CBA31CF9A117}"/>
              </a:ext>
            </a:extLst>
          </p:cNvPr>
          <p:cNvSpPr txBox="1"/>
          <p:nvPr/>
        </p:nvSpPr>
        <p:spPr>
          <a:xfrm>
            <a:off x="9365672" y="5126181"/>
            <a:ext cx="229985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Calibri"/>
                <a:cs typeface="Calibri"/>
              </a:rPr>
              <a:t>Denge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eğimi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kontrol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edebilmesi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için</a:t>
            </a:r>
            <a:r>
              <a:rPr lang="en-US" dirty="0">
                <a:ea typeface="Calibri"/>
                <a:cs typeface="Calibri"/>
              </a:rPr>
              <a:t>  </a:t>
            </a:r>
            <a:r>
              <a:rPr lang="en-US" dirty="0" err="1">
                <a:ea typeface="Calibri"/>
                <a:cs typeface="Calibri"/>
              </a:rPr>
              <a:t>ekledim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52551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B2060E-3DB4-E8FF-8B67-EE914272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 dirty="0" err="1">
                <a:ea typeface="Calibri Light"/>
                <a:cs typeface="Calibri Light"/>
              </a:rPr>
              <a:t>Çalışma</a:t>
            </a:r>
            <a:r>
              <a:rPr lang="en-US" dirty="0">
                <a:ea typeface="Calibri Light"/>
                <a:cs typeface="Calibri Light"/>
              </a:rPr>
              <a:t> </a:t>
            </a:r>
            <a:r>
              <a:rPr lang="en-US" dirty="0" err="1">
                <a:ea typeface="Calibri Light"/>
                <a:cs typeface="Calibri Light"/>
              </a:rPr>
              <a:t>mantığı</a:t>
            </a:r>
            <a:endParaRPr lang="en-US" dirty="0" err="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C53E6-C55F-CBC9-6DDE-C42AFFFA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076" y="1496440"/>
            <a:ext cx="6517543" cy="455784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en-US" b="1" dirty="0">
                <a:ea typeface="Calibri" panose="020F0502020204030204"/>
                <a:cs typeface="Calibri" panose="020F0502020204030204"/>
              </a:rPr>
              <a:t>ADIM: ALGILAMA </a:t>
            </a:r>
          </a:p>
          <a:p>
            <a:pPr marL="0" indent="0">
              <a:buClr>
                <a:prstClr val="white"/>
              </a:buClr>
              <a:buNone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Ilk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başta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robot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mesafeyi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ölçer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ve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önünde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engel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varmı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yokmu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kontrol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eder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. Sonra gyro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ile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dengesini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kontrol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eder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. Bu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sayede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düz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zeminde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olduğunu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algılar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ve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2.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adıma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geçer</a:t>
            </a:r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b="1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b="1" dirty="0">
                <a:ea typeface="Calibri" panose="020F0502020204030204"/>
                <a:cs typeface="Calibri" panose="020F0502020204030204"/>
              </a:rPr>
              <a:t>2. ADIM: KARAR</a:t>
            </a:r>
          </a:p>
          <a:p>
            <a:pPr marL="0" indent="0">
              <a:buNone/>
            </a:pPr>
            <a:r>
              <a:rPr lang="en-US" sz="2000" err="1">
                <a:ea typeface="Calibri" panose="020F0502020204030204"/>
                <a:cs typeface="Calibri" panose="020F0502020204030204"/>
              </a:rPr>
              <a:t>Eğer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önünde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engel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varsa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algoritma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ona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engelin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mesafesini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söyler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ve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bu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sayede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dönemsi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gereken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rotayı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kendi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aklında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çizer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ve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o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yöne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doğru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döner.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Eğer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lidar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ile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taradığı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yer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boş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ise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acil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durum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moduna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girer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ve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olduğu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yerde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durup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yönünü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tekrar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err="1">
                <a:ea typeface="Calibri" panose="020F0502020204030204"/>
                <a:cs typeface="Calibri" panose="020F0502020204030204"/>
              </a:rPr>
              <a:t>değiştirir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.</a:t>
            </a:r>
          </a:p>
          <a:p>
            <a:pPr marL="0" indent="0">
              <a:buNone/>
            </a:pPr>
            <a:endParaRPr lang="en-US" b="1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b="1" dirty="0">
                <a:ea typeface="Calibri" panose="020F0502020204030204"/>
                <a:cs typeface="Calibri" panose="020F0502020204030204"/>
              </a:rPr>
              <a:t>3. ADIM: DÖNGÜ</a:t>
            </a:r>
          </a:p>
          <a:p>
            <a:pPr marL="0" indent="0">
              <a:buNone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Ve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bu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şekilde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algoritma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kendini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döngüye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alır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ve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yarı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akıllı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bir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yapay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zeka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ile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kendi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başına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hareket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edebilir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.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Ayrıca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manuel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şekilde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telefondanda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kontrolu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sağlanabilir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. </a:t>
            </a:r>
          </a:p>
          <a:p>
            <a:pPr marL="0" indent="0">
              <a:buNone/>
            </a:pPr>
            <a:endParaRPr lang="en-US" b="1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b="1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368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23770-D96E-E6BA-1E34-8F6DC94A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>
                <a:ea typeface="Calibri Light"/>
                <a:cs typeface="Calibri Light"/>
              </a:rPr>
              <a:t>Kullanım</a:t>
            </a:r>
            <a:r>
              <a:rPr lang="en-US" dirty="0">
                <a:ea typeface="Calibri Light"/>
                <a:cs typeface="Calibri Light"/>
              </a:rPr>
              <a:t> </a:t>
            </a:r>
            <a:r>
              <a:rPr lang="en-US" err="1">
                <a:ea typeface="Calibri Light"/>
                <a:cs typeface="Calibri Light"/>
              </a:rPr>
              <a:t>alanları</a:t>
            </a:r>
            <a:endParaRPr lang="en-US">
              <a:ea typeface="Calibri Light"/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D0ACB-5445-C4B1-71F8-7AAFB91C9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03AD4-63E3-039A-1AEF-6C3F4FE9CE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ea typeface="Calibri"/>
                <a:cs typeface="Calibri"/>
              </a:rPr>
              <a:t>ARAMA KURTARMA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en-US" dirty="0" err="1">
                <a:ea typeface="Calibri"/>
                <a:cs typeface="Calibri"/>
              </a:rPr>
              <a:t>Tekerlekli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araçların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insanların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giremediği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engebeli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enkaz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alanlarında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yaşam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belirtisi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aramak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için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kullanılabilir</a:t>
            </a:r>
            <a:r>
              <a:rPr lang="en-US" dirty="0"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US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 dirty="0">
                <a:ea typeface="Calibri"/>
                <a:cs typeface="Calibri"/>
              </a:rPr>
              <a:t>2. ASKERİ</a:t>
            </a:r>
          </a:p>
          <a:p>
            <a:pPr marL="0" indent="0">
              <a:buNone/>
            </a:pPr>
            <a:r>
              <a:rPr lang="en-US" dirty="0" err="1">
                <a:ea typeface="Calibri"/>
                <a:cs typeface="Calibri"/>
              </a:rPr>
              <a:t>Tehlikeli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bölgelere</a:t>
            </a:r>
            <a:r>
              <a:rPr lang="en-US" dirty="0">
                <a:ea typeface="Calibri"/>
                <a:cs typeface="Calibri"/>
              </a:rPr>
              <a:t>(</a:t>
            </a:r>
            <a:r>
              <a:rPr lang="en-US" dirty="0" err="1">
                <a:ea typeface="Calibri"/>
                <a:cs typeface="Calibri"/>
              </a:rPr>
              <a:t>mayınlı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araziler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veya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mağaralar</a:t>
            </a:r>
            <a:r>
              <a:rPr lang="en-US" dirty="0">
                <a:ea typeface="Calibri"/>
                <a:cs typeface="Calibri"/>
              </a:rPr>
              <a:t>) </a:t>
            </a:r>
            <a:r>
              <a:rPr lang="en-US" dirty="0" err="1">
                <a:ea typeface="Calibri"/>
                <a:cs typeface="Calibri"/>
              </a:rPr>
              <a:t>askerden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önce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girerek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keşif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yapar</a:t>
            </a:r>
            <a:r>
              <a:rPr lang="en-US" dirty="0">
                <a:ea typeface="Calibri"/>
                <a:cs typeface="Calibri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A8260-EBA2-EA03-79F2-2F4BB994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C27CA1-C606-70FE-1A68-70AF4360D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7219" y="2798315"/>
            <a:ext cx="5081598" cy="3452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3. EVCİL HAYVAN VEYA OYUNCAK</a:t>
            </a:r>
            <a:endParaRPr lang="en-US"/>
          </a:p>
          <a:p>
            <a:pPr marL="0" indent="0">
              <a:buClr>
                <a:srgbClr val="FFFFFF"/>
              </a:buClr>
              <a:buNone/>
            </a:pPr>
            <a:r>
              <a:rPr lang="en-US" dirty="0">
                <a:ea typeface="Calibri"/>
                <a:cs typeface="Calibri"/>
              </a:rPr>
              <a:t>Ev </a:t>
            </a:r>
            <a:r>
              <a:rPr lang="en-US" err="1">
                <a:ea typeface="Calibri"/>
                <a:cs typeface="Calibri"/>
              </a:rPr>
              <a:t>içinde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interaktif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bir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arkadaş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veya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çocuklar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için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teknolojik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bir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oyuncak</a:t>
            </a:r>
            <a:r>
              <a:rPr lang="en-US"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US" b="1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 dirty="0">
                <a:ea typeface="Calibri"/>
                <a:cs typeface="Calibri"/>
              </a:rPr>
              <a:t>4. EĞİTİM VE AR-GE</a:t>
            </a:r>
          </a:p>
          <a:p>
            <a:pPr marL="0" indent="0">
              <a:buNone/>
            </a:pPr>
            <a:r>
              <a:rPr lang="en-US" dirty="0" err="1">
                <a:ea typeface="Calibri"/>
                <a:cs typeface="Calibri"/>
              </a:rPr>
              <a:t>Üniversitelerde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robotik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kodlama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kinematik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eğitimi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için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uygun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maliyetli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bir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deney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seti</a:t>
            </a:r>
            <a:r>
              <a:rPr lang="en-US" dirty="0"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72577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Celestial</vt:lpstr>
      <vt:lpstr>M.I.M.M-1 Iot tabanlı hibrit algılamalı dört ayaklı robot</vt:lpstr>
      <vt:lpstr>Projenin amacı ve kapsamı</vt:lpstr>
      <vt:lpstr>Konsept tasarımı </vt:lpstr>
      <vt:lpstr>Prototip süreci</vt:lpstr>
      <vt:lpstr>Devre şeması ve malzemeler</vt:lpstr>
      <vt:lpstr>Devre şeması ve malzemeler</vt:lpstr>
      <vt:lpstr>Devre şeması ve malzemeler</vt:lpstr>
      <vt:lpstr>Çalışma mantığı</vt:lpstr>
      <vt:lpstr>Kullanım alanları</vt:lpstr>
      <vt:lpstr>Gelcek planlarım</vt:lpstr>
      <vt:lpstr>Kaynakça </vt:lpstr>
      <vt:lpstr>BENİ DİNLEDİĞİNİZ İÇİN TEŞEKKÜR EDERİM.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Ugv</dc:title>
  <dc:creator>can aktop</dc:creator>
  <cp:revision>440</cp:revision>
  <dcterms:created xsi:type="dcterms:W3CDTF">2025-12-15T17:33:55Z</dcterms:created>
  <dcterms:modified xsi:type="dcterms:W3CDTF">2025-12-15T20:55:28Z</dcterms:modified>
</cp:coreProperties>
</file>